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diagrams/data1.xml" ContentType="application/vnd.openxmlformats-officedocument.drawingml.diagramData+xml"/>
  <Override PartName="/ppt/diagrams/data4.xml" ContentType="application/vnd.openxmlformats-officedocument.drawingml.diagramData+xml"/>
  <Override PartName="/ppt/diagrams/data3.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134.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0.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99.xml" ContentType="application/vnd.openxmlformats-officedocument.presentationml.slide+xml"/>
  <Override PartName="/ppt/slides/slide198.xml" ContentType="application/vnd.openxmlformats-officedocument.presentationml.slide+xml"/>
  <Override PartName="/ppt/slides/slide197.xml" ContentType="application/vnd.openxmlformats-officedocument.presentationml.slide+xml"/>
  <Override PartName="/ppt/slides/slide196.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11.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94.xml" ContentType="application/vnd.openxmlformats-officedocument.presentationml.slide+xml"/>
  <Override PartName="/ppt/slides/slide193.xml" ContentType="application/vnd.openxmlformats-officedocument.presentationml.slide+xml"/>
  <Override PartName="/ppt/slides/slide192.xml" ContentType="application/vnd.openxmlformats-officedocument.presentationml.slide+xml"/>
  <Override PartName="/ppt/slides/slide154.xml" ContentType="application/vnd.openxmlformats-officedocument.presentationml.slide+xml"/>
  <Override PartName="/ppt/slides/slide153.xml" ContentType="application/vnd.openxmlformats-officedocument.presentationml.slide+xml"/>
  <Override PartName="/ppt/slides/slide152.xml" ContentType="application/vnd.openxmlformats-officedocument.presentationml.slide+xml"/>
  <Override PartName="/ppt/slides/slide151.xml" ContentType="application/vnd.openxmlformats-officedocument.presentationml.slide+xml"/>
  <Override PartName="/ppt/slides/slide150.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61.xml" ContentType="application/vnd.openxmlformats-officedocument.presentationml.slide+xml"/>
  <Override PartName="/ppt/slides/slide160.xml" ContentType="application/vnd.openxmlformats-officedocument.presentationml.slide+xml"/>
  <Override PartName="/ppt/slides/slide159.xml" ContentType="application/vnd.openxmlformats-officedocument.presentationml.slide+xml"/>
  <Override PartName="/ppt/slides/slide158.xml" ContentType="application/vnd.openxmlformats-officedocument.presentationml.slide+xml"/>
  <Override PartName="/ppt/slides/slide149.xml" ContentType="application/vnd.openxmlformats-officedocument.presentationml.slide+xml"/>
  <Override PartName="/ppt/slides/slide148.xml" ContentType="application/vnd.openxmlformats-officedocument.presentationml.slide+xml"/>
  <Override PartName="/ppt/slides/slide147.xml" ContentType="application/vnd.openxmlformats-officedocument.presentationml.slide+xml"/>
  <Override PartName="/ppt/slides/slide139.xml" ContentType="application/vnd.openxmlformats-officedocument.presentationml.slide+xml"/>
  <Override PartName="/ppt/slides/slide138.xml" ContentType="application/vnd.openxmlformats-officedocument.presentationml.slide+xml"/>
  <Override PartName="/ppt/slides/slide137.xml" ContentType="application/vnd.openxmlformats-officedocument.presentationml.slide+xml"/>
  <Override PartName="/ppt/slides/slide136.xml" ContentType="application/vnd.openxmlformats-officedocument.presentationml.slide+xml"/>
  <Override PartName="/ppt/slides/slide135.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6.xml" ContentType="application/vnd.openxmlformats-officedocument.presentationml.slide+xml"/>
  <Override PartName="/ppt/slides/slide145.xml" ContentType="application/vnd.openxmlformats-officedocument.presentationml.slide+xml"/>
  <Override PartName="/ppt/slides/slide144.xml" ContentType="application/vnd.openxmlformats-officedocument.presentationml.slide+xml"/>
  <Override PartName="/ppt/slides/slide143.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84.xml" ContentType="application/vnd.openxmlformats-officedocument.presentationml.slide+xml"/>
  <Override PartName="/ppt/slides/slide183.xml" ContentType="application/vnd.openxmlformats-officedocument.presentationml.slide+xml"/>
  <Override PartName="/ppt/slides/slide182.xml" ContentType="application/vnd.openxmlformats-officedocument.presentationml.slide+xml"/>
  <Override PartName="/ppt/slides/slide181.xml" ContentType="application/vnd.openxmlformats-officedocument.presentationml.slide+xml"/>
  <Override PartName="/ppt/slides/slide180.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91.xml" ContentType="application/vnd.openxmlformats-officedocument.presentationml.slide+xml"/>
  <Override PartName="/ppt/slides/slide190.xml" ContentType="application/vnd.openxmlformats-officedocument.presentationml.slide+xml"/>
  <Override PartName="/ppt/slides/slide189.xml" ContentType="application/vnd.openxmlformats-officedocument.presentationml.slide+xml"/>
  <Override PartName="/ppt/slides/slide188.xml" ContentType="application/vnd.openxmlformats-officedocument.presentationml.slide+xml"/>
  <Override PartName="/ppt/slides/slide179.xml" ContentType="application/vnd.openxmlformats-officedocument.presentationml.slide+xml"/>
  <Override PartName="/ppt/slides/slide178.xml" ContentType="application/vnd.openxmlformats-officedocument.presentationml.slide+xml"/>
  <Override PartName="/ppt/slides/slide177.xml" ContentType="application/vnd.openxmlformats-officedocument.presentationml.slide+xml"/>
  <Override PartName="/ppt/slides/slide169.xml" ContentType="application/vnd.openxmlformats-officedocument.presentationml.slide+xml"/>
  <Override PartName="/ppt/slides/slide168.xml" ContentType="application/vnd.openxmlformats-officedocument.presentationml.slide+xml"/>
  <Override PartName="/ppt/slides/slide167.xml" ContentType="application/vnd.openxmlformats-officedocument.presentationml.slide+xml"/>
  <Override PartName="/ppt/slides/slide166.xml" ContentType="application/vnd.openxmlformats-officedocument.presentationml.slide+xml"/>
  <Override PartName="/ppt/slides/slide165.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6.xml" ContentType="application/vnd.openxmlformats-officedocument.presentationml.slide+xml"/>
  <Override PartName="/ppt/slides/slide175.xml" ContentType="application/vnd.openxmlformats-officedocument.presentationml.slide+xml"/>
  <Override PartName="/ppt/slides/slide174.xml" ContentType="application/vnd.openxmlformats-officedocument.presentationml.slide+xml"/>
  <Override PartName="/ppt/slides/slide173.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13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40.xml" ContentType="application/vnd.openxmlformats-officedocument.presentationml.slide+xml"/>
  <Override PartName="/ppt/slides/slide22.xml" ContentType="application/vnd.openxmlformats-officedocument.presentationml.slide+xml"/>
  <Override PartName="/ppt/slides/slide42.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41.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6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52.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1.xml" ContentType="application/vnd.openxmlformats-officedocument.presentationml.slide+xml"/>
  <Override PartName="/ppt/slides/slide55.xml" ContentType="application/vnd.openxmlformats-officedocument.presentationml.slide+xml"/>
  <Override PartName="/ppt/slides/slide53.xml" ContentType="application/vnd.openxmlformats-officedocument.presentationml.slide+xml"/>
  <Override PartName="/ppt/slides/slide56.xml" ContentType="application/vnd.openxmlformats-officedocument.presentationml.slide+xml"/>
  <Override PartName="/ppt/slides/slide54.xml" ContentType="application/vnd.openxmlformats-officedocument.presentationml.slide+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notesSlides/notesSlide14.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slideLayouts/slideLayout1.xml" ContentType="application/vnd.openxmlformats-officedocument.presentationml.slideLayou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4.xml" ContentType="application/vnd.openxmlformats-officedocument.presentationml.notesSlide+xml"/>
  <Override PartName="/ppt/notesSlides/notesSlide21.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8.xml" ContentType="application/vnd.openxmlformats-officedocument.presentationml.notesSlide+xml"/>
  <Override PartName="/ppt/notesSlides/notesSlide5.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slideLayouts/slideLayout3.xml" ContentType="application/vnd.openxmlformats-officedocument.presentationml.slideLayout+xml"/>
  <Override PartName="/ppt/notesSlides/notesSlide2.xml" ContentType="application/vnd.openxmlformats-officedocument.presentationml.notesSlide+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notesSlides/notesSlide16.xml" ContentType="application/vnd.openxmlformats-officedocument.presentationml.notesSlide+xml"/>
  <Override PartName="/ppt/notesSlides/notesSlide13.xml" ContentType="application/vnd.openxmlformats-officedocument.presentationml.notesSlide+xml"/>
  <Override PartName="/ppt/notesSlides/notesSlide17.xml" ContentType="application/vnd.openxmlformats-officedocument.presentationml.notesSlide+xml"/>
  <Override PartName="/ppt/notesSlides/notesSlide15.xml" ContentType="application/vnd.openxmlformats-officedocument.presentationml.notesSlide+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diagrams/drawing2.xml" ContentType="application/vnd.ms-office.drawingml.diagramDrawing+xml"/>
  <Override PartName="/ppt/diagrams/colors2.xml" ContentType="application/vnd.openxmlformats-officedocument.drawingml.diagramColors+xml"/>
  <Override PartName="/ppt/diagrams/layout2.xml" ContentType="application/vnd.openxmlformats-officedocument.drawingml.diagramLayout+xml"/>
  <Override PartName="/ppt/theme/theme2.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quickStyle2.xml" ContentType="application/vnd.openxmlformats-officedocument.drawingml.diagramStyle+xml"/>
  <Override PartName="/ppt/diagrams/drawing4.xml" ContentType="application/vnd.ms-office.drawingml.diagramDrawing+xml"/>
  <Override PartName="/ppt/diagrams/colors4.xml" ContentType="application/vnd.openxmlformats-officedocument.drawingml.diagramColors+xml"/>
  <Override PartName="/ppt/diagrams/quickStyle4.xml" ContentType="application/vnd.openxmlformats-officedocument.drawingml.diagramStyle+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4"/>
  </p:notesMasterIdLst>
  <p:sldIdLst>
    <p:sldId id="533" r:id="rId2"/>
    <p:sldId id="534" r:id="rId3"/>
    <p:sldId id="535" r:id="rId4"/>
    <p:sldId id="274" r:id="rId5"/>
    <p:sldId id="275" r:id="rId6"/>
    <p:sldId id="276" r:id="rId7"/>
    <p:sldId id="277" r:id="rId8"/>
    <p:sldId id="278" r:id="rId9"/>
    <p:sldId id="279" r:id="rId10"/>
    <p:sldId id="280" r:id="rId11"/>
    <p:sldId id="298" r:id="rId12"/>
    <p:sldId id="299" r:id="rId13"/>
    <p:sldId id="339" r:id="rId14"/>
    <p:sldId id="291" r:id="rId15"/>
    <p:sldId id="292" r:id="rId16"/>
    <p:sldId id="293" r:id="rId17"/>
    <p:sldId id="294" r:id="rId18"/>
    <p:sldId id="295" r:id="rId19"/>
    <p:sldId id="283" r:id="rId20"/>
    <p:sldId id="284" r:id="rId21"/>
    <p:sldId id="285" r:id="rId22"/>
    <p:sldId id="286" r:id="rId23"/>
    <p:sldId id="287" r:id="rId24"/>
    <p:sldId id="288" r:id="rId25"/>
    <p:sldId id="289" r:id="rId26"/>
    <p:sldId id="290" r:id="rId27"/>
    <p:sldId id="259" r:id="rId28"/>
    <p:sldId id="260" r:id="rId29"/>
    <p:sldId id="261" r:id="rId30"/>
    <p:sldId id="263" r:id="rId31"/>
    <p:sldId id="264" r:id="rId32"/>
    <p:sldId id="265" r:id="rId33"/>
    <p:sldId id="266" r:id="rId34"/>
    <p:sldId id="267" r:id="rId35"/>
    <p:sldId id="268" r:id="rId36"/>
    <p:sldId id="269" r:id="rId37"/>
    <p:sldId id="270" r:id="rId38"/>
    <p:sldId id="271" r:id="rId39"/>
    <p:sldId id="273" r:id="rId40"/>
    <p:sldId id="531" r:id="rId41"/>
    <p:sldId id="532" r:id="rId42"/>
    <p:sldId id="297" r:id="rId43"/>
    <p:sldId id="300" r:id="rId44"/>
    <p:sldId id="301" r:id="rId45"/>
    <p:sldId id="334" r:id="rId46"/>
    <p:sldId id="340" r:id="rId47"/>
    <p:sldId id="335" r:id="rId48"/>
    <p:sldId id="336" r:id="rId49"/>
    <p:sldId id="302" r:id="rId50"/>
    <p:sldId id="318" r:id="rId51"/>
    <p:sldId id="319" r:id="rId52"/>
    <p:sldId id="320" r:id="rId53"/>
    <p:sldId id="321" r:id="rId54"/>
    <p:sldId id="322" r:id="rId55"/>
    <p:sldId id="323" r:id="rId56"/>
    <p:sldId id="324" r:id="rId57"/>
    <p:sldId id="325" r:id="rId58"/>
    <p:sldId id="326" r:id="rId59"/>
    <p:sldId id="327" r:id="rId60"/>
    <p:sldId id="328" r:id="rId61"/>
    <p:sldId id="329" r:id="rId62"/>
    <p:sldId id="330" r:id="rId63"/>
    <p:sldId id="331" r:id="rId64"/>
    <p:sldId id="332" r:id="rId65"/>
    <p:sldId id="333" r:id="rId66"/>
    <p:sldId id="303" r:id="rId67"/>
    <p:sldId id="304" r:id="rId68"/>
    <p:sldId id="305" r:id="rId69"/>
    <p:sldId id="306" r:id="rId70"/>
    <p:sldId id="307" r:id="rId71"/>
    <p:sldId id="308" r:id="rId72"/>
    <p:sldId id="309" r:id="rId73"/>
    <p:sldId id="310" r:id="rId74"/>
    <p:sldId id="311" r:id="rId75"/>
    <p:sldId id="312" r:id="rId76"/>
    <p:sldId id="313" r:id="rId77"/>
    <p:sldId id="314" r:id="rId78"/>
    <p:sldId id="315" r:id="rId79"/>
    <p:sldId id="316" r:id="rId80"/>
    <p:sldId id="317" r:id="rId81"/>
    <p:sldId id="356" r:id="rId82"/>
    <p:sldId id="357" r:id="rId83"/>
    <p:sldId id="358" r:id="rId84"/>
    <p:sldId id="359" r:id="rId85"/>
    <p:sldId id="360" r:id="rId86"/>
    <p:sldId id="361" r:id="rId87"/>
    <p:sldId id="362" r:id="rId88"/>
    <p:sldId id="363" r:id="rId89"/>
    <p:sldId id="364" r:id="rId90"/>
    <p:sldId id="365" r:id="rId91"/>
    <p:sldId id="366" r:id="rId92"/>
    <p:sldId id="367" r:id="rId93"/>
    <p:sldId id="368" r:id="rId94"/>
    <p:sldId id="369" r:id="rId95"/>
    <p:sldId id="370" r:id="rId96"/>
    <p:sldId id="371" r:id="rId97"/>
    <p:sldId id="372" r:id="rId98"/>
    <p:sldId id="373" r:id="rId99"/>
    <p:sldId id="398" r:id="rId100"/>
    <p:sldId id="419" r:id="rId101"/>
    <p:sldId id="420" r:id="rId102"/>
    <p:sldId id="421" r:id="rId103"/>
    <p:sldId id="422" r:id="rId104"/>
    <p:sldId id="423" r:id="rId105"/>
    <p:sldId id="424" r:id="rId106"/>
    <p:sldId id="425" r:id="rId107"/>
    <p:sldId id="426" r:id="rId108"/>
    <p:sldId id="427" r:id="rId109"/>
    <p:sldId id="428" r:id="rId110"/>
    <p:sldId id="429" r:id="rId111"/>
    <p:sldId id="430" r:id="rId112"/>
    <p:sldId id="431" r:id="rId113"/>
    <p:sldId id="432" r:id="rId114"/>
    <p:sldId id="433" r:id="rId115"/>
    <p:sldId id="434" r:id="rId116"/>
    <p:sldId id="435" r:id="rId117"/>
    <p:sldId id="436" r:id="rId118"/>
    <p:sldId id="437" r:id="rId119"/>
    <p:sldId id="438" r:id="rId120"/>
    <p:sldId id="439" r:id="rId121"/>
    <p:sldId id="440" r:id="rId122"/>
    <p:sldId id="441" r:id="rId123"/>
    <p:sldId id="442" r:id="rId124"/>
    <p:sldId id="443" r:id="rId125"/>
    <p:sldId id="444" r:id="rId126"/>
    <p:sldId id="445" r:id="rId127"/>
    <p:sldId id="446" r:id="rId128"/>
    <p:sldId id="447" r:id="rId129"/>
    <p:sldId id="448" r:id="rId130"/>
    <p:sldId id="449" r:id="rId131"/>
    <p:sldId id="452" r:id="rId132"/>
    <p:sldId id="528" r:id="rId133"/>
    <p:sldId id="529" r:id="rId134"/>
    <p:sldId id="530" r:id="rId135"/>
    <p:sldId id="453" r:id="rId136"/>
    <p:sldId id="455" r:id="rId137"/>
    <p:sldId id="457" r:id="rId138"/>
    <p:sldId id="459" r:id="rId139"/>
    <p:sldId id="460" r:id="rId140"/>
    <p:sldId id="461" r:id="rId141"/>
    <p:sldId id="462" r:id="rId142"/>
    <p:sldId id="463" r:id="rId143"/>
    <p:sldId id="464" r:id="rId144"/>
    <p:sldId id="465" r:id="rId145"/>
    <p:sldId id="466" r:id="rId146"/>
    <p:sldId id="467" r:id="rId147"/>
    <p:sldId id="468" r:id="rId148"/>
    <p:sldId id="469" r:id="rId149"/>
    <p:sldId id="470" r:id="rId150"/>
    <p:sldId id="471" r:id="rId151"/>
    <p:sldId id="472" r:id="rId152"/>
    <p:sldId id="473" r:id="rId153"/>
    <p:sldId id="474" r:id="rId154"/>
    <p:sldId id="475" r:id="rId155"/>
    <p:sldId id="476" r:id="rId156"/>
    <p:sldId id="477" r:id="rId157"/>
    <p:sldId id="478" r:id="rId158"/>
    <p:sldId id="479" r:id="rId159"/>
    <p:sldId id="480" r:id="rId160"/>
    <p:sldId id="481" r:id="rId161"/>
    <p:sldId id="482" r:id="rId162"/>
    <p:sldId id="483" r:id="rId163"/>
    <p:sldId id="484" r:id="rId164"/>
    <p:sldId id="485" r:id="rId165"/>
    <p:sldId id="486" r:id="rId166"/>
    <p:sldId id="487" r:id="rId167"/>
    <p:sldId id="488" r:id="rId168"/>
    <p:sldId id="489" r:id="rId169"/>
    <p:sldId id="490" r:id="rId170"/>
    <p:sldId id="491" r:id="rId171"/>
    <p:sldId id="492" r:id="rId172"/>
    <p:sldId id="493" r:id="rId173"/>
    <p:sldId id="494" r:id="rId174"/>
    <p:sldId id="495" r:id="rId175"/>
    <p:sldId id="496" r:id="rId176"/>
    <p:sldId id="497" r:id="rId177"/>
    <p:sldId id="498" r:id="rId178"/>
    <p:sldId id="499" r:id="rId179"/>
    <p:sldId id="500" r:id="rId180"/>
    <p:sldId id="501" r:id="rId181"/>
    <p:sldId id="502" r:id="rId182"/>
    <p:sldId id="503" r:id="rId183"/>
    <p:sldId id="504" r:id="rId184"/>
    <p:sldId id="505" r:id="rId185"/>
    <p:sldId id="506" r:id="rId186"/>
    <p:sldId id="507" r:id="rId187"/>
    <p:sldId id="508" r:id="rId188"/>
    <p:sldId id="509" r:id="rId189"/>
    <p:sldId id="510" r:id="rId190"/>
    <p:sldId id="511" r:id="rId191"/>
    <p:sldId id="512" r:id="rId192"/>
    <p:sldId id="513" r:id="rId193"/>
    <p:sldId id="514" r:id="rId194"/>
    <p:sldId id="515" r:id="rId195"/>
    <p:sldId id="516" r:id="rId196"/>
    <p:sldId id="517" r:id="rId197"/>
    <p:sldId id="518" r:id="rId198"/>
    <p:sldId id="519" r:id="rId199"/>
    <p:sldId id="521" r:id="rId200"/>
    <p:sldId id="522" r:id="rId201"/>
    <p:sldId id="523" r:id="rId202"/>
    <p:sldId id="526" r:id="rId2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748" autoAdjust="0"/>
    <p:restoredTop sz="94660"/>
  </p:normalViewPr>
  <p:slideViewPr>
    <p:cSldViewPr snapToGrid="0">
      <p:cViewPr varScale="1">
        <p:scale>
          <a:sx n="80" d="100"/>
          <a:sy n="80" d="100"/>
        </p:scale>
        <p:origin x="84"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customXml" Target="../customXml/item1.xml"/><Relationship Id="rId190" Type="http://schemas.openxmlformats.org/officeDocument/2006/relationships/slide" Target="slides/slide189.xml"/><Relationship Id="rId20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customXml" Target="../customXml/item2.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customXml" Target="../customXml/item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533E58-BC14-49ED-9B1D-FFE1C54FF177}" type="doc">
      <dgm:prSet loTypeId="urn:microsoft.com/office/officeart/2005/8/layout/arrow2" loCatId="process" qsTypeId="urn:microsoft.com/office/officeart/2005/8/quickstyle/simple1" qsCatId="simple" csTypeId="urn:microsoft.com/office/officeart/2005/8/colors/accent0_1" csCatId="mainScheme" phldr="1"/>
      <dgm:spPr/>
      <dgm:t>
        <a:bodyPr/>
        <a:lstStyle/>
        <a:p>
          <a:endParaRPr lang="en-US"/>
        </a:p>
      </dgm:t>
    </dgm:pt>
    <dgm:pt modelId="{35C9AC15-C9DF-478F-9736-F4E9A0EA32B7}">
      <dgm:prSet phldrT="[Text]"/>
      <dgm:spPr/>
      <dgm:t>
        <a:bodyPr/>
        <a:lstStyle/>
        <a:p>
          <a:r>
            <a:rPr lang="en-US" dirty="0" smtClean="0">
              <a:solidFill>
                <a:srgbClr val="7030A0"/>
              </a:solidFill>
            </a:rPr>
            <a:t>Revision</a:t>
          </a:r>
          <a:r>
            <a:rPr lang="en-US" dirty="0" smtClean="0">
              <a:solidFill>
                <a:schemeClr val="bg1"/>
              </a:solidFill>
            </a:rPr>
            <a:t> Control</a:t>
          </a:r>
          <a:endParaRPr lang="en-US" dirty="0">
            <a:solidFill>
              <a:schemeClr val="bg1"/>
            </a:solidFill>
          </a:endParaRPr>
        </a:p>
      </dgm:t>
    </dgm:pt>
    <dgm:pt modelId="{450D11C6-54F0-4580-93D3-42AD7C01176F}" type="parTrans" cxnId="{B903590D-E608-46D4-BDC6-57CFC9088F2F}">
      <dgm:prSet/>
      <dgm:spPr/>
      <dgm:t>
        <a:bodyPr/>
        <a:lstStyle/>
        <a:p>
          <a:endParaRPr lang="en-US"/>
        </a:p>
      </dgm:t>
    </dgm:pt>
    <dgm:pt modelId="{3622B428-C1C9-44AD-A647-EF36981593AA}" type="sibTrans" cxnId="{B903590D-E608-46D4-BDC6-57CFC9088F2F}">
      <dgm:prSet/>
      <dgm:spPr/>
      <dgm:t>
        <a:bodyPr/>
        <a:lstStyle/>
        <a:p>
          <a:endParaRPr lang="en-US"/>
        </a:p>
      </dgm:t>
    </dgm:pt>
    <dgm:pt modelId="{AF6B7777-6F1D-47C4-B8CD-BB32898CF60F}">
      <dgm:prSet phldrT="[Text]"/>
      <dgm:spPr/>
      <dgm:t>
        <a:bodyPr/>
        <a:lstStyle/>
        <a:p>
          <a:r>
            <a:rPr lang="en-US" dirty="0" smtClean="0">
              <a:solidFill>
                <a:srgbClr val="7030A0"/>
              </a:solidFill>
            </a:rPr>
            <a:t>Automation</a:t>
          </a:r>
          <a:endParaRPr lang="en-US" dirty="0">
            <a:solidFill>
              <a:srgbClr val="7030A0"/>
            </a:solidFill>
          </a:endParaRPr>
        </a:p>
      </dgm:t>
    </dgm:pt>
    <dgm:pt modelId="{E4DCA714-DBE0-47B6-9BB5-8AA658E1602E}" type="parTrans" cxnId="{D3A75095-B016-44EB-B41A-E4B183E67E57}">
      <dgm:prSet/>
      <dgm:spPr/>
      <dgm:t>
        <a:bodyPr/>
        <a:lstStyle/>
        <a:p>
          <a:endParaRPr lang="en-US"/>
        </a:p>
      </dgm:t>
    </dgm:pt>
    <dgm:pt modelId="{3524DC9F-1A69-4A54-B483-B7187A43FF5E}" type="sibTrans" cxnId="{D3A75095-B016-44EB-B41A-E4B183E67E57}">
      <dgm:prSet/>
      <dgm:spPr/>
      <dgm:t>
        <a:bodyPr/>
        <a:lstStyle/>
        <a:p>
          <a:endParaRPr lang="en-US"/>
        </a:p>
      </dgm:t>
    </dgm:pt>
    <dgm:pt modelId="{6D12EB89-B395-4614-A331-1512C3682197}">
      <dgm:prSet phldrT="[Text]"/>
      <dgm:spPr/>
      <dgm:t>
        <a:bodyPr/>
        <a:lstStyle/>
        <a:p>
          <a:r>
            <a:rPr lang="en-US" dirty="0" smtClean="0">
              <a:solidFill>
                <a:srgbClr val="7030A0"/>
              </a:solidFill>
            </a:rPr>
            <a:t>Unit</a:t>
          </a:r>
          <a:r>
            <a:rPr lang="en-US" dirty="0" smtClean="0">
              <a:solidFill>
                <a:schemeClr val="bg1"/>
              </a:solidFill>
            </a:rPr>
            <a:t> </a:t>
          </a:r>
          <a:r>
            <a:rPr lang="en-US" dirty="0" smtClean="0">
              <a:solidFill>
                <a:srgbClr val="7030A0"/>
              </a:solidFill>
            </a:rPr>
            <a:t>Testing</a:t>
          </a:r>
          <a:endParaRPr lang="en-US" dirty="0">
            <a:solidFill>
              <a:srgbClr val="7030A0"/>
            </a:solidFill>
          </a:endParaRPr>
        </a:p>
      </dgm:t>
    </dgm:pt>
    <dgm:pt modelId="{C7176491-701D-4705-BD1A-F95F809EC5E8}" type="parTrans" cxnId="{31314F99-5710-41B1-9AA8-F8FE4009ECAD}">
      <dgm:prSet/>
      <dgm:spPr/>
      <dgm:t>
        <a:bodyPr/>
        <a:lstStyle/>
        <a:p>
          <a:endParaRPr lang="en-US"/>
        </a:p>
      </dgm:t>
    </dgm:pt>
    <dgm:pt modelId="{1B3EC972-6A37-4725-8C6B-B54E2AFE6C6A}" type="sibTrans" cxnId="{31314F99-5710-41B1-9AA8-F8FE4009ECAD}">
      <dgm:prSet/>
      <dgm:spPr/>
      <dgm:t>
        <a:bodyPr/>
        <a:lstStyle/>
        <a:p>
          <a:endParaRPr lang="en-US"/>
        </a:p>
      </dgm:t>
    </dgm:pt>
    <dgm:pt modelId="{5691BAEC-37DB-4E61-A4DF-4B7F54CA9ECC}">
      <dgm:prSet phldrT="[Text]"/>
      <dgm:spPr/>
      <dgm:t>
        <a:bodyPr/>
        <a:lstStyle/>
        <a:p>
          <a:r>
            <a:rPr lang="en-US" dirty="0" smtClean="0">
              <a:solidFill>
                <a:srgbClr val="7030A0"/>
              </a:solidFill>
            </a:rPr>
            <a:t>Issue Tracking</a:t>
          </a:r>
          <a:endParaRPr lang="en-US" dirty="0">
            <a:solidFill>
              <a:srgbClr val="7030A0"/>
            </a:solidFill>
          </a:endParaRPr>
        </a:p>
      </dgm:t>
    </dgm:pt>
    <dgm:pt modelId="{5CAA9F05-E4AC-4F1B-8AE9-D2DBC20E044A}" type="parTrans" cxnId="{EDD15BC3-EB0C-4FC2-9995-D8BBD48C0A87}">
      <dgm:prSet/>
      <dgm:spPr/>
      <dgm:t>
        <a:bodyPr/>
        <a:lstStyle/>
        <a:p>
          <a:endParaRPr lang="en-US"/>
        </a:p>
      </dgm:t>
    </dgm:pt>
    <dgm:pt modelId="{7562C2E0-9A21-42CA-ACEB-7F8F28618CB3}" type="sibTrans" cxnId="{EDD15BC3-EB0C-4FC2-9995-D8BBD48C0A87}">
      <dgm:prSet/>
      <dgm:spPr/>
      <dgm:t>
        <a:bodyPr/>
        <a:lstStyle/>
        <a:p>
          <a:endParaRPr lang="en-US"/>
        </a:p>
      </dgm:t>
    </dgm:pt>
    <dgm:pt modelId="{3662D723-4502-4FF8-8B62-D83184F19ECD}">
      <dgm:prSet phldrT="[Text]"/>
      <dgm:spPr/>
      <dgm:t>
        <a:bodyPr/>
        <a:lstStyle/>
        <a:p>
          <a:r>
            <a:rPr lang="en-US" dirty="0" smtClean="0">
              <a:solidFill>
                <a:srgbClr val="7030A0"/>
              </a:solidFill>
            </a:rPr>
            <a:t>Documentation</a:t>
          </a:r>
          <a:endParaRPr lang="en-US" dirty="0">
            <a:solidFill>
              <a:srgbClr val="7030A0"/>
            </a:solidFill>
          </a:endParaRPr>
        </a:p>
      </dgm:t>
    </dgm:pt>
    <dgm:pt modelId="{FE208EC9-DCFC-485E-BEB0-DB71ED2B8AE1}" type="parTrans" cxnId="{E5278186-93DC-4FCE-813B-28B7A6DFB7BD}">
      <dgm:prSet/>
      <dgm:spPr/>
      <dgm:t>
        <a:bodyPr/>
        <a:lstStyle/>
        <a:p>
          <a:endParaRPr lang="en-US"/>
        </a:p>
      </dgm:t>
    </dgm:pt>
    <dgm:pt modelId="{0723260E-CCC6-4076-B662-61E6FC1E66B1}" type="sibTrans" cxnId="{E5278186-93DC-4FCE-813B-28B7A6DFB7BD}">
      <dgm:prSet/>
      <dgm:spPr/>
      <dgm:t>
        <a:bodyPr/>
        <a:lstStyle/>
        <a:p>
          <a:endParaRPr lang="en-US"/>
        </a:p>
      </dgm:t>
    </dgm:pt>
    <dgm:pt modelId="{C8C113A5-66CE-4411-9684-76065A891179}" type="pres">
      <dgm:prSet presAssocID="{FC533E58-BC14-49ED-9B1D-FFE1C54FF177}" presName="arrowDiagram" presStyleCnt="0">
        <dgm:presLayoutVars>
          <dgm:chMax val="5"/>
          <dgm:dir/>
          <dgm:resizeHandles val="exact"/>
        </dgm:presLayoutVars>
      </dgm:prSet>
      <dgm:spPr/>
      <dgm:t>
        <a:bodyPr/>
        <a:lstStyle/>
        <a:p>
          <a:endParaRPr lang="en-US"/>
        </a:p>
      </dgm:t>
    </dgm:pt>
    <dgm:pt modelId="{36D8BD01-E49D-4E5D-BA5C-756A50AD1EBC}" type="pres">
      <dgm:prSet presAssocID="{FC533E58-BC14-49ED-9B1D-FFE1C54FF177}" presName="arrow" presStyleLbl="bgShp" presStyleIdx="0" presStyleCnt="1"/>
      <dgm:spPr/>
    </dgm:pt>
    <dgm:pt modelId="{D0A8FE88-B2F5-4528-978A-208EA167C867}" type="pres">
      <dgm:prSet presAssocID="{FC533E58-BC14-49ED-9B1D-FFE1C54FF177}" presName="arrowDiagram5" presStyleCnt="0"/>
      <dgm:spPr/>
    </dgm:pt>
    <dgm:pt modelId="{A46F69FE-7A75-410A-9048-6F4148A918D6}" type="pres">
      <dgm:prSet presAssocID="{35C9AC15-C9DF-478F-9736-F4E9A0EA32B7}" presName="bullet5a" presStyleLbl="node1" presStyleIdx="0" presStyleCnt="5"/>
      <dgm:spPr/>
    </dgm:pt>
    <dgm:pt modelId="{585502CE-66E2-4386-8D0B-C28AE1AFD1D8}" type="pres">
      <dgm:prSet presAssocID="{35C9AC15-C9DF-478F-9736-F4E9A0EA32B7}" presName="textBox5a" presStyleLbl="revTx" presStyleIdx="0" presStyleCnt="5" custScaleX="138054" custLinFactNeighborX="35045" custLinFactNeighborY="-572">
        <dgm:presLayoutVars>
          <dgm:bulletEnabled val="1"/>
        </dgm:presLayoutVars>
      </dgm:prSet>
      <dgm:spPr/>
      <dgm:t>
        <a:bodyPr/>
        <a:lstStyle/>
        <a:p>
          <a:endParaRPr lang="en-US"/>
        </a:p>
      </dgm:t>
    </dgm:pt>
    <dgm:pt modelId="{40B653D8-B052-433F-A83D-0ACB317A3157}" type="pres">
      <dgm:prSet presAssocID="{AF6B7777-6F1D-47C4-B8CD-BB32898CF60F}" presName="bullet5b" presStyleLbl="node1" presStyleIdx="1" presStyleCnt="5"/>
      <dgm:spPr/>
    </dgm:pt>
    <dgm:pt modelId="{2534DB07-4806-4694-8041-804CC4FC50F0}" type="pres">
      <dgm:prSet presAssocID="{AF6B7777-6F1D-47C4-B8CD-BB32898CF60F}" presName="textBox5b" presStyleLbl="revTx" presStyleIdx="1" presStyleCnt="5" custLinFactNeighborX="17838" custLinFactNeighborY="980">
        <dgm:presLayoutVars>
          <dgm:bulletEnabled val="1"/>
        </dgm:presLayoutVars>
      </dgm:prSet>
      <dgm:spPr/>
      <dgm:t>
        <a:bodyPr/>
        <a:lstStyle/>
        <a:p>
          <a:endParaRPr lang="en-US"/>
        </a:p>
      </dgm:t>
    </dgm:pt>
    <dgm:pt modelId="{F9CC1996-1300-4087-AE4C-A078C4224B79}" type="pres">
      <dgm:prSet presAssocID="{6D12EB89-B395-4614-A331-1512C3682197}" presName="bullet5c" presStyleLbl="node1" presStyleIdx="2" presStyleCnt="5"/>
      <dgm:spPr/>
    </dgm:pt>
    <dgm:pt modelId="{E839280E-CB4B-44E9-9266-BFD53D752BEA}" type="pres">
      <dgm:prSet presAssocID="{6D12EB89-B395-4614-A331-1512C3682197}" presName="textBox5c" presStyleLbl="revTx" presStyleIdx="2" presStyleCnt="5" custLinFactNeighborX="6846" custLinFactNeighborY="621">
        <dgm:presLayoutVars>
          <dgm:bulletEnabled val="1"/>
        </dgm:presLayoutVars>
      </dgm:prSet>
      <dgm:spPr/>
      <dgm:t>
        <a:bodyPr/>
        <a:lstStyle/>
        <a:p>
          <a:endParaRPr lang="en-US"/>
        </a:p>
      </dgm:t>
    </dgm:pt>
    <dgm:pt modelId="{A1C8A324-AC97-4A0B-9906-1C4AD74054A0}" type="pres">
      <dgm:prSet presAssocID="{5691BAEC-37DB-4E61-A4DF-4B7F54CA9ECC}" presName="bullet5d" presStyleLbl="node1" presStyleIdx="3" presStyleCnt="5"/>
      <dgm:spPr/>
    </dgm:pt>
    <dgm:pt modelId="{8F1EE238-7468-4D47-A580-F94DEAE5C60C}" type="pres">
      <dgm:prSet presAssocID="{5691BAEC-37DB-4E61-A4DF-4B7F54CA9ECC}" presName="textBox5d" presStyleLbl="revTx" presStyleIdx="3" presStyleCnt="5" custScaleY="14259" custLinFactNeighborX="-133" custLinFactNeighborY="-38139">
        <dgm:presLayoutVars>
          <dgm:bulletEnabled val="1"/>
        </dgm:presLayoutVars>
      </dgm:prSet>
      <dgm:spPr/>
      <dgm:t>
        <a:bodyPr/>
        <a:lstStyle/>
        <a:p>
          <a:endParaRPr lang="en-US"/>
        </a:p>
      </dgm:t>
    </dgm:pt>
    <dgm:pt modelId="{6DAD02E2-C8C1-4337-B89F-052479324800}" type="pres">
      <dgm:prSet presAssocID="{3662D723-4502-4FF8-8B62-D83184F19ECD}" presName="bullet5e" presStyleLbl="node1" presStyleIdx="4" presStyleCnt="5"/>
      <dgm:spPr/>
    </dgm:pt>
    <dgm:pt modelId="{6D4EA471-4427-4278-8B8F-A0AEEF3717FC}" type="pres">
      <dgm:prSet presAssocID="{3662D723-4502-4FF8-8B62-D83184F19ECD}" presName="textBox5e" presStyleLbl="revTx" presStyleIdx="4" presStyleCnt="5" custScaleY="8939" custLinFactNeighborX="4588" custLinFactNeighborY="-40928">
        <dgm:presLayoutVars>
          <dgm:bulletEnabled val="1"/>
        </dgm:presLayoutVars>
      </dgm:prSet>
      <dgm:spPr/>
      <dgm:t>
        <a:bodyPr/>
        <a:lstStyle/>
        <a:p>
          <a:endParaRPr lang="en-US"/>
        </a:p>
      </dgm:t>
    </dgm:pt>
  </dgm:ptLst>
  <dgm:cxnLst>
    <dgm:cxn modelId="{B903590D-E608-46D4-BDC6-57CFC9088F2F}" srcId="{FC533E58-BC14-49ED-9B1D-FFE1C54FF177}" destId="{35C9AC15-C9DF-478F-9736-F4E9A0EA32B7}" srcOrd="0" destOrd="0" parTransId="{450D11C6-54F0-4580-93D3-42AD7C01176F}" sibTransId="{3622B428-C1C9-44AD-A647-EF36981593AA}"/>
    <dgm:cxn modelId="{D3A75095-B016-44EB-B41A-E4B183E67E57}" srcId="{FC533E58-BC14-49ED-9B1D-FFE1C54FF177}" destId="{AF6B7777-6F1D-47C4-B8CD-BB32898CF60F}" srcOrd="1" destOrd="0" parTransId="{E4DCA714-DBE0-47B6-9BB5-8AA658E1602E}" sibTransId="{3524DC9F-1A69-4A54-B483-B7187A43FF5E}"/>
    <dgm:cxn modelId="{43C827CF-78D6-41CB-8AF8-17037BEF7895}" type="presOf" srcId="{5691BAEC-37DB-4E61-A4DF-4B7F54CA9ECC}" destId="{8F1EE238-7468-4D47-A580-F94DEAE5C60C}" srcOrd="0" destOrd="0" presId="urn:microsoft.com/office/officeart/2005/8/layout/arrow2"/>
    <dgm:cxn modelId="{E5278186-93DC-4FCE-813B-28B7A6DFB7BD}" srcId="{FC533E58-BC14-49ED-9B1D-FFE1C54FF177}" destId="{3662D723-4502-4FF8-8B62-D83184F19ECD}" srcOrd="4" destOrd="0" parTransId="{FE208EC9-DCFC-485E-BEB0-DB71ED2B8AE1}" sibTransId="{0723260E-CCC6-4076-B662-61E6FC1E66B1}"/>
    <dgm:cxn modelId="{EE66FBF2-2B13-4F05-8360-0A626628400C}" type="presOf" srcId="{35C9AC15-C9DF-478F-9736-F4E9A0EA32B7}" destId="{585502CE-66E2-4386-8D0B-C28AE1AFD1D8}" srcOrd="0" destOrd="0" presId="urn:microsoft.com/office/officeart/2005/8/layout/arrow2"/>
    <dgm:cxn modelId="{31314F99-5710-41B1-9AA8-F8FE4009ECAD}" srcId="{FC533E58-BC14-49ED-9B1D-FFE1C54FF177}" destId="{6D12EB89-B395-4614-A331-1512C3682197}" srcOrd="2" destOrd="0" parTransId="{C7176491-701D-4705-BD1A-F95F809EC5E8}" sibTransId="{1B3EC972-6A37-4725-8C6B-B54E2AFE6C6A}"/>
    <dgm:cxn modelId="{7D0FB672-5C27-429C-B597-0F166E336CB9}" type="presOf" srcId="{FC533E58-BC14-49ED-9B1D-FFE1C54FF177}" destId="{C8C113A5-66CE-4411-9684-76065A891179}" srcOrd="0" destOrd="0" presId="urn:microsoft.com/office/officeart/2005/8/layout/arrow2"/>
    <dgm:cxn modelId="{EDD15BC3-EB0C-4FC2-9995-D8BBD48C0A87}" srcId="{FC533E58-BC14-49ED-9B1D-FFE1C54FF177}" destId="{5691BAEC-37DB-4E61-A4DF-4B7F54CA9ECC}" srcOrd="3" destOrd="0" parTransId="{5CAA9F05-E4AC-4F1B-8AE9-D2DBC20E044A}" sibTransId="{7562C2E0-9A21-42CA-ACEB-7F8F28618CB3}"/>
    <dgm:cxn modelId="{3265F37B-FD54-4F27-89BD-E87B734C9C3A}" type="presOf" srcId="{3662D723-4502-4FF8-8B62-D83184F19ECD}" destId="{6D4EA471-4427-4278-8B8F-A0AEEF3717FC}" srcOrd="0" destOrd="0" presId="urn:microsoft.com/office/officeart/2005/8/layout/arrow2"/>
    <dgm:cxn modelId="{4D42AEB4-17E2-48BB-BB8F-ABE15575A9BD}" type="presOf" srcId="{6D12EB89-B395-4614-A331-1512C3682197}" destId="{E839280E-CB4B-44E9-9266-BFD53D752BEA}" srcOrd="0" destOrd="0" presId="urn:microsoft.com/office/officeart/2005/8/layout/arrow2"/>
    <dgm:cxn modelId="{B94EE097-910A-4CE2-AF8D-5ADBE64D7434}" type="presOf" srcId="{AF6B7777-6F1D-47C4-B8CD-BB32898CF60F}" destId="{2534DB07-4806-4694-8041-804CC4FC50F0}" srcOrd="0" destOrd="0" presId="urn:microsoft.com/office/officeart/2005/8/layout/arrow2"/>
    <dgm:cxn modelId="{E768D073-AEEA-4C72-978E-965FBF52B19D}" type="presParOf" srcId="{C8C113A5-66CE-4411-9684-76065A891179}" destId="{36D8BD01-E49D-4E5D-BA5C-756A50AD1EBC}" srcOrd="0" destOrd="0" presId="urn:microsoft.com/office/officeart/2005/8/layout/arrow2"/>
    <dgm:cxn modelId="{99C3AB95-E87E-4BB7-9EED-5E6C0EAE9152}" type="presParOf" srcId="{C8C113A5-66CE-4411-9684-76065A891179}" destId="{D0A8FE88-B2F5-4528-978A-208EA167C867}" srcOrd="1" destOrd="0" presId="urn:microsoft.com/office/officeart/2005/8/layout/arrow2"/>
    <dgm:cxn modelId="{1976F759-24BB-43FA-8EFC-E408233F78BC}" type="presParOf" srcId="{D0A8FE88-B2F5-4528-978A-208EA167C867}" destId="{A46F69FE-7A75-410A-9048-6F4148A918D6}" srcOrd="0" destOrd="0" presId="urn:microsoft.com/office/officeart/2005/8/layout/arrow2"/>
    <dgm:cxn modelId="{47D8AF6B-0D43-417E-812F-CD68C05D4E01}" type="presParOf" srcId="{D0A8FE88-B2F5-4528-978A-208EA167C867}" destId="{585502CE-66E2-4386-8D0B-C28AE1AFD1D8}" srcOrd="1" destOrd="0" presId="urn:microsoft.com/office/officeart/2005/8/layout/arrow2"/>
    <dgm:cxn modelId="{5834E878-0181-4115-B3F1-B50C0ED524E4}" type="presParOf" srcId="{D0A8FE88-B2F5-4528-978A-208EA167C867}" destId="{40B653D8-B052-433F-A83D-0ACB317A3157}" srcOrd="2" destOrd="0" presId="urn:microsoft.com/office/officeart/2005/8/layout/arrow2"/>
    <dgm:cxn modelId="{29660685-1228-4BD7-939E-A3471A9DEE76}" type="presParOf" srcId="{D0A8FE88-B2F5-4528-978A-208EA167C867}" destId="{2534DB07-4806-4694-8041-804CC4FC50F0}" srcOrd="3" destOrd="0" presId="urn:microsoft.com/office/officeart/2005/8/layout/arrow2"/>
    <dgm:cxn modelId="{469A5C19-2D3E-46FE-AC31-9AB5232AF6F1}" type="presParOf" srcId="{D0A8FE88-B2F5-4528-978A-208EA167C867}" destId="{F9CC1996-1300-4087-AE4C-A078C4224B79}" srcOrd="4" destOrd="0" presId="urn:microsoft.com/office/officeart/2005/8/layout/arrow2"/>
    <dgm:cxn modelId="{3DD40181-6318-4916-BAC3-94BE10E6FB74}" type="presParOf" srcId="{D0A8FE88-B2F5-4528-978A-208EA167C867}" destId="{E839280E-CB4B-44E9-9266-BFD53D752BEA}" srcOrd="5" destOrd="0" presId="urn:microsoft.com/office/officeart/2005/8/layout/arrow2"/>
    <dgm:cxn modelId="{5C4050BE-8D5D-4FF2-9E9D-81D122059CB9}" type="presParOf" srcId="{D0A8FE88-B2F5-4528-978A-208EA167C867}" destId="{A1C8A324-AC97-4A0B-9906-1C4AD74054A0}" srcOrd="6" destOrd="0" presId="urn:microsoft.com/office/officeart/2005/8/layout/arrow2"/>
    <dgm:cxn modelId="{7235B079-D830-47CD-A043-4F024F2F9396}" type="presParOf" srcId="{D0A8FE88-B2F5-4528-978A-208EA167C867}" destId="{8F1EE238-7468-4D47-A580-F94DEAE5C60C}" srcOrd="7" destOrd="0" presId="urn:microsoft.com/office/officeart/2005/8/layout/arrow2"/>
    <dgm:cxn modelId="{4986D92B-DA62-4184-BAD9-155F0DB03B6A}" type="presParOf" srcId="{D0A8FE88-B2F5-4528-978A-208EA167C867}" destId="{6DAD02E2-C8C1-4337-B89F-052479324800}" srcOrd="8" destOrd="0" presId="urn:microsoft.com/office/officeart/2005/8/layout/arrow2"/>
    <dgm:cxn modelId="{EDDBDC8D-0C03-42C6-ACC3-8442F65BDE4C}" type="presParOf" srcId="{D0A8FE88-B2F5-4528-978A-208EA167C867}" destId="{6D4EA471-4427-4278-8B8F-A0AEEF3717FC}"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39CD90-154A-4D9D-8C61-6A622BB81E09}"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E14F6568-66D3-4E92-9B64-CF4ED5B55A85}">
      <dgm:prSet phldrT="[Text]"/>
      <dgm:spPr/>
      <dgm:t>
        <a:bodyPr/>
        <a:lstStyle/>
        <a:p>
          <a:r>
            <a:rPr lang="en-US" dirty="0" smtClean="0"/>
            <a:t>Issue Management</a:t>
          </a:r>
          <a:endParaRPr lang="en-US" dirty="0"/>
        </a:p>
      </dgm:t>
    </dgm:pt>
    <dgm:pt modelId="{B925F07C-BD04-4DEF-AA94-3D33C1CD11AD}" type="parTrans" cxnId="{F302062B-578C-4D7E-9FC7-F556129BA71F}">
      <dgm:prSet/>
      <dgm:spPr/>
      <dgm:t>
        <a:bodyPr/>
        <a:lstStyle/>
        <a:p>
          <a:endParaRPr lang="en-US"/>
        </a:p>
      </dgm:t>
    </dgm:pt>
    <dgm:pt modelId="{4F7E20B6-1B44-4C5C-A171-DF49F24395A0}" type="sibTrans" cxnId="{F302062B-578C-4D7E-9FC7-F556129BA71F}">
      <dgm:prSet/>
      <dgm:spPr/>
      <dgm:t>
        <a:bodyPr/>
        <a:lstStyle/>
        <a:p>
          <a:endParaRPr lang="en-US"/>
        </a:p>
      </dgm:t>
    </dgm:pt>
    <dgm:pt modelId="{EF3DC82A-68F2-4EE2-8D13-4EA80AF11AA2}">
      <dgm:prSet phldrT="[Text]"/>
      <dgm:spPr/>
      <dgm:t>
        <a:bodyPr/>
        <a:lstStyle/>
        <a:p>
          <a:r>
            <a:rPr lang="en-US" dirty="0" smtClean="0"/>
            <a:t>Development</a:t>
          </a:r>
          <a:endParaRPr lang="en-US" dirty="0"/>
        </a:p>
      </dgm:t>
    </dgm:pt>
    <dgm:pt modelId="{8DA14B2D-DD7D-4025-9228-FF4C1C512E18}" type="parTrans" cxnId="{E32AC95D-7833-44CF-923F-E049FEECBC75}">
      <dgm:prSet/>
      <dgm:spPr/>
      <dgm:t>
        <a:bodyPr/>
        <a:lstStyle/>
        <a:p>
          <a:endParaRPr lang="en-US"/>
        </a:p>
      </dgm:t>
    </dgm:pt>
    <dgm:pt modelId="{C6E33C8C-F09C-472A-9C58-993EC45A3D79}" type="sibTrans" cxnId="{E32AC95D-7833-44CF-923F-E049FEECBC75}">
      <dgm:prSet/>
      <dgm:spPr/>
      <dgm:t>
        <a:bodyPr/>
        <a:lstStyle/>
        <a:p>
          <a:endParaRPr lang="en-US"/>
        </a:p>
      </dgm:t>
    </dgm:pt>
    <dgm:pt modelId="{34F45D76-B1E4-4842-A06A-C466E3AE3913}">
      <dgm:prSet phldrT="[Text]"/>
      <dgm:spPr/>
      <dgm:t>
        <a:bodyPr/>
        <a:lstStyle/>
        <a:p>
          <a:r>
            <a:rPr lang="en-US" dirty="0" smtClean="0"/>
            <a:t>Build Automation</a:t>
          </a:r>
          <a:endParaRPr lang="en-US" dirty="0"/>
        </a:p>
      </dgm:t>
    </dgm:pt>
    <dgm:pt modelId="{1BB494CA-3FE9-4310-83EC-D46A3DA806EC}" type="parTrans" cxnId="{DA81D6C6-3C31-42F8-805E-BA1E907E6DF6}">
      <dgm:prSet/>
      <dgm:spPr/>
      <dgm:t>
        <a:bodyPr/>
        <a:lstStyle/>
        <a:p>
          <a:endParaRPr lang="en-US"/>
        </a:p>
      </dgm:t>
    </dgm:pt>
    <dgm:pt modelId="{BBDC22CB-204C-498F-A799-B56CE8BE1A33}" type="sibTrans" cxnId="{DA81D6C6-3C31-42F8-805E-BA1E907E6DF6}">
      <dgm:prSet/>
      <dgm:spPr/>
      <dgm:t>
        <a:bodyPr/>
        <a:lstStyle/>
        <a:p>
          <a:endParaRPr lang="en-US"/>
        </a:p>
      </dgm:t>
    </dgm:pt>
    <dgm:pt modelId="{E381653F-8E72-4038-95D0-70462BE1A030}">
      <dgm:prSet phldrT="[Text]"/>
      <dgm:spPr/>
      <dgm:t>
        <a:bodyPr/>
        <a:lstStyle/>
        <a:p>
          <a:r>
            <a:rPr lang="en-US" dirty="0" smtClean="0"/>
            <a:t>Unit Testing</a:t>
          </a:r>
          <a:endParaRPr lang="en-US" dirty="0"/>
        </a:p>
      </dgm:t>
    </dgm:pt>
    <dgm:pt modelId="{A69E386F-24CB-4C33-B18E-8DCD202E3797}" type="parTrans" cxnId="{994C31B1-0FEF-474A-9C87-CA3075B9F4C0}">
      <dgm:prSet/>
      <dgm:spPr/>
      <dgm:t>
        <a:bodyPr/>
        <a:lstStyle/>
        <a:p>
          <a:endParaRPr lang="en-US"/>
        </a:p>
      </dgm:t>
    </dgm:pt>
    <dgm:pt modelId="{4AF3CE37-2665-4C75-A2B0-112FD1C4A039}" type="sibTrans" cxnId="{994C31B1-0FEF-474A-9C87-CA3075B9F4C0}">
      <dgm:prSet/>
      <dgm:spPr/>
      <dgm:t>
        <a:bodyPr/>
        <a:lstStyle/>
        <a:p>
          <a:endParaRPr lang="en-US"/>
        </a:p>
      </dgm:t>
    </dgm:pt>
    <dgm:pt modelId="{C1A3B77B-A3AE-4558-88D3-94512CBBAC62}">
      <dgm:prSet phldrT="[Text]"/>
      <dgm:spPr/>
      <dgm:t>
        <a:bodyPr/>
        <a:lstStyle/>
        <a:p>
          <a:r>
            <a:rPr lang="en-US" dirty="0" smtClean="0"/>
            <a:t>Repository</a:t>
          </a:r>
          <a:endParaRPr lang="en-US" dirty="0"/>
        </a:p>
      </dgm:t>
    </dgm:pt>
    <dgm:pt modelId="{DBEDC514-9724-4DD7-8E03-CC90C8101F73}" type="parTrans" cxnId="{E928F090-B615-4C86-A83C-C08B9F3D89BA}">
      <dgm:prSet/>
      <dgm:spPr/>
      <dgm:t>
        <a:bodyPr/>
        <a:lstStyle/>
        <a:p>
          <a:endParaRPr lang="en-US"/>
        </a:p>
      </dgm:t>
    </dgm:pt>
    <dgm:pt modelId="{40CD1281-F533-4B45-8A36-029009C1B572}" type="sibTrans" cxnId="{E928F090-B615-4C86-A83C-C08B9F3D89BA}">
      <dgm:prSet/>
      <dgm:spPr/>
      <dgm:t>
        <a:bodyPr/>
        <a:lstStyle/>
        <a:p>
          <a:endParaRPr lang="en-US"/>
        </a:p>
      </dgm:t>
    </dgm:pt>
    <dgm:pt modelId="{68C9E1F8-1AD6-4A55-B325-34A0701EF704}" type="pres">
      <dgm:prSet presAssocID="{8E39CD90-154A-4D9D-8C61-6A622BB81E09}" presName="cycle" presStyleCnt="0">
        <dgm:presLayoutVars>
          <dgm:dir/>
          <dgm:resizeHandles val="exact"/>
        </dgm:presLayoutVars>
      </dgm:prSet>
      <dgm:spPr/>
      <dgm:t>
        <a:bodyPr/>
        <a:lstStyle/>
        <a:p>
          <a:endParaRPr lang="en-US"/>
        </a:p>
      </dgm:t>
    </dgm:pt>
    <dgm:pt modelId="{D854491A-6AF6-4C09-903D-EDDA62521DBD}" type="pres">
      <dgm:prSet presAssocID="{E14F6568-66D3-4E92-9B64-CF4ED5B55A85}" presName="node" presStyleLbl="node1" presStyleIdx="0" presStyleCnt="5">
        <dgm:presLayoutVars>
          <dgm:bulletEnabled val="1"/>
        </dgm:presLayoutVars>
      </dgm:prSet>
      <dgm:spPr/>
      <dgm:t>
        <a:bodyPr/>
        <a:lstStyle/>
        <a:p>
          <a:endParaRPr lang="en-US"/>
        </a:p>
      </dgm:t>
    </dgm:pt>
    <dgm:pt modelId="{AF7B5157-63C5-48CF-BAAF-5CAD7564707B}" type="pres">
      <dgm:prSet presAssocID="{4F7E20B6-1B44-4C5C-A171-DF49F24395A0}" presName="sibTrans" presStyleLbl="sibTrans2D1" presStyleIdx="0" presStyleCnt="5"/>
      <dgm:spPr/>
      <dgm:t>
        <a:bodyPr/>
        <a:lstStyle/>
        <a:p>
          <a:endParaRPr lang="en-US"/>
        </a:p>
      </dgm:t>
    </dgm:pt>
    <dgm:pt modelId="{9211DA26-7929-49B0-A4DB-439319D265DF}" type="pres">
      <dgm:prSet presAssocID="{4F7E20B6-1B44-4C5C-A171-DF49F24395A0}" presName="connectorText" presStyleLbl="sibTrans2D1" presStyleIdx="0" presStyleCnt="5"/>
      <dgm:spPr/>
      <dgm:t>
        <a:bodyPr/>
        <a:lstStyle/>
        <a:p>
          <a:endParaRPr lang="en-US"/>
        </a:p>
      </dgm:t>
    </dgm:pt>
    <dgm:pt modelId="{7CD46A48-6784-43EA-91A9-3EE20997AD31}" type="pres">
      <dgm:prSet presAssocID="{EF3DC82A-68F2-4EE2-8D13-4EA80AF11AA2}" presName="node" presStyleLbl="node1" presStyleIdx="1" presStyleCnt="5">
        <dgm:presLayoutVars>
          <dgm:bulletEnabled val="1"/>
        </dgm:presLayoutVars>
      </dgm:prSet>
      <dgm:spPr/>
      <dgm:t>
        <a:bodyPr/>
        <a:lstStyle/>
        <a:p>
          <a:endParaRPr lang="en-US"/>
        </a:p>
      </dgm:t>
    </dgm:pt>
    <dgm:pt modelId="{F73A03A3-873D-422C-B32A-869D7C02554A}" type="pres">
      <dgm:prSet presAssocID="{C6E33C8C-F09C-472A-9C58-993EC45A3D79}" presName="sibTrans" presStyleLbl="sibTrans2D1" presStyleIdx="1" presStyleCnt="5"/>
      <dgm:spPr/>
      <dgm:t>
        <a:bodyPr/>
        <a:lstStyle/>
        <a:p>
          <a:endParaRPr lang="en-US"/>
        </a:p>
      </dgm:t>
    </dgm:pt>
    <dgm:pt modelId="{929D7CED-651C-449F-B254-228CCA1EE0E8}" type="pres">
      <dgm:prSet presAssocID="{C6E33C8C-F09C-472A-9C58-993EC45A3D79}" presName="connectorText" presStyleLbl="sibTrans2D1" presStyleIdx="1" presStyleCnt="5"/>
      <dgm:spPr/>
      <dgm:t>
        <a:bodyPr/>
        <a:lstStyle/>
        <a:p>
          <a:endParaRPr lang="en-US"/>
        </a:p>
      </dgm:t>
    </dgm:pt>
    <dgm:pt modelId="{EA8840A0-E70F-490A-9459-95CA8D601F64}" type="pres">
      <dgm:prSet presAssocID="{34F45D76-B1E4-4842-A06A-C466E3AE3913}" presName="node" presStyleLbl="node1" presStyleIdx="2" presStyleCnt="5">
        <dgm:presLayoutVars>
          <dgm:bulletEnabled val="1"/>
        </dgm:presLayoutVars>
      </dgm:prSet>
      <dgm:spPr/>
      <dgm:t>
        <a:bodyPr/>
        <a:lstStyle/>
        <a:p>
          <a:endParaRPr lang="en-US"/>
        </a:p>
      </dgm:t>
    </dgm:pt>
    <dgm:pt modelId="{C57123E6-44A8-4B6F-BD78-723087624FC2}" type="pres">
      <dgm:prSet presAssocID="{BBDC22CB-204C-498F-A799-B56CE8BE1A33}" presName="sibTrans" presStyleLbl="sibTrans2D1" presStyleIdx="2" presStyleCnt="5"/>
      <dgm:spPr/>
      <dgm:t>
        <a:bodyPr/>
        <a:lstStyle/>
        <a:p>
          <a:endParaRPr lang="en-US"/>
        </a:p>
      </dgm:t>
    </dgm:pt>
    <dgm:pt modelId="{BA34FC0E-D155-4181-B8A8-15E14CA9DCB8}" type="pres">
      <dgm:prSet presAssocID="{BBDC22CB-204C-498F-A799-B56CE8BE1A33}" presName="connectorText" presStyleLbl="sibTrans2D1" presStyleIdx="2" presStyleCnt="5"/>
      <dgm:spPr/>
      <dgm:t>
        <a:bodyPr/>
        <a:lstStyle/>
        <a:p>
          <a:endParaRPr lang="en-US"/>
        </a:p>
      </dgm:t>
    </dgm:pt>
    <dgm:pt modelId="{D435F264-26EB-4EF0-8752-64DEE8C88BC4}" type="pres">
      <dgm:prSet presAssocID="{E381653F-8E72-4038-95D0-70462BE1A030}" presName="node" presStyleLbl="node1" presStyleIdx="3" presStyleCnt="5">
        <dgm:presLayoutVars>
          <dgm:bulletEnabled val="1"/>
        </dgm:presLayoutVars>
      </dgm:prSet>
      <dgm:spPr/>
      <dgm:t>
        <a:bodyPr/>
        <a:lstStyle/>
        <a:p>
          <a:endParaRPr lang="en-US"/>
        </a:p>
      </dgm:t>
    </dgm:pt>
    <dgm:pt modelId="{C79E7C42-BA4A-4C0B-A7A9-C7B19AE624FB}" type="pres">
      <dgm:prSet presAssocID="{4AF3CE37-2665-4C75-A2B0-112FD1C4A039}" presName="sibTrans" presStyleLbl="sibTrans2D1" presStyleIdx="3" presStyleCnt="5"/>
      <dgm:spPr/>
      <dgm:t>
        <a:bodyPr/>
        <a:lstStyle/>
        <a:p>
          <a:endParaRPr lang="en-US"/>
        </a:p>
      </dgm:t>
    </dgm:pt>
    <dgm:pt modelId="{F0B19722-E052-4191-9907-37C653CF44A2}" type="pres">
      <dgm:prSet presAssocID="{4AF3CE37-2665-4C75-A2B0-112FD1C4A039}" presName="connectorText" presStyleLbl="sibTrans2D1" presStyleIdx="3" presStyleCnt="5"/>
      <dgm:spPr/>
      <dgm:t>
        <a:bodyPr/>
        <a:lstStyle/>
        <a:p>
          <a:endParaRPr lang="en-US"/>
        </a:p>
      </dgm:t>
    </dgm:pt>
    <dgm:pt modelId="{1CD44A3B-31F3-4F45-8FBD-89D8643AF15C}" type="pres">
      <dgm:prSet presAssocID="{C1A3B77B-A3AE-4558-88D3-94512CBBAC62}" presName="node" presStyleLbl="node1" presStyleIdx="4" presStyleCnt="5">
        <dgm:presLayoutVars>
          <dgm:bulletEnabled val="1"/>
        </dgm:presLayoutVars>
      </dgm:prSet>
      <dgm:spPr/>
      <dgm:t>
        <a:bodyPr/>
        <a:lstStyle/>
        <a:p>
          <a:endParaRPr lang="en-US"/>
        </a:p>
      </dgm:t>
    </dgm:pt>
    <dgm:pt modelId="{23189B2F-44E7-4E91-ABF3-04D2474C160D}" type="pres">
      <dgm:prSet presAssocID="{40CD1281-F533-4B45-8A36-029009C1B572}" presName="sibTrans" presStyleLbl="sibTrans2D1" presStyleIdx="4" presStyleCnt="5"/>
      <dgm:spPr/>
      <dgm:t>
        <a:bodyPr/>
        <a:lstStyle/>
        <a:p>
          <a:endParaRPr lang="en-US"/>
        </a:p>
      </dgm:t>
    </dgm:pt>
    <dgm:pt modelId="{F266E7FF-24A8-4BA5-99B4-CC545ED5B9C4}" type="pres">
      <dgm:prSet presAssocID="{40CD1281-F533-4B45-8A36-029009C1B572}" presName="connectorText" presStyleLbl="sibTrans2D1" presStyleIdx="4" presStyleCnt="5"/>
      <dgm:spPr/>
      <dgm:t>
        <a:bodyPr/>
        <a:lstStyle/>
        <a:p>
          <a:endParaRPr lang="en-US"/>
        </a:p>
      </dgm:t>
    </dgm:pt>
  </dgm:ptLst>
  <dgm:cxnLst>
    <dgm:cxn modelId="{E928F090-B615-4C86-A83C-C08B9F3D89BA}" srcId="{8E39CD90-154A-4D9D-8C61-6A622BB81E09}" destId="{C1A3B77B-A3AE-4558-88D3-94512CBBAC62}" srcOrd="4" destOrd="0" parTransId="{DBEDC514-9724-4DD7-8E03-CC90C8101F73}" sibTransId="{40CD1281-F533-4B45-8A36-029009C1B572}"/>
    <dgm:cxn modelId="{F302062B-578C-4D7E-9FC7-F556129BA71F}" srcId="{8E39CD90-154A-4D9D-8C61-6A622BB81E09}" destId="{E14F6568-66D3-4E92-9B64-CF4ED5B55A85}" srcOrd="0" destOrd="0" parTransId="{B925F07C-BD04-4DEF-AA94-3D33C1CD11AD}" sibTransId="{4F7E20B6-1B44-4C5C-A171-DF49F24395A0}"/>
    <dgm:cxn modelId="{132EFBE3-E8EA-4470-ACBB-49029662F181}" type="presOf" srcId="{E381653F-8E72-4038-95D0-70462BE1A030}" destId="{D435F264-26EB-4EF0-8752-64DEE8C88BC4}" srcOrd="0" destOrd="0" presId="urn:microsoft.com/office/officeart/2005/8/layout/cycle2"/>
    <dgm:cxn modelId="{E374ADD7-4C70-4B8F-ADE3-ABA93A303AF9}" type="presOf" srcId="{E14F6568-66D3-4E92-9B64-CF4ED5B55A85}" destId="{D854491A-6AF6-4C09-903D-EDDA62521DBD}" srcOrd="0" destOrd="0" presId="urn:microsoft.com/office/officeart/2005/8/layout/cycle2"/>
    <dgm:cxn modelId="{994C31B1-0FEF-474A-9C87-CA3075B9F4C0}" srcId="{8E39CD90-154A-4D9D-8C61-6A622BB81E09}" destId="{E381653F-8E72-4038-95D0-70462BE1A030}" srcOrd="3" destOrd="0" parTransId="{A69E386F-24CB-4C33-B18E-8DCD202E3797}" sibTransId="{4AF3CE37-2665-4C75-A2B0-112FD1C4A039}"/>
    <dgm:cxn modelId="{E32AC95D-7833-44CF-923F-E049FEECBC75}" srcId="{8E39CD90-154A-4D9D-8C61-6A622BB81E09}" destId="{EF3DC82A-68F2-4EE2-8D13-4EA80AF11AA2}" srcOrd="1" destOrd="0" parTransId="{8DA14B2D-DD7D-4025-9228-FF4C1C512E18}" sibTransId="{C6E33C8C-F09C-472A-9C58-993EC45A3D79}"/>
    <dgm:cxn modelId="{CEDAB505-01A0-4912-9BDD-1548D44F66A4}" type="presOf" srcId="{8E39CD90-154A-4D9D-8C61-6A622BB81E09}" destId="{68C9E1F8-1AD6-4A55-B325-34A0701EF704}" srcOrd="0" destOrd="0" presId="urn:microsoft.com/office/officeart/2005/8/layout/cycle2"/>
    <dgm:cxn modelId="{AEC445E4-64AD-4415-9A3A-F876826A0A95}" type="presOf" srcId="{4AF3CE37-2665-4C75-A2B0-112FD1C4A039}" destId="{C79E7C42-BA4A-4C0B-A7A9-C7B19AE624FB}" srcOrd="0" destOrd="0" presId="urn:microsoft.com/office/officeart/2005/8/layout/cycle2"/>
    <dgm:cxn modelId="{EC1384CE-6CE0-41A6-B7B7-9CD02F488AE1}" type="presOf" srcId="{40CD1281-F533-4B45-8A36-029009C1B572}" destId="{23189B2F-44E7-4E91-ABF3-04D2474C160D}" srcOrd="0" destOrd="0" presId="urn:microsoft.com/office/officeart/2005/8/layout/cycle2"/>
    <dgm:cxn modelId="{894DC8D4-CC09-4C35-BBEF-0EC53EF0C70C}" type="presOf" srcId="{40CD1281-F533-4B45-8A36-029009C1B572}" destId="{F266E7FF-24A8-4BA5-99B4-CC545ED5B9C4}" srcOrd="1" destOrd="0" presId="urn:microsoft.com/office/officeart/2005/8/layout/cycle2"/>
    <dgm:cxn modelId="{FA56FB23-600E-4DD3-907A-08D89745CF28}" type="presOf" srcId="{C6E33C8C-F09C-472A-9C58-993EC45A3D79}" destId="{929D7CED-651C-449F-B254-228CCA1EE0E8}" srcOrd="1" destOrd="0" presId="urn:microsoft.com/office/officeart/2005/8/layout/cycle2"/>
    <dgm:cxn modelId="{7BE321F6-EF3B-436E-8568-9DE3D3DF7F33}" type="presOf" srcId="{BBDC22CB-204C-498F-A799-B56CE8BE1A33}" destId="{C57123E6-44A8-4B6F-BD78-723087624FC2}" srcOrd="0" destOrd="0" presId="urn:microsoft.com/office/officeart/2005/8/layout/cycle2"/>
    <dgm:cxn modelId="{2A561FCA-A7D7-401B-862A-6D7275B41F5B}" type="presOf" srcId="{4F7E20B6-1B44-4C5C-A171-DF49F24395A0}" destId="{AF7B5157-63C5-48CF-BAAF-5CAD7564707B}" srcOrd="0" destOrd="0" presId="urn:microsoft.com/office/officeart/2005/8/layout/cycle2"/>
    <dgm:cxn modelId="{A2B2840C-3746-475C-AF62-9E5741EB95D2}" type="presOf" srcId="{C6E33C8C-F09C-472A-9C58-993EC45A3D79}" destId="{F73A03A3-873D-422C-B32A-869D7C02554A}" srcOrd="0" destOrd="0" presId="urn:microsoft.com/office/officeart/2005/8/layout/cycle2"/>
    <dgm:cxn modelId="{1B4C8334-9E83-4FCA-918E-32D95B248341}" type="presOf" srcId="{4F7E20B6-1B44-4C5C-A171-DF49F24395A0}" destId="{9211DA26-7929-49B0-A4DB-439319D265DF}" srcOrd="1" destOrd="0" presId="urn:microsoft.com/office/officeart/2005/8/layout/cycle2"/>
    <dgm:cxn modelId="{F16BC506-ED78-43E7-8BA1-0693AA2926DE}" type="presOf" srcId="{C1A3B77B-A3AE-4558-88D3-94512CBBAC62}" destId="{1CD44A3B-31F3-4F45-8FBD-89D8643AF15C}" srcOrd="0" destOrd="0" presId="urn:microsoft.com/office/officeart/2005/8/layout/cycle2"/>
    <dgm:cxn modelId="{50FE5228-0EE0-41D5-90D6-EC48F9A30E60}" type="presOf" srcId="{4AF3CE37-2665-4C75-A2B0-112FD1C4A039}" destId="{F0B19722-E052-4191-9907-37C653CF44A2}" srcOrd="1" destOrd="0" presId="urn:microsoft.com/office/officeart/2005/8/layout/cycle2"/>
    <dgm:cxn modelId="{DA81D6C6-3C31-42F8-805E-BA1E907E6DF6}" srcId="{8E39CD90-154A-4D9D-8C61-6A622BB81E09}" destId="{34F45D76-B1E4-4842-A06A-C466E3AE3913}" srcOrd="2" destOrd="0" parTransId="{1BB494CA-3FE9-4310-83EC-D46A3DA806EC}" sibTransId="{BBDC22CB-204C-498F-A799-B56CE8BE1A33}"/>
    <dgm:cxn modelId="{4B077412-0BB3-4243-9965-0DA4D6AE5259}" type="presOf" srcId="{EF3DC82A-68F2-4EE2-8D13-4EA80AF11AA2}" destId="{7CD46A48-6784-43EA-91A9-3EE20997AD31}" srcOrd="0" destOrd="0" presId="urn:microsoft.com/office/officeart/2005/8/layout/cycle2"/>
    <dgm:cxn modelId="{FA87E6A2-AF08-449C-A7D5-6DD835B2FB4A}" type="presOf" srcId="{BBDC22CB-204C-498F-A799-B56CE8BE1A33}" destId="{BA34FC0E-D155-4181-B8A8-15E14CA9DCB8}" srcOrd="1" destOrd="0" presId="urn:microsoft.com/office/officeart/2005/8/layout/cycle2"/>
    <dgm:cxn modelId="{9D6960E6-BC61-4F87-B487-C02D4122DB2C}" type="presOf" srcId="{34F45D76-B1E4-4842-A06A-C466E3AE3913}" destId="{EA8840A0-E70F-490A-9459-95CA8D601F64}" srcOrd="0" destOrd="0" presId="urn:microsoft.com/office/officeart/2005/8/layout/cycle2"/>
    <dgm:cxn modelId="{9E57327D-1FD8-4B1D-A04F-8F7B5769DBCA}" type="presParOf" srcId="{68C9E1F8-1AD6-4A55-B325-34A0701EF704}" destId="{D854491A-6AF6-4C09-903D-EDDA62521DBD}" srcOrd="0" destOrd="0" presId="urn:microsoft.com/office/officeart/2005/8/layout/cycle2"/>
    <dgm:cxn modelId="{C8334AA8-5223-4F3C-8140-BB65E05A84F7}" type="presParOf" srcId="{68C9E1F8-1AD6-4A55-B325-34A0701EF704}" destId="{AF7B5157-63C5-48CF-BAAF-5CAD7564707B}" srcOrd="1" destOrd="0" presId="urn:microsoft.com/office/officeart/2005/8/layout/cycle2"/>
    <dgm:cxn modelId="{51669055-E68F-4B05-9713-2FD7F9214231}" type="presParOf" srcId="{AF7B5157-63C5-48CF-BAAF-5CAD7564707B}" destId="{9211DA26-7929-49B0-A4DB-439319D265DF}" srcOrd="0" destOrd="0" presId="urn:microsoft.com/office/officeart/2005/8/layout/cycle2"/>
    <dgm:cxn modelId="{9C039E3E-070A-4871-9CC5-040F4C8D6D0F}" type="presParOf" srcId="{68C9E1F8-1AD6-4A55-B325-34A0701EF704}" destId="{7CD46A48-6784-43EA-91A9-3EE20997AD31}" srcOrd="2" destOrd="0" presId="urn:microsoft.com/office/officeart/2005/8/layout/cycle2"/>
    <dgm:cxn modelId="{210F39DB-87A9-4BA5-9090-497A9F9F6B61}" type="presParOf" srcId="{68C9E1F8-1AD6-4A55-B325-34A0701EF704}" destId="{F73A03A3-873D-422C-B32A-869D7C02554A}" srcOrd="3" destOrd="0" presId="urn:microsoft.com/office/officeart/2005/8/layout/cycle2"/>
    <dgm:cxn modelId="{E75EB9EA-A33B-4730-8BAC-4ED4F860D310}" type="presParOf" srcId="{F73A03A3-873D-422C-B32A-869D7C02554A}" destId="{929D7CED-651C-449F-B254-228CCA1EE0E8}" srcOrd="0" destOrd="0" presId="urn:microsoft.com/office/officeart/2005/8/layout/cycle2"/>
    <dgm:cxn modelId="{88C8B9E4-9319-4CBA-A73D-F018120E5825}" type="presParOf" srcId="{68C9E1F8-1AD6-4A55-B325-34A0701EF704}" destId="{EA8840A0-E70F-490A-9459-95CA8D601F64}" srcOrd="4" destOrd="0" presId="urn:microsoft.com/office/officeart/2005/8/layout/cycle2"/>
    <dgm:cxn modelId="{704CF008-0511-4B70-AB09-B43742C89CBD}" type="presParOf" srcId="{68C9E1F8-1AD6-4A55-B325-34A0701EF704}" destId="{C57123E6-44A8-4B6F-BD78-723087624FC2}" srcOrd="5" destOrd="0" presId="urn:microsoft.com/office/officeart/2005/8/layout/cycle2"/>
    <dgm:cxn modelId="{51F324DC-AA0F-4278-875F-E8FBE59ED6D9}" type="presParOf" srcId="{C57123E6-44A8-4B6F-BD78-723087624FC2}" destId="{BA34FC0E-D155-4181-B8A8-15E14CA9DCB8}" srcOrd="0" destOrd="0" presId="urn:microsoft.com/office/officeart/2005/8/layout/cycle2"/>
    <dgm:cxn modelId="{956DFC6D-E37E-4E49-94AE-56E33831A794}" type="presParOf" srcId="{68C9E1F8-1AD6-4A55-B325-34A0701EF704}" destId="{D435F264-26EB-4EF0-8752-64DEE8C88BC4}" srcOrd="6" destOrd="0" presId="urn:microsoft.com/office/officeart/2005/8/layout/cycle2"/>
    <dgm:cxn modelId="{9E815126-B442-4DB7-9517-24245251B1EC}" type="presParOf" srcId="{68C9E1F8-1AD6-4A55-B325-34A0701EF704}" destId="{C79E7C42-BA4A-4C0B-A7A9-C7B19AE624FB}" srcOrd="7" destOrd="0" presId="urn:microsoft.com/office/officeart/2005/8/layout/cycle2"/>
    <dgm:cxn modelId="{9A023356-5E0B-4C04-9D23-EEE480C9FB2E}" type="presParOf" srcId="{C79E7C42-BA4A-4C0B-A7A9-C7B19AE624FB}" destId="{F0B19722-E052-4191-9907-37C653CF44A2}" srcOrd="0" destOrd="0" presId="urn:microsoft.com/office/officeart/2005/8/layout/cycle2"/>
    <dgm:cxn modelId="{800E9BCA-6121-4B83-8722-A180D14B623B}" type="presParOf" srcId="{68C9E1F8-1AD6-4A55-B325-34A0701EF704}" destId="{1CD44A3B-31F3-4F45-8FBD-89D8643AF15C}" srcOrd="8" destOrd="0" presId="urn:microsoft.com/office/officeart/2005/8/layout/cycle2"/>
    <dgm:cxn modelId="{EF1CB68B-802E-430F-BF49-420AE954F77B}" type="presParOf" srcId="{68C9E1F8-1AD6-4A55-B325-34A0701EF704}" destId="{23189B2F-44E7-4E91-ABF3-04D2474C160D}" srcOrd="9" destOrd="0" presId="urn:microsoft.com/office/officeart/2005/8/layout/cycle2"/>
    <dgm:cxn modelId="{5CF3820A-6414-4F64-9914-5F95E0DA5DD5}" type="presParOf" srcId="{23189B2F-44E7-4E91-ABF3-04D2474C160D}" destId="{F266E7FF-24A8-4BA5-99B4-CC545ED5B9C4}"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733ED0-064B-C24E-B05D-0FCF21B4A0C0}"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en-US"/>
        </a:p>
      </dgm:t>
    </dgm:pt>
    <dgm:pt modelId="{642208E1-962C-594B-9717-7533E5137B18}">
      <dgm:prSet phldrT="[Text]"/>
      <dgm:spPr/>
      <dgm:t>
        <a:bodyPr/>
        <a:lstStyle/>
        <a:p>
          <a:r>
            <a:rPr lang="en-US" dirty="0" err="1" smtClean="0"/>
            <a:t>Dir</a:t>
          </a:r>
          <a:endParaRPr lang="en-US" dirty="0"/>
        </a:p>
      </dgm:t>
    </dgm:pt>
    <dgm:pt modelId="{72B6D998-0D5C-A944-99C9-3D205DB1CF81}" type="parTrans" cxnId="{7396FB74-1522-014A-AC60-E03028027235}">
      <dgm:prSet/>
      <dgm:spPr/>
      <dgm:t>
        <a:bodyPr/>
        <a:lstStyle/>
        <a:p>
          <a:endParaRPr lang="en-US"/>
        </a:p>
      </dgm:t>
    </dgm:pt>
    <dgm:pt modelId="{50788FBA-681E-8841-8028-AFED4C576792}" type="sibTrans" cxnId="{7396FB74-1522-014A-AC60-E03028027235}">
      <dgm:prSet/>
      <dgm:spPr/>
      <dgm:t>
        <a:bodyPr/>
        <a:lstStyle/>
        <a:p>
          <a:endParaRPr lang="en-US"/>
        </a:p>
      </dgm:t>
    </dgm:pt>
    <dgm:pt modelId="{7F8D1A9A-80B8-4944-BD9A-A29DE9D0681E}">
      <dgm:prSet phldrT="[Text]"/>
      <dgm:spPr/>
      <dgm:t>
        <a:bodyPr/>
        <a:lstStyle/>
        <a:p>
          <a:r>
            <a:rPr lang="en-US" dirty="0" err="1" smtClean="0"/>
            <a:t>src</a:t>
          </a:r>
          <a:endParaRPr lang="en-US" dirty="0"/>
        </a:p>
      </dgm:t>
    </dgm:pt>
    <dgm:pt modelId="{8165FDA4-2A1A-3F4E-BF94-172DE4B8EA48}" type="parTrans" cxnId="{78CA4334-1FBF-CF4F-A52D-9B1FEDC5AFFF}">
      <dgm:prSet/>
      <dgm:spPr/>
      <dgm:t>
        <a:bodyPr/>
        <a:lstStyle/>
        <a:p>
          <a:endParaRPr lang="en-US"/>
        </a:p>
      </dgm:t>
    </dgm:pt>
    <dgm:pt modelId="{FAD6AF3B-49C6-744C-8728-C9E1AEE47B00}" type="sibTrans" cxnId="{78CA4334-1FBF-CF4F-A52D-9B1FEDC5AFFF}">
      <dgm:prSet/>
      <dgm:spPr/>
      <dgm:t>
        <a:bodyPr/>
        <a:lstStyle/>
        <a:p>
          <a:endParaRPr lang="en-US"/>
        </a:p>
      </dgm:t>
    </dgm:pt>
    <dgm:pt modelId="{F1498A58-FD99-B846-A029-5E0B5C7EEEEA}">
      <dgm:prSet phldrT="[Text]"/>
      <dgm:spPr/>
      <dgm:t>
        <a:bodyPr/>
        <a:lstStyle/>
        <a:p>
          <a:r>
            <a:rPr lang="en-US" dirty="0" smtClean="0"/>
            <a:t>main</a:t>
          </a:r>
          <a:endParaRPr lang="en-US" dirty="0"/>
        </a:p>
      </dgm:t>
    </dgm:pt>
    <dgm:pt modelId="{9CA74F36-269B-124E-83C8-D2F5661D1D0C}" type="parTrans" cxnId="{C82A6B3A-C58B-5347-83A3-44A9A2D5F10A}">
      <dgm:prSet/>
      <dgm:spPr/>
      <dgm:t>
        <a:bodyPr/>
        <a:lstStyle/>
        <a:p>
          <a:endParaRPr lang="en-US"/>
        </a:p>
      </dgm:t>
    </dgm:pt>
    <dgm:pt modelId="{F0C5FCCB-C41B-8A4B-B3F1-38D0AC390FF2}" type="sibTrans" cxnId="{C82A6B3A-C58B-5347-83A3-44A9A2D5F10A}">
      <dgm:prSet/>
      <dgm:spPr/>
      <dgm:t>
        <a:bodyPr/>
        <a:lstStyle/>
        <a:p>
          <a:endParaRPr lang="en-US"/>
        </a:p>
      </dgm:t>
    </dgm:pt>
    <dgm:pt modelId="{5E699BDC-751F-084D-A1C1-EA8D14AD8F64}">
      <dgm:prSet phldrT="[Text]"/>
      <dgm:spPr/>
      <dgm:t>
        <a:bodyPr/>
        <a:lstStyle/>
        <a:p>
          <a:r>
            <a:rPr lang="en-US" dirty="0" smtClean="0"/>
            <a:t>test</a:t>
          </a:r>
          <a:endParaRPr lang="en-US" dirty="0"/>
        </a:p>
      </dgm:t>
    </dgm:pt>
    <dgm:pt modelId="{705CC76C-DD32-8B40-B7DA-D51475FE1FC0}" type="parTrans" cxnId="{304E9CE7-DC60-7D40-A476-D87F29ADD7E0}">
      <dgm:prSet/>
      <dgm:spPr/>
      <dgm:t>
        <a:bodyPr/>
        <a:lstStyle/>
        <a:p>
          <a:endParaRPr lang="en-US"/>
        </a:p>
      </dgm:t>
    </dgm:pt>
    <dgm:pt modelId="{A1ADEDA1-5DCB-CB47-87E3-6ADAF8E037D3}" type="sibTrans" cxnId="{304E9CE7-DC60-7D40-A476-D87F29ADD7E0}">
      <dgm:prSet/>
      <dgm:spPr/>
      <dgm:t>
        <a:bodyPr/>
        <a:lstStyle/>
        <a:p>
          <a:endParaRPr lang="en-US"/>
        </a:p>
      </dgm:t>
    </dgm:pt>
    <dgm:pt modelId="{A43677FC-11CA-A04B-9AD6-061613FFF7CB}">
      <dgm:prSet phldrT="[Text]"/>
      <dgm:spPr/>
      <dgm:t>
        <a:bodyPr/>
        <a:lstStyle/>
        <a:p>
          <a:r>
            <a:rPr lang="en-US" dirty="0" err="1" smtClean="0"/>
            <a:t>pom.xml</a:t>
          </a:r>
          <a:endParaRPr lang="en-US" dirty="0"/>
        </a:p>
      </dgm:t>
    </dgm:pt>
    <dgm:pt modelId="{80B2AF70-D044-4D40-AE8E-43C40AA54E06}" type="parTrans" cxnId="{1B1453FC-E03A-C64D-A32B-F3A67930A319}">
      <dgm:prSet/>
      <dgm:spPr/>
      <dgm:t>
        <a:bodyPr/>
        <a:lstStyle/>
        <a:p>
          <a:endParaRPr lang="en-US"/>
        </a:p>
      </dgm:t>
    </dgm:pt>
    <dgm:pt modelId="{D199D868-D914-5A46-A5B5-1A6511F3210D}" type="sibTrans" cxnId="{1B1453FC-E03A-C64D-A32B-F3A67930A319}">
      <dgm:prSet/>
      <dgm:spPr/>
      <dgm:t>
        <a:bodyPr/>
        <a:lstStyle/>
        <a:p>
          <a:endParaRPr lang="en-US"/>
        </a:p>
      </dgm:t>
    </dgm:pt>
    <dgm:pt modelId="{0F4B1063-1B9D-A544-9BE8-8913609C0E87}">
      <dgm:prSet phldrT="[Text]"/>
      <dgm:spPr/>
      <dgm:t>
        <a:bodyPr/>
        <a:lstStyle/>
        <a:p>
          <a:r>
            <a:rPr lang="en-US" dirty="0" smtClean="0"/>
            <a:t>java</a:t>
          </a:r>
          <a:endParaRPr lang="en-US" dirty="0"/>
        </a:p>
      </dgm:t>
    </dgm:pt>
    <dgm:pt modelId="{75332058-65B9-0348-9929-CACF06FE724F}" type="parTrans" cxnId="{F2963A28-AA07-E44C-81CE-7BC8077F3404}">
      <dgm:prSet/>
      <dgm:spPr/>
      <dgm:t>
        <a:bodyPr/>
        <a:lstStyle/>
        <a:p>
          <a:endParaRPr lang="en-US"/>
        </a:p>
      </dgm:t>
    </dgm:pt>
    <dgm:pt modelId="{0467D229-2EEC-E247-8923-E9C60C1345C8}" type="sibTrans" cxnId="{F2963A28-AA07-E44C-81CE-7BC8077F3404}">
      <dgm:prSet/>
      <dgm:spPr/>
      <dgm:t>
        <a:bodyPr/>
        <a:lstStyle/>
        <a:p>
          <a:endParaRPr lang="en-US"/>
        </a:p>
      </dgm:t>
    </dgm:pt>
    <dgm:pt modelId="{4CB9B68C-CC19-1A46-BFEB-57A019943DBB}">
      <dgm:prSet phldrT="[Text]"/>
      <dgm:spPr/>
      <dgm:t>
        <a:bodyPr/>
        <a:lstStyle/>
        <a:p>
          <a:r>
            <a:rPr lang="en-US" dirty="0" smtClean="0"/>
            <a:t>resources</a:t>
          </a:r>
          <a:endParaRPr lang="en-US" dirty="0"/>
        </a:p>
      </dgm:t>
    </dgm:pt>
    <dgm:pt modelId="{A501BFC2-1E59-D346-AB81-DFF558CB07CD}" type="parTrans" cxnId="{84FD020C-574E-DD41-8C35-7B7C782DFE4B}">
      <dgm:prSet/>
      <dgm:spPr/>
      <dgm:t>
        <a:bodyPr/>
        <a:lstStyle/>
        <a:p>
          <a:endParaRPr lang="en-US"/>
        </a:p>
      </dgm:t>
    </dgm:pt>
    <dgm:pt modelId="{CE24CC61-946B-8F47-B9C3-3AE3C8463845}" type="sibTrans" cxnId="{84FD020C-574E-DD41-8C35-7B7C782DFE4B}">
      <dgm:prSet/>
      <dgm:spPr/>
      <dgm:t>
        <a:bodyPr/>
        <a:lstStyle/>
        <a:p>
          <a:endParaRPr lang="en-US"/>
        </a:p>
      </dgm:t>
    </dgm:pt>
    <dgm:pt modelId="{40849F1D-E9B2-1448-848E-E49B855BF9DE}">
      <dgm:prSet phldrT="[Text]"/>
      <dgm:spPr/>
      <dgm:t>
        <a:bodyPr/>
        <a:lstStyle/>
        <a:p>
          <a:r>
            <a:rPr lang="en-US" dirty="0" smtClean="0"/>
            <a:t>java</a:t>
          </a:r>
          <a:endParaRPr lang="en-US" dirty="0"/>
        </a:p>
      </dgm:t>
    </dgm:pt>
    <dgm:pt modelId="{6AA29A0D-5292-CC4C-AB0F-321C9978696D}" type="parTrans" cxnId="{684372CE-4015-9D4F-89B9-8C0C8D0277B3}">
      <dgm:prSet/>
      <dgm:spPr/>
      <dgm:t>
        <a:bodyPr/>
        <a:lstStyle/>
        <a:p>
          <a:endParaRPr lang="en-US"/>
        </a:p>
      </dgm:t>
    </dgm:pt>
    <dgm:pt modelId="{C4ABFFEC-11E6-AB45-B216-7BE7AA87305F}" type="sibTrans" cxnId="{684372CE-4015-9D4F-89B9-8C0C8D0277B3}">
      <dgm:prSet/>
      <dgm:spPr/>
      <dgm:t>
        <a:bodyPr/>
        <a:lstStyle/>
        <a:p>
          <a:endParaRPr lang="en-US"/>
        </a:p>
      </dgm:t>
    </dgm:pt>
    <dgm:pt modelId="{ACACCE3F-1B07-544D-A2BB-4073D3E898B8}">
      <dgm:prSet phldrT="[Text]"/>
      <dgm:spPr/>
      <dgm:t>
        <a:bodyPr/>
        <a:lstStyle/>
        <a:p>
          <a:r>
            <a:rPr lang="en-US" dirty="0" smtClean="0"/>
            <a:t>resources</a:t>
          </a:r>
          <a:endParaRPr lang="en-US" dirty="0"/>
        </a:p>
      </dgm:t>
    </dgm:pt>
    <dgm:pt modelId="{AF7E5A74-8862-9A4D-8160-D26F18839E63}" type="parTrans" cxnId="{F3A88DD4-F9D4-0641-813E-73806CB1324F}">
      <dgm:prSet/>
      <dgm:spPr/>
      <dgm:t>
        <a:bodyPr/>
        <a:lstStyle/>
        <a:p>
          <a:endParaRPr lang="en-US"/>
        </a:p>
      </dgm:t>
    </dgm:pt>
    <dgm:pt modelId="{F02C9FD5-8547-EE45-BDEB-6820803DBC02}" type="sibTrans" cxnId="{F3A88DD4-F9D4-0641-813E-73806CB1324F}">
      <dgm:prSet/>
      <dgm:spPr/>
      <dgm:t>
        <a:bodyPr/>
        <a:lstStyle/>
        <a:p>
          <a:endParaRPr lang="en-US"/>
        </a:p>
      </dgm:t>
    </dgm:pt>
    <dgm:pt modelId="{B466CE9F-4F1E-F44A-AF5C-90042B625633}" type="pres">
      <dgm:prSet presAssocID="{F4733ED0-064B-C24E-B05D-0FCF21B4A0C0}" presName="hierChild1" presStyleCnt="0">
        <dgm:presLayoutVars>
          <dgm:chPref val="1"/>
          <dgm:dir/>
          <dgm:animOne val="branch"/>
          <dgm:animLvl val="lvl"/>
          <dgm:resizeHandles/>
        </dgm:presLayoutVars>
      </dgm:prSet>
      <dgm:spPr/>
      <dgm:t>
        <a:bodyPr/>
        <a:lstStyle/>
        <a:p>
          <a:endParaRPr lang="en-US"/>
        </a:p>
      </dgm:t>
    </dgm:pt>
    <dgm:pt modelId="{3B8A6D7B-ACA5-0E42-8C54-5FC4E16BC1AF}" type="pres">
      <dgm:prSet presAssocID="{642208E1-962C-594B-9717-7533E5137B18}" presName="hierRoot1" presStyleCnt="0"/>
      <dgm:spPr/>
    </dgm:pt>
    <dgm:pt modelId="{750B71EC-4666-F74A-B52B-3D1FB57EB93B}" type="pres">
      <dgm:prSet presAssocID="{642208E1-962C-594B-9717-7533E5137B18}" presName="composite" presStyleCnt="0"/>
      <dgm:spPr/>
    </dgm:pt>
    <dgm:pt modelId="{AF50A053-855F-E14F-B280-A8BE4C461E48}" type="pres">
      <dgm:prSet presAssocID="{642208E1-962C-594B-9717-7533E5137B18}" presName="background" presStyleLbl="node0" presStyleIdx="0" presStyleCnt="1"/>
      <dgm:spPr/>
    </dgm:pt>
    <dgm:pt modelId="{79021E85-458D-0541-8A1E-5900F09427E0}" type="pres">
      <dgm:prSet presAssocID="{642208E1-962C-594B-9717-7533E5137B18}" presName="text" presStyleLbl="fgAcc0" presStyleIdx="0" presStyleCnt="1">
        <dgm:presLayoutVars>
          <dgm:chPref val="3"/>
        </dgm:presLayoutVars>
      </dgm:prSet>
      <dgm:spPr/>
      <dgm:t>
        <a:bodyPr/>
        <a:lstStyle/>
        <a:p>
          <a:endParaRPr lang="en-US"/>
        </a:p>
      </dgm:t>
    </dgm:pt>
    <dgm:pt modelId="{1922AC05-2422-1944-8985-2753F58E5C60}" type="pres">
      <dgm:prSet presAssocID="{642208E1-962C-594B-9717-7533E5137B18}" presName="hierChild2" presStyleCnt="0"/>
      <dgm:spPr/>
    </dgm:pt>
    <dgm:pt modelId="{42E9DB66-CBBB-1E45-A67D-53FBD1DFA83E}" type="pres">
      <dgm:prSet presAssocID="{8165FDA4-2A1A-3F4E-BF94-172DE4B8EA48}" presName="Name10" presStyleLbl="parChTrans1D2" presStyleIdx="0" presStyleCnt="2"/>
      <dgm:spPr/>
      <dgm:t>
        <a:bodyPr/>
        <a:lstStyle/>
        <a:p>
          <a:endParaRPr lang="en-US"/>
        </a:p>
      </dgm:t>
    </dgm:pt>
    <dgm:pt modelId="{74D3DE88-F81F-BE40-9F4F-34EF31386E0F}" type="pres">
      <dgm:prSet presAssocID="{7F8D1A9A-80B8-4944-BD9A-A29DE9D0681E}" presName="hierRoot2" presStyleCnt="0"/>
      <dgm:spPr/>
    </dgm:pt>
    <dgm:pt modelId="{F90064C9-43A5-644F-BDE9-BF51A64EA2EF}" type="pres">
      <dgm:prSet presAssocID="{7F8D1A9A-80B8-4944-BD9A-A29DE9D0681E}" presName="composite2" presStyleCnt="0"/>
      <dgm:spPr/>
    </dgm:pt>
    <dgm:pt modelId="{36EB23ED-3EBB-144B-BB3B-21E8F5E838AC}" type="pres">
      <dgm:prSet presAssocID="{7F8D1A9A-80B8-4944-BD9A-A29DE9D0681E}" presName="background2" presStyleLbl="node2" presStyleIdx="0" presStyleCnt="2"/>
      <dgm:spPr/>
    </dgm:pt>
    <dgm:pt modelId="{4A438647-22A7-5C47-9A30-27A264F22F13}" type="pres">
      <dgm:prSet presAssocID="{7F8D1A9A-80B8-4944-BD9A-A29DE9D0681E}" presName="text2" presStyleLbl="fgAcc2" presStyleIdx="0" presStyleCnt="2">
        <dgm:presLayoutVars>
          <dgm:chPref val="3"/>
        </dgm:presLayoutVars>
      </dgm:prSet>
      <dgm:spPr/>
      <dgm:t>
        <a:bodyPr/>
        <a:lstStyle/>
        <a:p>
          <a:endParaRPr lang="en-US"/>
        </a:p>
      </dgm:t>
    </dgm:pt>
    <dgm:pt modelId="{96070D8D-28A1-ED41-9C57-80432B673A06}" type="pres">
      <dgm:prSet presAssocID="{7F8D1A9A-80B8-4944-BD9A-A29DE9D0681E}" presName="hierChild3" presStyleCnt="0"/>
      <dgm:spPr/>
    </dgm:pt>
    <dgm:pt modelId="{414377D5-F71C-2143-87AA-72429412012A}" type="pres">
      <dgm:prSet presAssocID="{9CA74F36-269B-124E-83C8-D2F5661D1D0C}" presName="Name17" presStyleLbl="parChTrans1D3" presStyleIdx="0" presStyleCnt="2"/>
      <dgm:spPr/>
      <dgm:t>
        <a:bodyPr/>
        <a:lstStyle/>
        <a:p>
          <a:endParaRPr lang="en-US"/>
        </a:p>
      </dgm:t>
    </dgm:pt>
    <dgm:pt modelId="{B4D5545F-4C2D-3E47-B433-D8D966B06AC0}" type="pres">
      <dgm:prSet presAssocID="{F1498A58-FD99-B846-A029-5E0B5C7EEEEA}" presName="hierRoot3" presStyleCnt="0"/>
      <dgm:spPr/>
    </dgm:pt>
    <dgm:pt modelId="{B6E5963C-01E4-5B4C-B35E-C3F1CB66DA43}" type="pres">
      <dgm:prSet presAssocID="{F1498A58-FD99-B846-A029-5E0B5C7EEEEA}" presName="composite3" presStyleCnt="0"/>
      <dgm:spPr/>
    </dgm:pt>
    <dgm:pt modelId="{38913173-5C1B-0D41-8B98-AA21D3EC7FFF}" type="pres">
      <dgm:prSet presAssocID="{F1498A58-FD99-B846-A029-5E0B5C7EEEEA}" presName="background3" presStyleLbl="node3" presStyleIdx="0" presStyleCnt="2"/>
      <dgm:spPr/>
    </dgm:pt>
    <dgm:pt modelId="{ECE62F78-1B6D-E746-B02B-D83FAD45BF41}" type="pres">
      <dgm:prSet presAssocID="{F1498A58-FD99-B846-A029-5E0B5C7EEEEA}" presName="text3" presStyleLbl="fgAcc3" presStyleIdx="0" presStyleCnt="2">
        <dgm:presLayoutVars>
          <dgm:chPref val="3"/>
        </dgm:presLayoutVars>
      </dgm:prSet>
      <dgm:spPr/>
      <dgm:t>
        <a:bodyPr/>
        <a:lstStyle/>
        <a:p>
          <a:endParaRPr lang="en-US"/>
        </a:p>
      </dgm:t>
    </dgm:pt>
    <dgm:pt modelId="{F587861B-31F2-6F49-8F22-7729B9DE01C2}" type="pres">
      <dgm:prSet presAssocID="{F1498A58-FD99-B846-A029-5E0B5C7EEEEA}" presName="hierChild4" presStyleCnt="0"/>
      <dgm:spPr/>
    </dgm:pt>
    <dgm:pt modelId="{02B10959-CFA2-604F-95B0-80409CA1F723}" type="pres">
      <dgm:prSet presAssocID="{75332058-65B9-0348-9929-CACF06FE724F}" presName="Name23" presStyleLbl="parChTrans1D4" presStyleIdx="0" presStyleCnt="4"/>
      <dgm:spPr/>
      <dgm:t>
        <a:bodyPr/>
        <a:lstStyle/>
        <a:p>
          <a:endParaRPr lang="en-US"/>
        </a:p>
      </dgm:t>
    </dgm:pt>
    <dgm:pt modelId="{D1774843-F9AB-4348-99BC-D900CA389371}" type="pres">
      <dgm:prSet presAssocID="{0F4B1063-1B9D-A544-9BE8-8913609C0E87}" presName="hierRoot4" presStyleCnt="0"/>
      <dgm:spPr/>
    </dgm:pt>
    <dgm:pt modelId="{7CB2DAD5-3153-5747-94EA-DFA3E0D37122}" type="pres">
      <dgm:prSet presAssocID="{0F4B1063-1B9D-A544-9BE8-8913609C0E87}" presName="composite4" presStyleCnt="0"/>
      <dgm:spPr/>
    </dgm:pt>
    <dgm:pt modelId="{12353983-7BE8-734F-B1C1-95E15AAD2058}" type="pres">
      <dgm:prSet presAssocID="{0F4B1063-1B9D-A544-9BE8-8913609C0E87}" presName="background4" presStyleLbl="node4" presStyleIdx="0" presStyleCnt="4"/>
      <dgm:spPr/>
    </dgm:pt>
    <dgm:pt modelId="{82BE83DF-7C09-674B-9244-CA2B62BD12EA}" type="pres">
      <dgm:prSet presAssocID="{0F4B1063-1B9D-A544-9BE8-8913609C0E87}" presName="text4" presStyleLbl="fgAcc4" presStyleIdx="0" presStyleCnt="4">
        <dgm:presLayoutVars>
          <dgm:chPref val="3"/>
        </dgm:presLayoutVars>
      </dgm:prSet>
      <dgm:spPr/>
      <dgm:t>
        <a:bodyPr/>
        <a:lstStyle/>
        <a:p>
          <a:endParaRPr lang="en-US"/>
        </a:p>
      </dgm:t>
    </dgm:pt>
    <dgm:pt modelId="{3F3E6B58-59AB-8349-BA15-27EBC5074E6E}" type="pres">
      <dgm:prSet presAssocID="{0F4B1063-1B9D-A544-9BE8-8913609C0E87}" presName="hierChild5" presStyleCnt="0"/>
      <dgm:spPr/>
    </dgm:pt>
    <dgm:pt modelId="{13BCA52A-2E67-6B4B-A666-3A4B32D8159C}" type="pres">
      <dgm:prSet presAssocID="{A501BFC2-1E59-D346-AB81-DFF558CB07CD}" presName="Name23" presStyleLbl="parChTrans1D4" presStyleIdx="1" presStyleCnt="4"/>
      <dgm:spPr/>
      <dgm:t>
        <a:bodyPr/>
        <a:lstStyle/>
        <a:p>
          <a:endParaRPr lang="en-US"/>
        </a:p>
      </dgm:t>
    </dgm:pt>
    <dgm:pt modelId="{934EBBCC-3004-914E-ACE7-9929DD26C10D}" type="pres">
      <dgm:prSet presAssocID="{4CB9B68C-CC19-1A46-BFEB-57A019943DBB}" presName="hierRoot4" presStyleCnt="0"/>
      <dgm:spPr/>
    </dgm:pt>
    <dgm:pt modelId="{8094445C-87A6-4F48-8D2A-ADA50394EA47}" type="pres">
      <dgm:prSet presAssocID="{4CB9B68C-CC19-1A46-BFEB-57A019943DBB}" presName="composite4" presStyleCnt="0"/>
      <dgm:spPr/>
    </dgm:pt>
    <dgm:pt modelId="{E7D13A36-FC4E-9247-A6C9-F7E29BC183CB}" type="pres">
      <dgm:prSet presAssocID="{4CB9B68C-CC19-1A46-BFEB-57A019943DBB}" presName="background4" presStyleLbl="node4" presStyleIdx="1" presStyleCnt="4"/>
      <dgm:spPr/>
    </dgm:pt>
    <dgm:pt modelId="{828AAE53-84B0-174C-BCDB-EC25E41EAAEF}" type="pres">
      <dgm:prSet presAssocID="{4CB9B68C-CC19-1A46-BFEB-57A019943DBB}" presName="text4" presStyleLbl="fgAcc4" presStyleIdx="1" presStyleCnt="4">
        <dgm:presLayoutVars>
          <dgm:chPref val="3"/>
        </dgm:presLayoutVars>
      </dgm:prSet>
      <dgm:spPr/>
      <dgm:t>
        <a:bodyPr/>
        <a:lstStyle/>
        <a:p>
          <a:endParaRPr lang="en-US"/>
        </a:p>
      </dgm:t>
    </dgm:pt>
    <dgm:pt modelId="{7DF1ADAD-34F4-9547-8ED0-E097B19F2A89}" type="pres">
      <dgm:prSet presAssocID="{4CB9B68C-CC19-1A46-BFEB-57A019943DBB}" presName="hierChild5" presStyleCnt="0"/>
      <dgm:spPr/>
    </dgm:pt>
    <dgm:pt modelId="{1B7B4A15-8E57-BB49-AEAF-EC4EC29693FA}" type="pres">
      <dgm:prSet presAssocID="{705CC76C-DD32-8B40-B7DA-D51475FE1FC0}" presName="Name17" presStyleLbl="parChTrans1D3" presStyleIdx="1" presStyleCnt="2"/>
      <dgm:spPr/>
      <dgm:t>
        <a:bodyPr/>
        <a:lstStyle/>
        <a:p>
          <a:endParaRPr lang="en-US"/>
        </a:p>
      </dgm:t>
    </dgm:pt>
    <dgm:pt modelId="{ACE8155D-09F2-4647-8F3A-CEDDCB25C926}" type="pres">
      <dgm:prSet presAssocID="{5E699BDC-751F-084D-A1C1-EA8D14AD8F64}" presName="hierRoot3" presStyleCnt="0"/>
      <dgm:spPr/>
    </dgm:pt>
    <dgm:pt modelId="{965FE43C-BDE7-4F43-908D-4C99F769EDF9}" type="pres">
      <dgm:prSet presAssocID="{5E699BDC-751F-084D-A1C1-EA8D14AD8F64}" presName="composite3" presStyleCnt="0"/>
      <dgm:spPr/>
    </dgm:pt>
    <dgm:pt modelId="{BE322233-14BB-CE48-94EA-9ACA468398B9}" type="pres">
      <dgm:prSet presAssocID="{5E699BDC-751F-084D-A1C1-EA8D14AD8F64}" presName="background3" presStyleLbl="node3" presStyleIdx="1" presStyleCnt="2"/>
      <dgm:spPr/>
    </dgm:pt>
    <dgm:pt modelId="{52E95C7E-D153-E44A-A216-B66DB9A3E2CE}" type="pres">
      <dgm:prSet presAssocID="{5E699BDC-751F-084D-A1C1-EA8D14AD8F64}" presName="text3" presStyleLbl="fgAcc3" presStyleIdx="1" presStyleCnt="2">
        <dgm:presLayoutVars>
          <dgm:chPref val="3"/>
        </dgm:presLayoutVars>
      </dgm:prSet>
      <dgm:spPr/>
      <dgm:t>
        <a:bodyPr/>
        <a:lstStyle/>
        <a:p>
          <a:endParaRPr lang="en-US"/>
        </a:p>
      </dgm:t>
    </dgm:pt>
    <dgm:pt modelId="{0CEB0B02-E134-3646-B714-22970C82F49E}" type="pres">
      <dgm:prSet presAssocID="{5E699BDC-751F-084D-A1C1-EA8D14AD8F64}" presName="hierChild4" presStyleCnt="0"/>
      <dgm:spPr/>
    </dgm:pt>
    <dgm:pt modelId="{FF69B620-9EBC-4642-A962-3B472AC3A910}" type="pres">
      <dgm:prSet presAssocID="{6AA29A0D-5292-CC4C-AB0F-321C9978696D}" presName="Name23" presStyleLbl="parChTrans1D4" presStyleIdx="2" presStyleCnt="4"/>
      <dgm:spPr/>
      <dgm:t>
        <a:bodyPr/>
        <a:lstStyle/>
        <a:p>
          <a:endParaRPr lang="en-US"/>
        </a:p>
      </dgm:t>
    </dgm:pt>
    <dgm:pt modelId="{CBCCBBCD-ACDA-AE4F-B600-33585495DD28}" type="pres">
      <dgm:prSet presAssocID="{40849F1D-E9B2-1448-848E-E49B855BF9DE}" presName="hierRoot4" presStyleCnt="0"/>
      <dgm:spPr/>
    </dgm:pt>
    <dgm:pt modelId="{53272A75-93AF-C949-A0ED-EEBA7AACA7BF}" type="pres">
      <dgm:prSet presAssocID="{40849F1D-E9B2-1448-848E-E49B855BF9DE}" presName="composite4" presStyleCnt="0"/>
      <dgm:spPr/>
    </dgm:pt>
    <dgm:pt modelId="{15879B5D-D7A1-7D4B-BF86-B0CF668F4BCE}" type="pres">
      <dgm:prSet presAssocID="{40849F1D-E9B2-1448-848E-E49B855BF9DE}" presName="background4" presStyleLbl="node4" presStyleIdx="2" presStyleCnt="4"/>
      <dgm:spPr/>
    </dgm:pt>
    <dgm:pt modelId="{E02B61D3-97ED-CF47-95EB-7C85EF36F7F7}" type="pres">
      <dgm:prSet presAssocID="{40849F1D-E9B2-1448-848E-E49B855BF9DE}" presName="text4" presStyleLbl="fgAcc4" presStyleIdx="2" presStyleCnt="4">
        <dgm:presLayoutVars>
          <dgm:chPref val="3"/>
        </dgm:presLayoutVars>
      </dgm:prSet>
      <dgm:spPr/>
      <dgm:t>
        <a:bodyPr/>
        <a:lstStyle/>
        <a:p>
          <a:endParaRPr lang="en-US"/>
        </a:p>
      </dgm:t>
    </dgm:pt>
    <dgm:pt modelId="{BF3E3A30-53FA-8142-9C2B-CA1DAA89F48B}" type="pres">
      <dgm:prSet presAssocID="{40849F1D-E9B2-1448-848E-E49B855BF9DE}" presName="hierChild5" presStyleCnt="0"/>
      <dgm:spPr/>
    </dgm:pt>
    <dgm:pt modelId="{56E59DE8-BEDE-0E4A-B511-8D2384A2C552}" type="pres">
      <dgm:prSet presAssocID="{AF7E5A74-8862-9A4D-8160-D26F18839E63}" presName="Name23" presStyleLbl="parChTrans1D4" presStyleIdx="3" presStyleCnt="4"/>
      <dgm:spPr/>
      <dgm:t>
        <a:bodyPr/>
        <a:lstStyle/>
        <a:p>
          <a:endParaRPr lang="en-US"/>
        </a:p>
      </dgm:t>
    </dgm:pt>
    <dgm:pt modelId="{B669BB23-C72D-7544-889C-FFBC24D0C4CD}" type="pres">
      <dgm:prSet presAssocID="{ACACCE3F-1B07-544D-A2BB-4073D3E898B8}" presName="hierRoot4" presStyleCnt="0"/>
      <dgm:spPr/>
    </dgm:pt>
    <dgm:pt modelId="{D94AF9EB-8F61-A84E-BE62-666AF843032E}" type="pres">
      <dgm:prSet presAssocID="{ACACCE3F-1B07-544D-A2BB-4073D3E898B8}" presName="composite4" presStyleCnt="0"/>
      <dgm:spPr/>
    </dgm:pt>
    <dgm:pt modelId="{E81F5E2A-0D8C-1545-A1AD-424A7E75B582}" type="pres">
      <dgm:prSet presAssocID="{ACACCE3F-1B07-544D-A2BB-4073D3E898B8}" presName="background4" presStyleLbl="node4" presStyleIdx="3" presStyleCnt="4"/>
      <dgm:spPr/>
    </dgm:pt>
    <dgm:pt modelId="{F3FB761A-F644-D84F-9DE5-3FCE076BB35C}" type="pres">
      <dgm:prSet presAssocID="{ACACCE3F-1B07-544D-A2BB-4073D3E898B8}" presName="text4" presStyleLbl="fgAcc4" presStyleIdx="3" presStyleCnt="4">
        <dgm:presLayoutVars>
          <dgm:chPref val="3"/>
        </dgm:presLayoutVars>
      </dgm:prSet>
      <dgm:spPr/>
      <dgm:t>
        <a:bodyPr/>
        <a:lstStyle/>
        <a:p>
          <a:endParaRPr lang="en-US"/>
        </a:p>
      </dgm:t>
    </dgm:pt>
    <dgm:pt modelId="{B85D8673-AF94-E545-AE1F-0B82E29418B0}" type="pres">
      <dgm:prSet presAssocID="{ACACCE3F-1B07-544D-A2BB-4073D3E898B8}" presName="hierChild5" presStyleCnt="0"/>
      <dgm:spPr/>
    </dgm:pt>
    <dgm:pt modelId="{BAB9784F-A022-D147-9BBA-410E61999704}" type="pres">
      <dgm:prSet presAssocID="{80B2AF70-D044-4D40-AE8E-43C40AA54E06}" presName="Name10" presStyleLbl="parChTrans1D2" presStyleIdx="1" presStyleCnt="2"/>
      <dgm:spPr/>
      <dgm:t>
        <a:bodyPr/>
        <a:lstStyle/>
        <a:p>
          <a:endParaRPr lang="en-US"/>
        </a:p>
      </dgm:t>
    </dgm:pt>
    <dgm:pt modelId="{52D74013-462E-0E45-A0D6-E06DEA688F3A}" type="pres">
      <dgm:prSet presAssocID="{A43677FC-11CA-A04B-9AD6-061613FFF7CB}" presName="hierRoot2" presStyleCnt="0"/>
      <dgm:spPr/>
    </dgm:pt>
    <dgm:pt modelId="{58D7BE4D-FB5A-CA46-961F-C9F298B31D27}" type="pres">
      <dgm:prSet presAssocID="{A43677FC-11CA-A04B-9AD6-061613FFF7CB}" presName="composite2" presStyleCnt="0"/>
      <dgm:spPr/>
    </dgm:pt>
    <dgm:pt modelId="{50D5C51F-E159-994D-AF95-DCDFF641696A}" type="pres">
      <dgm:prSet presAssocID="{A43677FC-11CA-A04B-9AD6-061613FFF7CB}" presName="background2" presStyleLbl="node2" presStyleIdx="1" presStyleCnt="2"/>
      <dgm:spPr/>
    </dgm:pt>
    <dgm:pt modelId="{BB362C7A-7677-F941-94DE-3CD444B1EEC3}" type="pres">
      <dgm:prSet presAssocID="{A43677FC-11CA-A04B-9AD6-061613FFF7CB}" presName="text2" presStyleLbl="fgAcc2" presStyleIdx="1" presStyleCnt="2">
        <dgm:presLayoutVars>
          <dgm:chPref val="3"/>
        </dgm:presLayoutVars>
      </dgm:prSet>
      <dgm:spPr/>
      <dgm:t>
        <a:bodyPr/>
        <a:lstStyle/>
        <a:p>
          <a:endParaRPr lang="en-US"/>
        </a:p>
      </dgm:t>
    </dgm:pt>
    <dgm:pt modelId="{03C581BF-6011-0C4A-BC86-5AEDAFB11511}" type="pres">
      <dgm:prSet presAssocID="{A43677FC-11CA-A04B-9AD6-061613FFF7CB}" presName="hierChild3" presStyleCnt="0"/>
      <dgm:spPr/>
    </dgm:pt>
  </dgm:ptLst>
  <dgm:cxnLst>
    <dgm:cxn modelId="{D09CDEA6-3F77-43DD-8ABA-135B4731D525}" type="presOf" srcId="{A501BFC2-1E59-D346-AB81-DFF558CB07CD}" destId="{13BCA52A-2E67-6B4B-A666-3A4B32D8159C}" srcOrd="0" destOrd="0" presId="urn:microsoft.com/office/officeart/2005/8/layout/hierarchy1"/>
    <dgm:cxn modelId="{8628B711-D9D6-4852-8777-799C46CC6B75}" type="presOf" srcId="{642208E1-962C-594B-9717-7533E5137B18}" destId="{79021E85-458D-0541-8A1E-5900F09427E0}" srcOrd="0" destOrd="0" presId="urn:microsoft.com/office/officeart/2005/8/layout/hierarchy1"/>
    <dgm:cxn modelId="{C82A6B3A-C58B-5347-83A3-44A9A2D5F10A}" srcId="{7F8D1A9A-80B8-4944-BD9A-A29DE9D0681E}" destId="{F1498A58-FD99-B846-A029-5E0B5C7EEEEA}" srcOrd="0" destOrd="0" parTransId="{9CA74F36-269B-124E-83C8-D2F5661D1D0C}" sibTransId="{F0C5FCCB-C41B-8A4B-B3F1-38D0AC390FF2}"/>
    <dgm:cxn modelId="{FE017B19-1986-4967-AC83-9A92F8FE97EA}" type="presOf" srcId="{75332058-65B9-0348-9929-CACF06FE724F}" destId="{02B10959-CFA2-604F-95B0-80409CA1F723}" srcOrd="0" destOrd="0" presId="urn:microsoft.com/office/officeart/2005/8/layout/hierarchy1"/>
    <dgm:cxn modelId="{4F7EED48-8A6B-4FB9-84D1-B77AB4766642}" type="presOf" srcId="{F4733ED0-064B-C24E-B05D-0FCF21B4A0C0}" destId="{B466CE9F-4F1E-F44A-AF5C-90042B625633}" srcOrd="0" destOrd="0" presId="urn:microsoft.com/office/officeart/2005/8/layout/hierarchy1"/>
    <dgm:cxn modelId="{E3AA52AD-6841-4A41-9E5C-D31D2B1069C0}" type="presOf" srcId="{80B2AF70-D044-4D40-AE8E-43C40AA54E06}" destId="{BAB9784F-A022-D147-9BBA-410E61999704}" srcOrd="0" destOrd="0" presId="urn:microsoft.com/office/officeart/2005/8/layout/hierarchy1"/>
    <dgm:cxn modelId="{7396FB74-1522-014A-AC60-E03028027235}" srcId="{F4733ED0-064B-C24E-B05D-0FCF21B4A0C0}" destId="{642208E1-962C-594B-9717-7533E5137B18}" srcOrd="0" destOrd="0" parTransId="{72B6D998-0D5C-A944-99C9-3D205DB1CF81}" sibTransId="{50788FBA-681E-8841-8028-AFED4C576792}"/>
    <dgm:cxn modelId="{F8E19C15-39F7-4BBB-B84F-9574D32BA5ED}" type="presOf" srcId="{5E699BDC-751F-084D-A1C1-EA8D14AD8F64}" destId="{52E95C7E-D153-E44A-A216-B66DB9A3E2CE}" srcOrd="0" destOrd="0" presId="urn:microsoft.com/office/officeart/2005/8/layout/hierarchy1"/>
    <dgm:cxn modelId="{684372CE-4015-9D4F-89B9-8C0C8D0277B3}" srcId="{5E699BDC-751F-084D-A1C1-EA8D14AD8F64}" destId="{40849F1D-E9B2-1448-848E-E49B855BF9DE}" srcOrd="0" destOrd="0" parTransId="{6AA29A0D-5292-CC4C-AB0F-321C9978696D}" sibTransId="{C4ABFFEC-11E6-AB45-B216-7BE7AA87305F}"/>
    <dgm:cxn modelId="{6C18468D-0284-4B81-B507-4881080B3D89}" type="presOf" srcId="{705CC76C-DD32-8B40-B7DA-D51475FE1FC0}" destId="{1B7B4A15-8E57-BB49-AEAF-EC4EC29693FA}" srcOrd="0" destOrd="0" presId="urn:microsoft.com/office/officeart/2005/8/layout/hierarchy1"/>
    <dgm:cxn modelId="{F3A88DD4-F9D4-0641-813E-73806CB1324F}" srcId="{5E699BDC-751F-084D-A1C1-EA8D14AD8F64}" destId="{ACACCE3F-1B07-544D-A2BB-4073D3E898B8}" srcOrd="1" destOrd="0" parTransId="{AF7E5A74-8862-9A4D-8160-D26F18839E63}" sibTransId="{F02C9FD5-8547-EE45-BDEB-6820803DBC02}"/>
    <dgm:cxn modelId="{C606151D-70AE-4154-93DB-14F19F3A3116}" type="presOf" srcId="{4CB9B68C-CC19-1A46-BFEB-57A019943DBB}" destId="{828AAE53-84B0-174C-BCDB-EC25E41EAAEF}" srcOrd="0" destOrd="0" presId="urn:microsoft.com/office/officeart/2005/8/layout/hierarchy1"/>
    <dgm:cxn modelId="{7D89B966-8A6A-4C16-A673-814023666023}" type="presOf" srcId="{A43677FC-11CA-A04B-9AD6-061613FFF7CB}" destId="{BB362C7A-7677-F941-94DE-3CD444B1EEC3}" srcOrd="0" destOrd="0" presId="urn:microsoft.com/office/officeart/2005/8/layout/hierarchy1"/>
    <dgm:cxn modelId="{F2963A28-AA07-E44C-81CE-7BC8077F3404}" srcId="{F1498A58-FD99-B846-A029-5E0B5C7EEEEA}" destId="{0F4B1063-1B9D-A544-9BE8-8913609C0E87}" srcOrd="0" destOrd="0" parTransId="{75332058-65B9-0348-9929-CACF06FE724F}" sibTransId="{0467D229-2EEC-E247-8923-E9C60C1345C8}"/>
    <dgm:cxn modelId="{84FD020C-574E-DD41-8C35-7B7C782DFE4B}" srcId="{F1498A58-FD99-B846-A029-5E0B5C7EEEEA}" destId="{4CB9B68C-CC19-1A46-BFEB-57A019943DBB}" srcOrd="1" destOrd="0" parTransId="{A501BFC2-1E59-D346-AB81-DFF558CB07CD}" sibTransId="{CE24CC61-946B-8F47-B9C3-3AE3C8463845}"/>
    <dgm:cxn modelId="{09DEEC23-C646-4112-AA40-521DB7D3418D}" type="presOf" srcId="{AF7E5A74-8862-9A4D-8160-D26F18839E63}" destId="{56E59DE8-BEDE-0E4A-B511-8D2384A2C552}" srcOrd="0" destOrd="0" presId="urn:microsoft.com/office/officeart/2005/8/layout/hierarchy1"/>
    <dgm:cxn modelId="{D3041E5A-3C62-4F8E-88C4-18BBF1BAAA45}" type="presOf" srcId="{F1498A58-FD99-B846-A029-5E0B5C7EEEEA}" destId="{ECE62F78-1B6D-E746-B02B-D83FAD45BF41}" srcOrd="0" destOrd="0" presId="urn:microsoft.com/office/officeart/2005/8/layout/hierarchy1"/>
    <dgm:cxn modelId="{78CA4334-1FBF-CF4F-A52D-9B1FEDC5AFFF}" srcId="{642208E1-962C-594B-9717-7533E5137B18}" destId="{7F8D1A9A-80B8-4944-BD9A-A29DE9D0681E}" srcOrd="0" destOrd="0" parTransId="{8165FDA4-2A1A-3F4E-BF94-172DE4B8EA48}" sibTransId="{FAD6AF3B-49C6-744C-8728-C9E1AEE47B00}"/>
    <dgm:cxn modelId="{304E9CE7-DC60-7D40-A476-D87F29ADD7E0}" srcId="{7F8D1A9A-80B8-4944-BD9A-A29DE9D0681E}" destId="{5E699BDC-751F-084D-A1C1-EA8D14AD8F64}" srcOrd="1" destOrd="0" parTransId="{705CC76C-DD32-8B40-B7DA-D51475FE1FC0}" sibTransId="{A1ADEDA1-5DCB-CB47-87E3-6ADAF8E037D3}"/>
    <dgm:cxn modelId="{27C45C4E-7BF2-4376-87D6-C429B02BEF8D}" type="presOf" srcId="{7F8D1A9A-80B8-4944-BD9A-A29DE9D0681E}" destId="{4A438647-22A7-5C47-9A30-27A264F22F13}" srcOrd="0" destOrd="0" presId="urn:microsoft.com/office/officeart/2005/8/layout/hierarchy1"/>
    <dgm:cxn modelId="{FA1BECB2-DEE6-4936-B3E1-A4AA1850504C}" type="presOf" srcId="{ACACCE3F-1B07-544D-A2BB-4073D3E898B8}" destId="{F3FB761A-F644-D84F-9DE5-3FCE076BB35C}" srcOrd="0" destOrd="0" presId="urn:microsoft.com/office/officeart/2005/8/layout/hierarchy1"/>
    <dgm:cxn modelId="{7EDA9321-829A-4BE6-AA35-E89FFDD9518A}" type="presOf" srcId="{8165FDA4-2A1A-3F4E-BF94-172DE4B8EA48}" destId="{42E9DB66-CBBB-1E45-A67D-53FBD1DFA83E}" srcOrd="0" destOrd="0" presId="urn:microsoft.com/office/officeart/2005/8/layout/hierarchy1"/>
    <dgm:cxn modelId="{2385EFFE-65AB-4F64-959E-A8127CEB890E}" type="presOf" srcId="{9CA74F36-269B-124E-83C8-D2F5661D1D0C}" destId="{414377D5-F71C-2143-87AA-72429412012A}" srcOrd="0" destOrd="0" presId="urn:microsoft.com/office/officeart/2005/8/layout/hierarchy1"/>
    <dgm:cxn modelId="{8441BBBD-91BF-4B7F-9F0F-60CFB3E9E13F}" type="presOf" srcId="{0F4B1063-1B9D-A544-9BE8-8913609C0E87}" destId="{82BE83DF-7C09-674B-9244-CA2B62BD12EA}" srcOrd="0" destOrd="0" presId="urn:microsoft.com/office/officeart/2005/8/layout/hierarchy1"/>
    <dgm:cxn modelId="{DAA7D007-2B48-41F9-8A9D-156A39A69832}" type="presOf" srcId="{6AA29A0D-5292-CC4C-AB0F-321C9978696D}" destId="{FF69B620-9EBC-4642-A962-3B472AC3A910}" srcOrd="0" destOrd="0" presId="urn:microsoft.com/office/officeart/2005/8/layout/hierarchy1"/>
    <dgm:cxn modelId="{1B1453FC-E03A-C64D-A32B-F3A67930A319}" srcId="{642208E1-962C-594B-9717-7533E5137B18}" destId="{A43677FC-11CA-A04B-9AD6-061613FFF7CB}" srcOrd="1" destOrd="0" parTransId="{80B2AF70-D044-4D40-AE8E-43C40AA54E06}" sibTransId="{D199D868-D914-5A46-A5B5-1A6511F3210D}"/>
    <dgm:cxn modelId="{B25C90E4-1F14-4041-A2EE-F0B29AC3F294}" type="presOf" srcId="{40849F1D-E9B2-1448-848E-E49B855BF9DE}" destId="{E02B61D3-97ED-CF47-95EB-7C85EF36F7F7}" srcOrd="0" destOrd="0" presId="urn:microsoft.com/office/officeart/2005/8/layout/hierarchy1"/>
    <dgm:cxn modelId="{66B75BD1-5AD9-428C-9C43-E38CE7F82664}" type="presParOf" srcId="{B466CE9F-4F1E-F44A-AF5C-90042B625633}" destId="{3B8A6D7B-ACA5-0E42-8C54-5FC4E16BC1AF}" srcOrd="0" destOrd="0" presId="urn:microsoft.com/office/officeart/2005/8/layout/hierarchy1"/>
    <dgm:cxn modelId="{F506D0A9-9BC6-4794-9C24-5DA3B3DF1A39}" type="presParOf" srcId="{3B8A6D7B-ACA5-0E42-8C54-5FC4E16BC1AF}" destId="{750B71EC-4666-F74A-B52B-3D1FB57EB93B}" srcOrd="0" destOrd="0" presId="urn:microsoft.com/office/officeart/2005/8/layout/hierarchy1"/>
    <dgm:cxn modelId="{7696A086-286E-4BC0-94E7-0A245566011A}" type="presParOf" srcId="{750B71EC-4666-F74A-B52B-3D1FB57EB93B}" destId="{AF50A053-855F-E14F-B280-A8BE4C461E48}" srcOrd="0" destOrd="0" presId="urn:microsoft.com/office/officeart/2005/8/layout/hierarchy1"/>
    <dgm:cxn modelId="{524B1DA0-835D-436B-95EA-4D3BC32DA751}" type="presParOf" srcId="{750B71EC-4666-F74A-B52B-3D1FB57EB93B}" destId="{79021E85-458D-0541-8A1E-5900F09427E0}" srcOrd="1" destOrd="0" presId="urn:microsoft.com/office/officeart/2005/8/layout/hierarchy1"/>
    <dgm:cxn modelId="{AE3C71DA-147B-4A81-ABFC-5CD5FCEBF5AC}" type="presParOf" srcId="{3B8A6D7B-ACA5-0E42-8C54-5FC4E16BC1AF}" destId="{1922AC05-2422-1944-8985-2753F58E5C60}" srcOrd="1" destOrd="0" presId="urn:microsoft.com/office/officeart/2005/8/layout/hierarchy1"/>
    <dgm:cxn modelId="{AB9F0456-1872-462F-9B6F-7D6989647D28}" type="presParOf" srcId="{1922AC05-2422-1944-8985-2753F58E5C60}" destId="{42E9DB66-CBBB-1E45-A67D-53FBD1DFA83E}" srcOrd="0" destOrd="0" presId="urn:microsoft.com/office/officeart/2005/8/layout/hierarchy1"/>
    <dgm:cxn modelId="{49CE57F4-3962-4907-A54A-A871335A92FD}" type="presParOf" srcId="{1922AC05-2422-1944-8985-2753F58E5C60}" destId="{74D3DE88-F81F-BE40-9F4F-34EF31386E0F}" srcOrd="1" destOrd="0" presId="urn:microsoft.com/office/officeart/2005/8/layout/hierarchy1"/>
    <dgm:cxn modelId="{D89F1193-19BA-4E31-942A-A9E8E67966FE}" type="presParOf" srcId="{74D3DE88-F81F-BE40-9F4F-34EF31386E0F}" destId="{F90064C9-43A5-644F-BDE9-BF51A64EA2EF}" srcOrd="0" destOrd="0" presId="urn:microsoft.com/office/officeart/2005/8/layout/hierarchy1"/>
    <dgm:cxn modelId="{E07B0B5C-FD3A-40D8-A616-973E910F7B29}" type="presParOf" srcId="{F90064C9-43A5-644F-BDE9-BF51A64EA2EF}" destId="{36EB23ED-3EBB-144B-BB3B-21E8F5E838AC}" srcOrd="0" destOrd="0" presId="urn:microsoft.com/office/officeart/2005/8/layout/hierarchy1"/>
    <dgm:cxn modelId="{685E9C2F-75D6-44DB-BB84-4419451C71DF}" type="presParOf" srcId="{F90064C9-43A5-644F-BDE9-BF51A64EA2EF}" destId="{4A438647-22A7-5C47-9A30-27A264F22F13}" srcOrd="1" destOrd="0" presId="urn:microsoft.com/office/officeart/2005/8/layout/hierarchy1"/>
    <dgm:cxn modelId="{94BA0F22-2860-47D4-A8D2-0C6362E7DABF}" type="presParOf" srcId="{74D3DE88-F81F-BE40-9F4F-34EF31386E0F}" destId="{96070D8D-28A1-ED41-9C57-80432B673A06}" srcOrd="1" destOrd="0" presId="urn:microsoft.com/office/officeart/2005/8/layout/hierarchy1"/>
    <dgm:cxn modelId="{F9B5AE81-3DC9-49E9-931C-70DB6FAF5330}" type="presParOf" srcId="{96070D8D-28A1-ED41-9C57-80432B673A06}" destId="{414377D5-F71C-2143-87AA-72429412012A}" srcOrd="0" destOrd="0" presId="urn:microsoft.com/office/officeart/2005/8/layout/hierarchy1"/>
    <dgm:cxn modelId="{ECD0E3DE-AD53-4CB4-A5AE-C2D30FB1652D}" type="presParOf" srcId="{96070D8D-28A1-ED41-9C57-80432B673A06}" destId="{B4D5545F-4C2D-3E47-B433-D8D966B06AC0}" srcOrd="1" destOrd="0" presId="urn:microsoft.com/office/officeart/2005/8/layout/hierarchy1"/>
    <dgm:cxn modelId="{E5B1F139-27DF-4A3B-991D-8A3372A53BEA}" type="presParOf" srcId="{B4D5545F-4C2D-3E47-B433-D8D966B06AC0}" destId="{B6E5963C-01E4-5B4C-B35E-C3F1CB66DA43}" srcOrd="0" destOrd="0" presId="urn:microsoft.com/office/officeart/2005/8/layout/hierarchy1"/>
    <dgm:cxn modelId="{B7C19640-6BFA-48E4-AD6A-909AEAD98726}" type="presParOf" srcId="{B6E5963C-01E4-5B4C-B35E-C3F1CB66DA43}" destId="{38913173-5C1B-0D41-8B98-AA21D3EC7FFF}" srcOrd="0" destOrd="0" presId="urn:microsoft.com/office/officeart/2005/8/layout/hierarchy1"/>
    <dgm:cxn modelId="{8737ED67-95A8-43A9-A173-B439E899906C}" type="presParOf" srcId="{B6E5963C-01E4-5B4C-B35E-C3F1CB66DA43}" destId="{ECE62F78-1B6D-E746-B02B-D83FAD45BF41}" srcOrd="1" destOrd="0" presId="urn:microsoft.com/office/officeart/2005/8/layout/hierarchy1"/>
    <dgm:cxn modelId="{2E826CE8-A778-46AB-9218-A4D4508ABEAE}" type="presParOf" srcId="{B4D5545F-4C2D-3E47-B433-D8D966B06AC0}" destId="{F587861B-31F2-6F49-8F22-7729B9DE01C2}" srcOrd="1" destOrd="0" presId="urn:microsoft.com/office/officeart/2005/8/layout/hierarchy1"/>
    <dgm:cxn modelId="{1FDD07E5-4CEC-4BBE-963A-8612421FE022}" type="presParOf" srcId="{F587861B-31F2-6F49-8F22-7729B9DE01C2}" destId="{02B10959-CFA2-604F-95B0-80409CA1F723}" srcOrd="0" destOrd="0" presId="urn:microsoft.com/office/officeart/2005/8/layout/hierarchy1"/>
    <dgm:cxn modelId="{34F68666-79D3-4233-AB65-9E6F04A13702}" type="presParOf" srcId="{F587861B-31F2-6F49-8F22-7729B9DE01C2}" destId="{D1774843-F9AB-4348-99BC-D900CA389371}" srcOrd="1" destOrd="0" presId="urn:microsoft.com/office/officeart/2005/8/layout/hierarchy1"/>
    <dgm:cxn modelId="{BF3CB3C1-6530-40DA-BB65-19C3197EB897}" type="presParOf" srcId="{D1774843-F9AB-4348-99BC-D900CA389371}" destId="{7CB2DAD5-3153-5747-94EA-DFA3E0D37122}" srcOrd="0" destOrd="0" presId="urn:microsoft.com/office/officeart/2005/8/layout/hierarchy1"/>
    <dgm:cxn modelId="{7FFDE945-B240-4C2C-91A5-EEA0392C05A0}" type="presParOf" srcId="{7CB2DAD5-3153-5747-94EA-DFA3E0D37122}" destId="{12353983-7BE8-734F-B1C1-95E15AAD2058}" srcOrd="0" destOrd="0" presId="urn:microsoft.com/office/officeart/2005/8/layout/hierarchy1"/>
    <dgm:cxn modelId="{CE346CEC-3F35-4DAF-A552-0A7B845DD628}" type="presParOf" srcId="{7CB2DAD5-3153-5747-94EA-DFA3E0D37122}" destId="{82BE83DF-7C09-674B-9244-CA2B62BD12EA}" srcOrd="1" destOrd="0" presId="urn:microsoft.com/office/officeart/2005/8/layout/hierarchy1"/>
    <dgm:cxn modelId="{D9F1CE8C-6FDF-4C74-8714-0136CEAE091E}" type="presParOf" srcId="{D1774843-F9AB-4348-99BC-D900CA389371}" destId="{3F3E6B58-59AB-8349-BA15-27EBC5074E6E}" srcOrd="1" destOrd="0" presId="urn:microsoft.com/office/officeart/2005/8/layout/hierarchy1"/>
    <dgm:cxn modelId="{EE6F4F5D-BBEC-4144-BECC-4081A025796C}" type="presParOf" srcId="{F587861B-31F2-6F49-8F22-7729B9DE01C2}" destId="{13BCA52A-2E67-6B4B-A666-3A4B32D8159C}" srcOrd="2" destOrd="0" presId="urn:microsoft.com/office/officeart/2005/8/layout/hierarchy1"/>
    <dgm:cxn modelId="{674EFF80-10D4-498A-82D4-F85B4B5416BC}" type="presParOf" srcId="{F587861B-31F2-6F49-8F22-7729B9DE01C2}" destId="{934EBBCC-3004-914E-ACE7-9929DD26C10D}" srcOrd="3" destOrd="0" presId="urn:microsoft.com/office/officeart/2005/8/layout/hierarchy1"/>
    <dgm:cxn modelId="{B748CAF0-D14C-4D11-98C3-67116F9186EA}" type="presParOf" srcId="{934EBBCC-3004-914E-ACE7-9929DD26C10D}" destId="{8094445C-87A6-4F48-8D2A-ADA50394EA47}" srcOrd="0" destOrd="0" presId="urn:microsoft.com/office/officeart/2005/8/layout/hierarchy1"/>
    <dgm:cxn modelId="{4AC2E5C8-A5FF-4926-9F72-09A1873512D6}" type="presParOf" srcId="{8094445C-87A6-4F48-8D2A-ADA50394EA47}" destId="{E7D13A36-FC4E-9247-A6C9-F7E29BC183CB}" srcOrd="0" destOrd="0" presId="urn:microsoft.com/office/officeart/2005/8/layout/hierarchy1"/>
    <dgm:cxn modelId="{386CFF06-47A1-4F61-89F9-DE22CC7E6132}" type="presParOf" srcId="{8094445C-87A6-4F48-8D2A-ADA50394EA47}" destId="{828AAE53-84B0-174C-BCDB-EC25E41EAAEF}" srcOrd="1" destOrd="0" presId="urn:microsoft.com/office/officeart/2005/8/layout/hierarchy1"/>
    <dgm:cxn modelId="{ADC713E3-8E74-466F-957C-A16C32EFF595}" type="presParOf" srcId="{934EBBCC-3004-914E-ACE7-9929DD26C10D}" destId="{7DF1ADAD-34F4-9547-8ED0-E097B19F2A89}" srcOrd="1" destOrd="0" presId="urn:microsoft.com/office/officeart/2005/8/layout/hierarchy1"/>
    <dgm:cxn modelId="{C35455A3-381F-4C52-986F-8A6AF5C72798}" type="presParOf" srcId="{96070D8D-28A1-ED41-9C57-80432B673A06}" destId="{1B7B4A15-8E57-BB49-AEAF-EC4EC29693FA}" srcOrd="2" destOrd="0" presId="urn:microsoft.com/office/officeart/2005/8/layout/hierarchy1"/>
    <dgm:cxn modelId="{06CDB4DE-DF96-4EDF-BD0C-FA16FFF6C6D0}" type="presParOf" srcId="{96070D8D-28A1-ED41-9C57-80432B673A06}" destId="{ACE8155D-09F2-4647-8F3A-CEDDCB25C926}" srcOrd="3" destOrd="0" presId="urn:microsoft.com/office/officeart/2005/8/layout/hierarchy1"/>
    <dgm:cxn modelId="{0840824C-E2F9-4A5E-9407-EDE1BE5FF6A8}" type="presParOf" srcId="{ACE8155D-09F2-4647-8F3A-CEDDCB25C926}" destId="{965FE43C-BDE7-4F43-908D-4C99F769EDF9}" srcOrd="0" destOrd="0" presId="urn:microsoft.com/office/officeart/2005/8/layout/hierarchy1"/>
    <dgm:cxn modelId="{886FF1EB-6695-4DF1-8139-8A546396872D}" type="presParOf" srcId="{965FE43C-BDE7-4F43-908D-4C99F769EDF9}" destId="{BE322233-14BB-CE48-94EA-9ACA468398B9}" srcOrd="0" destOrd="0" presId="urn:microsoft.com/office/officeart/2005/8/layout/hierarchy1"/>
    <dgm:cxn modelId="{A9DADA9F-746B-4BDE-8923-99D7489D4E38}" type="presParOf" srcId="{965FE43C-BDE7-4F43-908D-4C99F769EDF9}" destId="{52E95C7E-D153-E44A-A216-B66DB9A3E2CE}" srcOrd="1" destOrd="0" presId="urn:microsoft.com/office/officeart/2005/8/layout/hierarchy1"/>
    <dgm:cxn modelId="{2245F465-EEE2-49B6-8CD4-5D48C6FBD48A}" type="presParOf" srcId="{ACE8155D-09F2-4647-8F3A-CEDDCB25C926}" destId="{0CEB0B02-E134-3646-B714-22970C82F49E}" srcOrd="1" destOrd="0" presId="urn:microsoft.com/office/officeart/2005/8/layout/hierarchy1"/>
    <dgm:cxn modelId="{322EF636-E7EE-47EB-924D-833CB250019A}" type="presParOf" srcId="{0CEB0B02-E134-3646-B714-22970C82F49E}" destId="{FF69B620-9EBC-4642-A962-3B472AC3A910}" srcOrd="0" destOrd="0" presId="urn:microsoft.com/office/officeart/2005/8/layout/hierarchy1"/>
    <dgm:cxn modelId="{43419DF6-4A88-48B6-8DD7-8E83F42B1956}" type="presParOf" srcId="{0CEB0B02-E134-3646-B714-22970C82F49E}" destId="{CBCCBBCD-ACDA-AE4F-B600-33585495DD28}" srcOrd="1" destOrd="0" presId="urn:microsoft.com/office/officeart/2005/8/layout/hierarchy1"/>
    <dgm:cxn modelId="{5D35F736-11BC-4915-9436-A6A15CF36C92}" type="presParOf" srcId="{CBCCBBCD-ACDA-AE4F-B600-33585495DD28}" destId="{53272A75-93AF-C949-A0ED-EEBA7AACA7BF}" srcOrd="0" destOrd="0" presId="urn:microsoft.com/office/officeart/2005/8/layout/hierarchy1"/>
    <dgm:cxn modelId="{940D5760-046E-49AC-BF4B-D3E54D3C522F}" type="presParOf" srcId="{53272A75-93AF-C949-A0ED-EEBA7AACA7BF}" destId="{15879B5D-D7A1-7D4B-BF86-B0CF668F4BCE}" srcOrd="0" destOrd="0" presId="urn:microsoft.com/office/officeart/2005/8/layout/hierarchy1"/>
    <dgm:cxn modelId="{156CF9F4-C5D5-43C2-AF47-B7417CF5EA30}" type="presParOf" srcId="{53272A75-93AF-C949-A0ED-EEBA7AACA7BF}" destId="{E02B61D3-97ED-CF47-95EB-7C85EF36F7F7}" srcOrd="1" destOrd="0" presId="urn:microsoft.com/office/officeart/2005/8/layout/hierarchy1"/>
    <dgm:cxn modelId="{CEF8E396-23B2-4C3B-B6AC-047C5621F079}" type="presParOf" srcId="{CBCCBBCD-ACDA-AE4F-B600-33585495DD28}" destId="{BF3E3A30-53FA-8142-9C2B-CA1DAA89F48B}" srcOrd="1" destOrd="0" presId="urn:microsoft.com/office/officeart/2005/8/layout/hierarchy1"/>
    <dgm:cxn modelId="{FE948F55-E18A-402C-A8EF-EDE054B1B927}" type="presParOf" srcId="{0CEB0B02-E134-3646-B714-22970C82F49E}" destId="{56E59DE8-BEDE-0E4A-B511-8D2384A2C552}" srcOrd="2" destOrd="0" presId="urn:microsoft.com/office/officeart/2005/8/layout/hierarchy1"/>
    <dgm:cxn modelId="{D0DA8602-C1C4-434A-BF93-ADF486249A9B}" type="presParOf" srcId="{0CEB0B02-E134-3646-B714-22970C82F49E}" destId="{B669BB23-C72D-7544-889C-FFBC24D0C4CD}" srcOrd="3" destOrd="0" presId="urn:microsoft.com/office/officeart/2005/8/layout/hierarchy1"/>
    <dgm:cxn modelId="{AEC82AF7-D361-4563-8104-9C31BEE439BD}" type="presParOf" srcId="{B669BB23-C72D-7544-889C-FFBC24D0C4CD}" destId="{D94AF9EB-8F61-A84E-BE62-666AF843032E}" srcOrd="0" destOrd="0" presId="urn:microsoft.com/office/officeart/2005/8/layout/hierarchy1"/>
    <dgm:cxn modelId="{08872495-FE64-4012-8EC6-A181465B4F59}" type="presParOf" srcId="{D94AF9EB-8F61-A84E-BE62-666AF843032E}" destId="{E81F5E2A-0D8C-1545-A1AD-424A7E75B582}" srcOrd="0" destOrd="0" presId="urn:microsoft.com/office/officeart/2005/8/layout/hierarchy1"/>
    <dgm:cxn modelId="{BA1A50CA-A9DF-439F-9B3F-3F62F8F6CF7D}" type="presParOf" srcId="{D94AF9EB-8F61-A84E-BE62-666AF843032E}" destId="{F3FB761A-F644-D84F-9DE5-3FCE076BB35C}" srcOrd="1" destOrd="0" presId="urn:microsoft.com/office/officeart/2005/8/layout/hierarchy1"/>
    <dgm:cxn modelId="{C2631E88-1796-4A8C-9774-96911B36B3CE}" type="presParOf" srcId="{B669BB23-C72D-7544-889C-FFBC24D0C4CD}" destId="{B85D8673-AF94-E545-AE1F-0B82E29418B0}" srcOrd="1" destOrd="0" presId="urn:microsoft.com/office/officeart/2005/8/layout/hierarchy1"/>
    <dgm:cxn modelId="{0B3EC707-F387-46BA-A9B8-07E8C044FB8B}" type="presParOf" srcId="{1922AC05-2422-1944-8985-2753F58E5C60}" destId="{BAB9784F-A022-D147-9BBA-410E61999704}" srcOrd="2" destOrd="0" presId="urn:microsoft.com/office/officeart/2005/8/layout/hierarchy1"/>
    <dgm:cxn modelId="{F33AC7BA-BBEC-4A0D-AF23-101D27E008D5}" type="presParOf" srcId="{1922AC05-2422-1944-8985-2753F58E5C60}" destId="{52D74013-462E-0E45-A0D6-E06DEA688F3A}" srcOrd="3" destOrd="0" presId="urn:microsoft.com/office/officeart/2005/8/layout/hierarchy1"/>
    <dgm:cxn modelId="{2746382E-1218-4CE7-A844-F750D05998D5}" type="presParOf" srcId="{52D74013-462E-0E45-A0D6-E06DEA688F3A}" destId="{58D7BE4D-FB5A-CA46-961F-C9F298B31D27}" srcOrd="0" destOrd="0" presId="urn:microsoft.com/office/officeart/2005/8/layout/hierarchy1"/>
    <dgm:cxn modelId="{3D476B3A-56E3-4807-A6ED-D0287FF75BF5}" type="presParOf" srcId="{58D7BE4D-FB5A-CA46-961F-C9F298B31D27}" destId="{50D5C51F-E159-994D-AF95-DCDFF641696A}" srcOrd="0" destOrd="0" presId="urn:microsoft.com/office/officeart/2005/8/layout/hierarchy1"/>
    <dgm:cxn modelId="{6F304DCE-CAA6-4883-8E09-FDD2925F6FF4}" type="presParOf" srcId="{58D7BE4D-FB5A-CA46-961F-C9F298B31D27}" destId="{BB362C7A-7677-F941-94DE-3CD444B1EEC3}" srcOrd="1" destOrd="0" presId="urn:microsoft.com/office/officeart/2005/8/layout/hierarchy1"/>
    <dgm:cxn modelId="{DF37DE2C-1187-4922-AB6F-6A9451ABE42F}" type="presParOf" srcId="{52D74013-462E-0E45-A0D6-E06DEA688F3A}" destId="{03C581BF-6011-0C4A-BC86-5AEDAFB1151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4733ED0-064B-C24E-B05D-0FCF21B4A0C0}"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en-US"/>
        </a:p>
      </dgm:t>
    </dgm:pt>
    <dgm:pt modelId="{642208E1-962C-594B-9717-7533E5137B18}">
      <dgm:prSet phldrT="[Text]"/>
      <dgm:spPr/>
      <dgm:t>
        <a:bodyPr/>
        <a:lstStyle/>
        <a:p>
          <a:r>
            <a:rPr lang="en-US" dirty="0" err="1" smtClean="0"/>
            <a:t>Dir</a:t>
          </a:r>
          <a:endParaRPr lang="en-US" dirty="0"/>
        </a:p>
      </dgm:t>
    </dgm:pt>
    <dgm:pt modelId="{72B6D998-0D5C-A944-99C9-3D205DB1CF81}" type="parTrans" cxnId="{7396FB74-1522-014A-AC60-E03028027235}">
      <dgm:prSet/>
      <dgm:spPr/>
      <dgm:t>
        <a:bodyPr/>
        <a:lstStyle/>
        <a:p>
          <a:endParaRPr lang="en-US"/>
        </a:p>
      </dgm:t>
    </dgm:pt>
    <dgm:pt modelId="{50788FBA-681E-8841-8028-AFED4C576792}" type="sibTrans" cxnId="{7396FB74-1522-014A-AC60-E03028027235}">
      <dgm:prSet/>
      <dgm:spPr/>
      <dgm:t>
        <a:bodyPr/>
        <a:lstStyle/>
        <a:p>
          <a:endParaRPr lang="en-US"/>
        </a:p>
      </dgm:t>
    </dgm:pt>
    <dgm:pt modelId="{7F8D1A9A-80B8-4944-BD9A-A29DE9D0681E}">
      <dgm:prSet phldrT="[Text]"/>
      <dgm:spPr/>
      <dgm:t>
        <a:bodyPr/>
        <a:lstStyle/>
        <a:p>
          <a:r>
            <a:rPr lang="en-US" dirty="0" err="1" smtClean="0"/>
            <a:t>src</a:t>
          </a:r>
          <a:endParaRPr lang="en-US" dirty="0"/>
        </a:p>
      </dgm:t>
    </dgm:pt>
    <dgm:pt modelId="{8165FDA4-2A1A-3F4E-BF94-172DE4B8EA48}" type="parTrans" cxnId="{78CA4334-1FBF-CF4F-A52D-9B1FEDC5AFFF}">
      <dgm:prSet/>
      <dgm:spPr/>
      <dgm:t>
        <a:bodyPr/>
        <a:lstStyle/>
        <a:p>
          <a:endParaRPr lang="en-US"/>
        </a:p>
      </dgm:t>
    </dgm:pt>
    <dgm:pt modelId="{FAD6AF3B-49C6-744C-8728-C9E1AEE47B00}" type="sibTrans" cxnId="{78CA4334-1FBF-CF4F-A52D-9B1FEDC5AFFF}">
      <dgm:prSet/>
      <dgm:spPr/>
      <dgm:t>
        <a:bodyPr/>
        <a:lstStyle/>
        <a:p>
          <a:endParaRPr lang="en-US"/>
        </a:p>
      </dgm:t>
    </dgm:pt>
    <dgm:pt modelId="{F1498A58-FD99-B846-A029-5E0B5C7EEEEA}">
      <dgm:prSet phldrT="[Text]"/>
      <dgm:spPr/>
      <dgm:t>
        <a:bodyPr/>
        <a:lstStyle/>
        <a:p>
          <a:r>
            <a:rPr lang="en-US" dirty="0" smtClean="0"/>
            <a:t>main</a:t>
          </a:r>
          <a:endParaRPr lang="en-US" dirty="0"/>
        </a:p>
      </dgm:t>
    </dgm:pt>
    <dgm:pt modelId="{9CA74F36-269B-124E-83C8-D2F5661D1D0C}" type="parTrans" cxnId="{C82A6B3A-C58B-5347-83A3-44A9A2D5F10A}">
      <dgm:prSet/>
      <dgm:spPr/>
      <dgm:t>
        <a:bodyPr/>
        <a:lstStyle/>
        <a:p>
          <a:endParaRPr lang="en-US"/>
        </a:p>
      </dgm:t>
    </dgm:pt>
    <dgm:pt modelId="{F0C5FCCB-C41B-8A4B-B3F1-38D0AC390FF2}" type="sibTrans" cxnId="{C82A6B3A-C58B-5347-83A3-44A9A2D5F10A}">
      <dgm:prSet/>
      <dgm:spPr/>
      <dgm:t>
        <a:bodyPr/>
        <a:lstStyle/>
        <a:p>
          <a:endParaRPr lang="en-US"/>
        </a:p>
      </dgm:t>
    </dgm:pt>
    <dgm:pt modelId="{5E699BDC-751F-084D-A1C1-EA8D14AD8F64}">
      <dgm:prSet phldrT="[Text]"/>
      <dgm:spPr/>
      <dgm:t>
        <a:bodyPr/>
        <a:lstStyle/>
        <a:p>
          <a:r>
            <a:rPr lang="en-US" dirty="0" smtClean="0"/>
            <a:t>test</a:t>
          </a:r>
          <a:endParaRPr lang="en-US" dirty="0"/>
        </a:p>
      </dgm:t>
    </dgm:pt>
    <dgm:pt modelId="{705CC76C-DD32-8B40-B7DA-D51475FE1FC0}" type="parTrans" cxnId="{304E9CE7-DC60-7D40-A476-D87F29ADD7E0}">
      <dgm:prSet/>
      <dgm:spPr/>
      <dgm:t>
        <a:bodyPr/>
        <a:lstStyle/>
        <a:p>
          <a:endParaRPr lang="en-US"/>
        </a:p>
      </dgm:t>
    </dgm:pt>
    <dgm:pt modelId="{A1ADEDA1-5DCB-CB47-87E3-6ADAF8E037D3}" type="sibTrans" cxnId="{304E9CE7-DC60-7D40-A476-D87F29ADD7E0}">
      <dgm:prSet/>
      <dgm:spPr/>
      <dgm:t>
        <a:bodyPr/>
        <a:lstStyle/>
        <a:p>
          <a:endParaRPr lang="en-US"/>
        </a:p>
      </dgm:t>
    </dgm:pt>
    <dgm:pt modelId="{A43677FC-11CA-A04B-9AD6-061613FFF7CB}">
      <dgm:prSet phldrT="[Text]"/>
      <dgm:spPr/>
      <dgm:t>
        <a:bodyPr/>
        <a:lstStyle/>
        <a:p>
          <a:r>
            <a:rPr lang="en-US" dirty="0" err="1" smtClean="0"/>
            <a:t>pom.xml</a:t>
          </a:r>
          <a:endParaRPr lang="en-US" dirty="0"/>
        </a:p>
      </dgm:t>
    </dgm:pt>
    <dgm:pt modelId="{80B2AF70-D044-4D40-AE8E-43C40AA54E06}" type="parTrans" cxnId="{1B1453FC-E03A-C64D-A32B-F3A67930A319}">
      <dgm:prSet/>
      <dgm:spPr/>
      <dgm:t>
        <a:bodyPr/>
        <a:lstStyle/>
        <a:p>
          <a:endParaRPr lang="en-US"/>
        </a:p>
      </dgm:t>
    </dgm:pt>
    <dgm:pt modelId="{D199D868-D914-5A46-A5B5-1A6511F3210D}" type="sibTrans" cxnId="{1B1453FC-E03A-C64D-A32B-F3A67930A319}">
      <dgm:prSet/>
      <dgm:spPr/>
      <dgm:t>
        <a:bodyPr/>
        <a:lstStyle/>
        <a:p>
          <a:endParaRPr lang="en-US"/>
        </a:p>
      </dgm:t>
    </dgm:pt>
    <dgm:pt modelId="{0F4B1063-1B9D-A544-9BE8-8913609C0E87}">
      <dgm:prSet phldrT="[Text]"/>
      <dgm:spPr/>
      <dgm:t>
        <a:bodyPr/>
        <a:lstStyle/>
        <a:p>
          <a:r>
            <a:rPr lang="en-US" dirty="0" smtClean="0"/>
            <a:t>java</a:t>
          </a:r>
          <a:endParaRPr lang="en-US" dirty="0"/>
        </a:p>
      </dgm:t>
    </dgm:pt>
    <dgm:pt modelId="{75332058-65B9-0348-9929-CACF06FE724F}" type="parTrans" cxnId="{F2963A28-AA07-E44C-81CE-7BC8077F3404}">
      <dgm:prSet/>
      <dgm:spPr/>
      <dgm:t>
        <a:bodyPr/>
        <a:lstStyle/>
        <a:p>
          <a:endParaRPr lang="en-US"/>
        </a:p>
      </dgm:t>
    </dgm:pt>
    <dgm:pt modelId="{0467D229-2EEC-E247-8923-E9C60C1345C8}" type="sibTrans" cxnId="{F2963A28-AA07-E44C-81CE-7BC8077F3404}">
      <dgm:prSet/>
      <dgm:spPr/>
      <dgm:t>
        <a:bodyPr/>
        <a:lstStyle/>
        <a:p>
          <a:endParaRPr lang="en-US"/>
        </a:p>
      </dgm:t>
    </dgm:pt>
    <dgm:pt modelId="{4CB9B68C-CC19-1A46-BFEB-57A019943DBB}">
      <dgm:prSet phldrT="[Text]"/>
      <dgm:spPr/>
      <dgm:t>
        <a:bodyPr/>
        <a:lstStyle/>
        <a:p>
          <a:r>
            <a:rPr lang="en-US" dirty="0" smtClean="0"/>
            <a:t>resources</a:t>
          </a:r>
          <a:endParaRPr lang="en-US" dirty="0"/>
        </a:p>
      </dgm:t>
    </dgm:pt>
    <dgm:pt modelId="{A501BFC2-1E59-D346-AB81-DFF558CB07CD}" type="parTrans" cxnId="{84FD020C-574E-DD41-8C35-7B7C782DFE4B}">
      <dgm:prSet/>
      <dgm:spPr/>
      <dgm:t>
        <a:bodyPr/>
        <a:lstStyle/>
        <a:p>
          <a:endParaRPr lang="en-US"/>
        </a:p>
      </dgm:t>
    </dgm:pt>
    <dgm:pt modelId="{CE24CC61-946B-8F47-B9C3-3AE3C8463845}" type="sibTrans" cxnId="{84FD020C-574E-DD41-8C35-7B7C782DFE4B}">
      <dgm:prSet/>
      <dgm:spPr/>
      <dgm:t>
        <a:bodyPr/>
        <a:lstStyle/>
        <a:p>
          <a:endParaRPr lang="en-US"/>
        </a:p>
      </dgm:t>
    </dgm:pt>
    <dgm:pt modelId="{40849F1D-E9B2-1448-848E-E49B855BF9DE}">
      <dgm:prSet phldrT="[Text]"/>
      <dgm:spPr/>
      <dgm:t>
        <a:bodyPr/>
        <a:lstStyle/>
        <a:p>
          <a:r>
            <a:rPr lang="en-US" dirty="0" smtClean="0"/>
            <a:t>java</a:t>
          </a:r>
          <a:endParaRPr lang="en-US" dirty="0"/>
        </a:p>
      </dgm:t>
    </dgm:pt>
    <dgm:pt modelId="{6AA29A0D-5292-CC4C-AB0F-321C9978696D}" type="parTrans" cxnId="{684372CE-4015-9D4F-89B9-8C0C8D0277B3}">
      <dgm:prSet/>
      <dgm:spPr/>
      <dgm:t>
        <a:bodyPr/>
        <a:lstStyle/>
        <a:p>
          <a:endParaRPr lang="en-US"/>
        </a:p>
      </dgm:t>
    </dgm:pt>
    <dgm:pt modelId="{C4ABFFEC-11E6-AB45-B216-7BE7AA87305F}" type="sibTrans" cxnId="{684372CE-4015-9D4F-89B9-8C0C8D0277B3}">
      <dgm:prSet/>
      <dgm:spPr/>
      <dgm:t>
        <a:bodyPr/>
        <a:lstStyle/>
        <a:p>
          <a:endParaRPr lang="en-US"/>
        </a:p>
      </dgm:t>
    </dgm:pt>
    <dgm:pt modelId="{ACACCE3F-1B07-544D-A2BB-4073D3E898B8}">
      <dgm:prSet phldrT="[Text]"/>
      <dgm:spPr/>
      <dgm:t>
        <a:bodyPr/>
        <a:lstStyle/>
        <a:p>
          <a:r>
            <a:rPr lang="en-US" dirty="0" smtClean="0"/>
            <a:t>resources</a:t>
          </a:r>
          <a:endParaRPr lang="en-US" dirty="0"/>
        </a:p>
      </dgm:t>
    </dgm:pt>
    <dgm:pt modelId="{AF7E5A74-8862-9A4D-8160-D26F18839E63}" type="parTrans" cxnId="{F3A88DD4-F9D4-0641-813E-73806CB1324F}">
      <dgm:prSet/>
      <dgm:spPr/>
      <dgm:t>
        <a:bodyPr/>
        <a:lstStyle/>
        <a:p>
          <a:endParaRPr lang="en-US"/>
        </a:p>
      </dgm:t>
    </dgm:pt>
    <dgm:pt modelId="{F02C9FD5-8547-EE45-BDEB-6820803DBC02}" type="sibTrans" cxnId="{F3A88DD4-F9D4-0641-813E-73806CB1324F}">
      <dgm:prSet/>
      <dgm:spPr/>
      <dgm:t>
        <a:bodyPr/>
        <a:lstStyle/>
        <a:p>
          <a:endParaRPr lang="en-US"/>
        </a:p>
      </dgm:t>
    </dgm:pt>
    <dgm:pt modelId="{1BB83C49-8669-974E-9062-8D8C26256CA9}">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solidFill>
                <a:schemeClr val="bg1"/>
              </a:solidFill>
            </a:rPr>
            <a:t>target</a:t>
          </a:r>
          <a:endParaRPr lang="en-US" dirty="0">
            <a:solidFill>
              <a:schemeClr val="bg1"/>
            </a:solidFill>
          </a:endParaRPr>
        </a:p>
      </dgm:t>
    </dgm:pt>
    <dgm:pt modelId="{10686707-5F50-6E4B-A9A3-29D2C1545EAE}" type="parTrans" cxnId="{ED96B136-6A68-9F4E-AD0C-BF05AF76B193}">
      <dgm:prSet/>
      <dgm:spPr/>
      <dgm:t>
        <a:bodyPr/>
        <a:lstStyle/>
        <a:p>
          <a:endParaRPr lang="en-US"/>
        </a:p>
      </dgm:t>
    </dgm:pt>
    <dgm:pt modelId="{9C9F47AB-7838-B04A-93A4-D76ABBDF569A}" type="sibTrans" cxnId="{ED96B136-6A68-9F4E-AD0C-BF05AF76B193}">
      <dgm:prSet/>
      <dgm:spPr/>
      <dgm:t>
        <a:bodyPr/>
        <a:lstStyle/>
        <a:p>
          <a:endParaRPr lang="en-US"/>
        </a:p>
      </dgm:t>
    </dgm:pt>
    <dgm:pt modelId="{267A243E-FAD7-BE4E-99D2-83A92AD82EE5}">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solidFill>
                <a:schemeClr val="bg1"/>
              </a:solidFill>
            </a:rPr>
            <a:t>my-app-1.0-SNAPSHOT.jar</a:t>
          </a:r>
          <a:endParaRPr lang="en-US" dirty="0">
            <a:solidFill>
              <a:schemeClr val="bg1"/>
            </a:solidFill>
          </a:endParaRPr>
        </a:p>
      </dgm:t>
    </dgm:pt>
    <dgm:pt modelId="{3FAD09E2-A445-7647-BA0D-165EAB7CF31D}" type="parTrans" cxnId="{777B041C-A8C7-0545-B598-8B8947BE68B5}">
      <dgm:prSet/>
      <dgm:spPr/>
      <dgm:t>
        <a:bodyPr/>
        <a:lstStyle/>
        <a:p>
          <a:endParaRPr lang="en-US"/>
        </a:p>
      </dgm:t>
    </dgm:pt>
    <dgm:pt modelId="{39D90DD2-00C9-CB4F-90AF-39AFA6323CB9}" type="sibTrans" cxnId="{777B041C-A8C7-0545-B598-8B8947BE68B5}">
      <dgm:prSet/>
      <dgm:spPr/>
      <dgm:t>
        <a:bodyPr/>
        <a:lstStyle/>
        <a:p>
          <a:endParaRPr lang="en-US"/>
        </a:p>
      </dgm:t>
    </dgm:pt>
    <dgm:pt modelId="{B466CE9F-4F1E-F44A-AF5C-90042B625633}" type="pres">
      <dgm:prSet presAssocID="{F4733ED0-064B-C24E-B05D-0FCF21B4A0C0}" presName="hierChild1" presStyleCnt="0">
        <dgm:presLayoutVars>
          <dgm:chPref val="1"/>
          <dgm:dir/>
          <dgm:animOne val="branch"/>
          <dgm:animLvl val="lvl"/>
          <dgm:resizeHandles/>
        </dgm:presLayoutVars>
      </dgm:prSet>
      <dgm:spPr/>
      <dgm:t>
        <a:bodyPr/>
        <a:lstStyle/>
        <a:p>
          <a:endParaRPr lang="en-US"/>
        </a:p>
      </dgm:t>
    </dgm:pt>
    <dgm:pt modelId="{3B8A6D7B-ACA5-0E42-8C54-5FC4E16BC1AF}" type="pres">
      <dgm:prSet presAssocID="{642208E1-962C-594B-9717-7533E5137B18}" presName="hierRoot1" presStyleCnt="0"/>
      <dgm:spPr/>
    </dgm:pt>
    <dgm:pt modelId="{750B71EC-4666-F74A-B52B-3D1FB57EB93B}" type="pres">
      <dgm:prSet presAssocID="{642208E1-962C-594B-9717-7533E5137B18}" presName="composite" presStyleCnt="0"/>
      <dgm:spPr/>
    </dgm:pt>
    <dgm:pt modelId="{AF50A053-855F-E14F-B280-A8BE4C461E48}" type="pres">
      <dgm:prSet presAssocID="{642208E1-962C-594B-9717-7533E5137B18}" presName="background" presStyleLbl="node0" presStyleIdx="0" presStyleCnt="1"/>
      <dgm:spPr/>
    </dgm:pt>
    <dgm:pt modelId="{79021E85-458D-0541-8A1E-5900F09427E0}" type="pres">
      <dgm:prSet presAssocID="{642208E1-962C-594B-9717-7533E5137B18}" presName="text" presStyleLbl="fgAcc0" presStyleIdx="0" presStyleCnt="1">
        <dgm:presLayoutVars>
          <dgm:chPref val="3"/>
        </dgm:presLayoutVars>
      </dgm:prSet>
      <dgm:spPr/>
      <dgm:t>
        <a:bodyPr/>
        <a:lstStyle/>
        <a:p>
          <a:endParaRPr lang="en-US"/>
        </a:p>
      </dgm:t>
    </dgm:pt>
    <dgm:pt modelId="{1922AC05-2422-1944-8985-2753F58E5C60}" type="pres">
      <dgm:prSet presAssocID="{642208E1-962C-594B-9717-7533E5137B18}" presName="hierChild2" presStyleCnt="0"/>
      <dgm:spPr/>
    </dgm:pt>
    <dgm:pt modelId="{42E9DB66-CBBB-1E45-A67D-53FBD1DFA83E}" type="pres">
      <dgm:prSet presAssocID="{8165FDA4-2A1A-3F4E-BF94-172DE4B8EA48}" presName="Name10" presStyleLbl="parChTrans1D2" presStyleIdx="0" presStyleCnt="3"/>
      <dgm:spPr/>
      <dgm:t>
        <a:bodyPr/>
        <a:lstStyle/>
        <a:p>
          <a:endParaRPr lang="en-US"/>
        </a:p>
      </dgm:t>
    </dgm:pt>
    <dgm:pt modelId="{74D3DE88-F81F-BE40-9F4F-34EF31386E0F}" type="pres">
      <dgm:prSet presAssocID="{7F8D1A9A-80B8-4944-BD9A-A29DE9D0681E}" presName="hierRoot2" presStyleCnt="0"/>
      <dgm:spPr/>
    </dgm:pt>
    <dgm:pt modelId="{F90064C9-43A5-644F-BDE9-BF51A64EA2EF}" type="pres">
      <dgm:prSet presAssocID="{7F8D1A9A-80B8-4944-BD9A-A29DE9D0681E}" presName="composite2" presStyleCnt="0"/>
      <dgm:spPr/>
    </dgm:pt>
    <dgm:pt modelId="{36EB23ED-3EBB-144B-BB3B-21E8F5E838AC}" type="pres">
      <dgm:prSet presAssocID="{7F8D1A9A-80B8-4944-BD9A-A29DE9D0681E}" presName="background2" presStyleLbl="node2" presStyleIdx="0" presStyleCnt="3"/>
      <dgm:spPr/>
    </dgm:pt>
    <dgm:pt modelId="{4A438647-22A7-5C47-9A30-27A264F22F13}" type="pres">
      <dgm:prSet presAssocID="{7F8D1A9A-80B8-4944-BD9A-A29DE9D0681E}" presName="text2" presStyleLbl="fgAcc2" presStyleIdx="0" presStyleCnt="3">
        <dgm:presLayoutVars>
          <dgm:chPref val="3"/>
        </dgm:presLayoutVars>
      </dgm:prSet>
      <dgm:spPr/>
      <dgm:t>
        <a:bodyPr/>
        <a:lstStyle/>
        <a:p>
          <a:endParaRPr lang="en-US"/>
        </a:p>
      </dgm:t>
    </dgm:pt>
    <dgm:pt modelId="{96070D8D-28A1-ED41-9C57-80432B673A06}" type="pres">
      <dgm:prSet presAssocID="{7F8D1A9A-80B8-4944-BD9A-A29DE9D0681E}" presName="hierChild3" presStyleCnt="0"/>
      <dgm:spPr/>
    </dgm:pt>
    <dgm:pt modelId="{414377D5-F71C-2143-87AA-72429412012A}" type="pres">
      <dgm:prSet presAssocID="{9CA74F36-269B-124E-83C8-D2F5661D1D0C}" presName="Name17" presStyleLbl="parChTrans1D3" presStyleIdx="0" presStyleCnt="3"/>
      <dgm:spPr/>
      <dgm:t>
        <a:bodyPr/>
        <a:lstStyle/>
        <a:p>
          <a:endParaRPr lang="en-US"/>
        </a:p>
      </dgm:t>
    </dgm:pt>
    <dgm:pt modelId="{B4D5545F-4C2D-3E47-B433-D8D966B06AC0}" type="pres">
      <dgm:prSet presAssocID="{F1498A58-FD99-B846-A029-5E0B5C7EEEEA}" presName="hierRoot3" presStyleCnt="0"/>
      <dgm:spPr/>
    </dgm:pt>
    <dgm:pt modelId="{B6E5963C-01E4-5B4C-B35E-C3F1CB66DA43}" type="pres">
      <dgm:prSet presAssocID="{F1498A58-FD99-B846-A029-5E0B5C7EEEEA}" presName="composite3" presStyleCnt="0"/>
      <dgm:spPr/>
    </dgm:pt>
    <dgm:pt modelId="{38913173-5C1B-0D41-8B98-AA21D3EC7FFF}" type="pres">
      <dgm:prSet presAssocID="{F1498A58-FD99-B846-A029-5E0B5C7EEEEA}" presName="background3" presStyleLbl="node3" presStyleIdx="0" presStyleCnt="3"/>
      <dgm:spPr/>
    </dgm:pt>
    <dgm:pt modelId="{ECE62F78-1B6D-E746-B02B-D83FAD45BF41}" type="pres">
      <dgm:prSet presAssocID="{F1498A58-FD99-B846-A029-5E0B5C7EEEEA}" presName="text3" presStyleLbl="fgAcc3" presStyleIdx="0" presStyleCnt="3">
        <dgm:presLayoutVars>
          <dgm:chPref val="3"/>
        </dgm:presLayoutVars>
      </dgm:prSet>
      <dgm:spPr/>
      <dgm:t>
        <a:bodyPr/>
        <a:lstStyle/>
        <a:p>
          <a:endParaRPr lang="en-US"/>
        </a:p>
      </dgm:t>
    </dgm:pt>
    <dgm:pt modelId="{F587861B-31F2-6F49-8F22-7729B9DE01C2}" type="pres">
      <dgm:prSet presAssocID="{F1498A58-FD99-B846-A029-5E0B5C7EEEEA}" presName="hierChild4" presStyleCnt="0"/>
      <dgm:spPr/>
    </dgm:pt>
    <dgm:pt modelId="{02B10959-CFA2-604F-95B0-80409CA1F723}" type="pres">
      <dgm:prSet presAssocID="{75332058-65B9-0348-9929-CACF06FE724F}" presName="Name23" presStyleLbl="parChTrans1D4" presStyleIdx="0" presStyleCnt="4"/>
      <dgm:spPr/>
      <dgm:t>
        <a:bodyPr/>
        <a:lstStyle/>
        <a:p>
          <a:endParaRPr lang="en-US"/>
        </a:p>
      </dgm:t>
    </dgm:pt>
    <dgm:pt modelId="{D1774843-F9AB-4348-99BC-D900CA389371}" type="pres">
      <dgm:prSet presAssocID="{0F4B1063-1B9D-A544-9BE8-8913609C0E87}" presName="hierRoot4" presStyleCnt="0"/>
      <dgm:spPr/>
    </dgm:pt>
    <dgm:pt modelId="{7CB2DAD5-3153-5747-94EA-DFA3E0D37122}" type="pres">
      <dgm:prSet presAssocID="{0F4B1063-1B9D-A544-9BE8-8913609C0E87}" presName="composite4" presStyleCnt="0"/>
      <dgm:spPr/>
    </dgm:pt>
    <dgm:pt modelId="{12353983-7BE8-734F-B1C1-95E15AAD2058}" type="pres">
      <dgm:prSet presAssocID="{0F4B1063-1B9D-A544-9BE8-8913609C0E87}" presName="background4" presStyleLbl="node4" presStyleIdx="0" presStyleCnt="4"/>
      <dgm:spPr/>
    </dgm:pt>
    <dgm:pt modelId="{82BE83DF-7C09-674B-9244-CA2B62BD12EA}" type="pres">
      <dgm:prSet presAssocID="{0F4B1063-1B9D-A544-9BE8-8913609C0E87}" presName="text4" presStyleLbl="fgAcc4" presStyleIdx="0" presStyleCnt="4">
        <dgm:presLayoutVars>
          <dgm:chPref val="3"/>
        </dgm:presLayoutVars>
      </dgm:prSet>
      <dgm:spPr/>
      <dgm:t>
        <a:bodyPr/>
        <a:lstStyle/>
        <a:p>
          <a:endParaRPr lang="en-US"/>
        </a:p>
      </dgm:t>
    </dgm:pt>
    <dgm:pt modelId="{3F3E6B58-59AB-8349-BA15-27EBC5074E6E}" type="pres">
      <dgm:prSet presAssocID="{0F4B1063-1B9D-A544-9BE8-8913609C0E87}" presName="hierChild5" presStyleCnt="0"/>
      <dgm:spPr/>
    </dgm:pt>
    <dgm:pt modelId="{13BCA52A-2E67-6B4B-A666-3A4B32D8159C}" type="pres">
      <dgm:prSet presAssocID="{A501BFC2-1E59-D346-AB81-DFF558CB07CD}" presName="Name23" presStyleLbl="parChTrans1D4" presStyleIdx="1" presStyleCnt="4"/>
      <dgm:spPr/>
      <dgm:t>
        <a:bodyPr/>
        <a:lstStyle/>
        <a:p>
          <a:endParaRPr lang="en-US"/>
        </a:p>
      </dgm:t>
    </dgm:pt>
    <dgm:pt modelId="{934EBBCC-3004-914E-ACE7-9929DD26C10D}" type="pres">
      <dgm:prSet presAssocID="{4CB9B68C-CC19-1A46-BFEB-57A019943DBB}" presName="hierRoot4" presStyleCnt="0"/>
      <dgm:spPr/>
    </dgm:pt>
    <dgm:pt modelId="{8094445C-87A6-4F48-8D2A-ADA50394EA47}" type="pres">
      <dgm:prSet presAssocID="{4CB9B68C-CC19-1A46-BFEB-57A019943DBB}" presName="composite4" presStyleCnt="0"/>
      <dgm:spPr/>
    </dgm:pt>
    <dgm:pt modelId="{E7D13A36-FC4E-9247-A6C9-F7E29BC183CB}" type="pres">
      <dgm:prSet presAssocID="{4CB9B68C-CC19-1A46-BFEB-57A019943DBB}" presName="background4" presStyleLbl="node4" presStyleIdx="1" presStyleCnt="4"/>
      <dgm:spPr/>
    </dgm:pt>
    <dgm:pt modelId="{828AAE53-84B0-174C-BCDB-EC25E41EAAEF}" type="pres">
      <dgm:prSet presAssocID="{4CB9B68C-CC19-1A46-BFEB-57A019943DBB}" presName="text4" presStyleLbl="fgAcc4" presStyleIdx="1" presStyleCnt="4">
        <dgm:presLayoutVars>
          <dgm:chPref val="3"/>
        </dgm:presLayoutVars>
      </dgm:prSet>
      <dgm:spPr/>
      <dgm:t>
        <a:bodyPr/>
        <a:lstStyle/>
        <a:p>
          <a:endParaRPr lang="en-US"/>
        </a:p>
      </dgm:t>
    </dgm:pt>
    <dgm:pt modelId="{7DF1ADAD-34F4-9547-8ED0-E097B19F2A89}" type="pres">
      <dgm:prSet presAssocID="{4CB9B68C-CC19-1A46-BFEB-57A019943DBB}" presName="hierChild5" presStyleCnt="0"/>
      <dgm:spPr/>
    </dgm:pt>
    <dgm:pt modelId="{1B7B4A15-8E57-BB49-AEAF-EC4EC29693FA}" type="pres">
      <dgm:prSet presAssocID="{705CC76C-DD32-8B40-B7DA-D51475FE1FC0}" presName="Name17" presStyleLbl="parChTrans1D3" presStyleIdx="1" presStyleCnt="3"/>
      <dgm:spPr/>
      <dgm:t>
        <a:bodyPr/>
        <a:lstStyle/>
        <a:p>
          <a:endParaRPr lang="en-US"/>
        </a:p>
      </dgm:t>
    </dgm:pt>
    <dgm:pt modelId="{ACE8155D-09F2-4647-8F3A-CEDDCB25C926}" type="pres">
      <dgm:prSet presAssocID="{5E699BDC-751F-084D-A1C1-EA8D14AD8F64}" presName="hierRoot3" presStyleCnt="0"/>
      <dgm:spPr/>
    </dgm:pt>
    <dgm:pt modelId="{965FE43C-BDE7-4F43-908D-4C99F769EDF9}" type="pres">
      <dgm:prSet presAssocID="{5E699BDC-751F-084D-A1C1-EA8D14AD8F64}" presName="composite3" presStyleCnt="0"/>
      <dgm:spPr/>
    </dgm:pt>
    <dgm:pt modelId="{BE322233-14BB-CE48-94EA-9ACA468398B9}" type="pres">
      <dgm:prSet presAssocID="{5E699BDC-751F-084D-A1C1-EA8D14AD8F64}" presName="background3" presStyleLbl="node3" presStyleIdx="1" presStyleCnt="3"/>
      <dgm:spPr/>
    </dgm:pt>
    <dgm:pt modelId="{52E95C7E-D153-E44A-A216-B66DB9A3E2CE}" type="pres">
      <dgm:prSet presAssocID="{5E699BDC-751F-084D-A1C1-EA8D14AD8F64}" presName="text3" presStyleLbl="fgAcc3" presStyleIdx="1" presStyleCnt="3">
        <dgm:presLayoutVars>
          <dgm:chPref val="3"/>
        </dgm:presLayoutVars>
      </dgm:prSet>
      <dgm:spPr/>
      <dgm:t>
        <a:bodyPr/>
        <a:lstStyle/>
        <a:p>
          <a:endParaRPr lang="en-US"/>
        </a:p>
      </dgm:t>
    </dgm:pt>
    <dgm:pt modelId="{0CEB0B02-E134-3646-B714-22970C82F49E}" type="pres">
      <dgm:prSet presAssocID="{5E699BDC-751F-084D-A1C1-EA8D14AD8F64}" presName="hierChild4" presStyleCnt="0"/>
      <dgm:spPr/>
    </dgm:pt>
    <dgm:pt modelId="{FF69B620-9EBC-4642-A962-3B472AC3A910}" type="pres">
      <dgm:prSet presAssocID="{6AA29A0D-5292-CC4C-AB0F-321C9978696D}" presName="Name23" presStyleLbl="parChTrans1D4" presStyleIdx="2" presStyleCnt="4"/>
      <dgm:spPr/>
      <dgm:t>
        <a:bodyPr/>
        <a:lstStyle/>
        <a:p>
          <a:endParaRPr lang="en-US"/>
        </a:p>
      </dgm:t>
    </dgm:pt>
    <dgm:pt modelId="{CBCCBBCD-ACDA-AE4F-B600-33585495DD28}" type="pres">
      <dgm:prSet presAssocID="{40849F1D-E9B2-1448-848E-E49B855BF9DE}" presName="hierRoot4" presStyleCnt="0"/>
      <dgm:spPr/>
    </dgm:pt>
    <dgm:pt modelId="{53272A75-93AF-C949-A0ED-EEBA7AACA7BF}" type="pres">
      <dgm:prSet presAssocID="{40849F1D-E9B2-1448-848E-E49B855BF9DE}" presName="composite4" presStyleCnt="0"/>
      <dgm:spPr/>
    </dgm:pt>
    <dgm:pt modelId="{15879B5D-D7A1-7D4B-BF86-B0CF668F4BCE}" type="pres">
      <dgm:prSet presAssocID="{40849F1D-E9B2-1448-848E-E49B855BF9DE}" presName="background4" presStyleLbl="node4" presStyleIdx="2" presStyleCnt="4"/>
      <dgm:spPr/>
    </dgm:pt>
    <dgm:pt modelId="{E02B61D3-97ED-CF47-95EB-7C85EF36F7F7}" type="pres">
      <dgm:prSet presAssocID="{40849F1D-E9B2-1448-848E-E49B855BF9DE}" presName="text4" presStyleLbl="fgAcc4" presStyleIdx="2" presStyleCnt="4">
        <dgm:presLayoutVars>
          <dgm:chPref val="3"/>
        </dgm:presLayoutVars>
      </dgm:prSet>
      <dgm:spPr/>
      <dgm:t>
        <a:bodyPr/>
        <a:lstStyle/>
        <a:p>
          <a:endParaRPr lang="en-US"/>
        </a:p>
      </dgm:t>
    </dgm:pt>
    <dgm:pt modelId="{BF3E3A30-53FA-8142-9C2B-CA1DAA89F48B}" type="pres">
      <dgm:prSet presAssocID="{40849F1D-E9B2-1448-848E-E49B855BF9DE}" presName="hierChild5" presStyleCnt="0"/>
      <dgm:spPr/>
    </dgm:pt>
    <dgm:pt modelId="{56E59DE8-BEDE-0E4A-B511-8D2384A2C552}" type="pres">
      <dgm:prSet presAssocID="{AF7E5A74-8862-9A4D-8160-D26F18839E63}" presName="Name23" presStyleLbl="parChTrans1D4" presStyleIdx="3" presStyleCnt="4"/>
      <dgm:spPr/>
      <dgm:t>
        <a:bodyPr/>
        <a:lstStyle/>
        <a:p>
          <a:endParaRPr lang="en-US"/>
        </a:p>
      </dgm:t>
    </dgm:pt>
    <dgm:pt modelId="{B669BB23-C72D-7544-889C-FFBC24D0C4CD}" type="pres">
      <dgm:prSet presAssocID="{ACACCE3F-1B07-544D-A2BB-4073D3E898B8}" presName="hierRoot4" presStyleCnt="0"/>
      <dgm:spPr/>
    </dgm:pt>
    <dgm:pt modelId="{D94AF9EB-8F61-A84E-BE62-666AF843032E}" type="pres">
      <dgm:prSet presAssocID="{ACACCE3F-1B07-544D-A2BB-4073D3E898B8}" presName="composite4" presStyleCnt="0"/>
      <dgm:spPr/>
    </dgm:pt>
    <dgm:pt modelId="{E81F5E2A-0D8C-1545-A1AD-424A7E75B582}" type="pres">
      <dgm:prSet presAssocID="{ACACCE3F-1B07-544D-A2BB-4073D3E898B8}" presName="background4" presStyleLbl="node4" presStyleIdx="3" presStyleCnt="4"/>
      <dgm:spPr/>
    </dgm:pt>
    <dgm:pt modelId="{F3FB761A-F644-D84F-9DE5-3FCE076BB35C}" type="pres">
      <dgm:prSet presAssocID="{ACACCE3F-1B07-544D-A2BB-4073D3E898B8}" presName="text4" presStyleLbl="fgAcc4" presStyleIdx="3" presStyleCnt="4">
        <dgm:presLayoutVars>
          <dgm:chPref val="3"/>
        </dgm:presLayoutVars>
      </dgm:prSet>
      <dgm:spPr/>
      <dgm:t>
        <a:bodyPr/>
        <a:lstStyle/>
        <a:p>
          <a:endParaRPr lang="en-US"/>
        </a:p>
      </dgm:t>
    </dgm:pt>
    <dgm:pt modelId="{B85D8673-AF94-E545-AE1F-0B82E29418B0}" type="pres">
      <dgm:prSet presAssocID="{ACACCE3F-1B07-544D-A2BB-4073D3E898B8}" presName="hierChild5" presStyleCnt="0"/>
      <dgm:spPr/>
    </dgm:pt>
    <dgm:pt modelId="{BAB9784F-A022-D147-9BBA-410E61999704}" type="pres">
      <dgm:prSet presAssocID="{80B2AF70-D044-4D40-AE8E-43C40AA54E06}" presName="Name10" presStyleLbl="parChTrans1D2" presStyleIdx="1" presStyleCnt="3"/>
      <dgm:spPr/>
      <dgm:t>
        <a:bodyPr/>
        <a:lstStyle/>
        <a:p>
          <a:endParaRPr lang="en-US"/>
        </a:p>
      </dgm:t>
    </dgm:pt>
    <dgm:pt modelId="{52D74013-462E-0E45-A0D6-E06DEA688F3A}" type="pres">
      <dgm:prSet presAssocID="{A43677FC-11CA-A04B-9AD6-061613FFF7CB}" presName="hierRoot2" presStyleCnt="0"/>
      <dgm:spPr/>
    </dgm:pt>
    <dgm:pt modelId="{58D7BE4D-FB5A-CA46-961F-C9F298B31D27}" type="pres">
      <dgm:prSet presAssocID="{A43677FC-11CA-A04B-9AD6-061613FFF7CB}" presName="composite2" presStyleCnt="0"/>
      <dgm:spPr/>
    </dgm:pt>
    <dgm:pt modelId="{50D5C51F-E159-994D-AF95-DCDFF641696A}" type="pres">
      <dgm:prSet presAssocID="{A43677FC-11CA-A04B-9AD6-061613FFF7CB}" presName="background2" presStyleLbl="node2" presStyleIdx="1" presStyleCnt="3"/>
      <dgm:spPr/>
    </dgm:pt>
    <dgm:pt modelId="{BB362C7A-7677-F941-94DE-3CD444B1EEC3}" type="pres">
      <dgm:prSet presAssocID="{A43677FC-11CA-A04B-9AD6-061613FFF7CB}" presName="text2" presStyleLbl="fgAcc2" presStyleIdx="1" presStyleCnt="3">
        <dgm:presLayoutVars>
          <dgm:chPref val="3"/>
        </dgm:presLayoutVars>
      </dgm:prSet>
      <dgm:spPr/>
      <dgm:t>
        <a:bodyPr/>
        <a:lstStyle/>
        <a:p>
          <a:endParaRPr lang="en-US"/>
        </a:p>
      </dgm:t>
    </dgm:pt>
    <dgm:pt modelId="{03C581BF-6011-0C4A-BC86-5AEDAFB11511}" type="pres">
      <dgm:prSet presAssocID="{A43677FC-11CA-A04B-9AD6-061613FFF7CB}" presName="hierChild3" presStyleCnt="0"/>
      <dgm:spPr/>
    </dgm:pt>
    <dgm:pt modelId="{4FAF6EA4-917B-B44B-8506-068AC57CD7C8}" type="pres">
      <dgm:prSet presAssocID="{10686707-5F50-6E4B-A9A3-29D2C1545EAE}" presName="Name10" presStyleLbl="parChTrans1D2" presStyleIdx="2" presStyleCnt="3"/>
      <dgm:spPr/>
      <dgm:t>
        <a:bodyPr/>
        <a:lstStyle/>
        <a:p>
          <a:endParaRPr lang="en-US"/>
        </a:p>
      </dgm:t>
    </dgm:pt>
    <dgm:pt modelId="{5C728B32-6E36-7E4C-A306-15711F695744}" type="pres">
      <dgm:prSet presAssocID="{1BB83C49-8669-974E-9062-8D8C26256CA9}" presName="hierRoot2" presStyleCnt="0"/>
      <dgm:spPr/>
    </dgm:pt>
    <dgm:pt modelId="{390A6B04-A5BA-3844-9A81-A36BF4D6250B}" type="pres">
      <dgm:prSet presAssocID="{1BB83C49-8669-974E-9062-8D8C26256CA9}" presName="composite2" presStyleCnt="0"/>
      <dgm:spPr/>
    </dgm:pt>
    <dgm:pt modelId="{A2605D4B-565F-0445-871F-118E64CCA9F1}" type="pres">
      <dgm:prSet presAssocID="{1BB83C49-8669-974E-9062-8D8C26256CA9}" presName="background2" presStyleLbl="node2" presStyleIdx="2" presStyleCnt="3"/>
      <dgm:spPr/>
    </dgm:pt>
    <dgm:pt modelId="{234BC4A1-C902-F349-8738-AA0729001C4B}" type="pres">
      <dgm:prSet presAssocID="{1BB83C49-8669-974E-9062-8D8C26256CA9}" presName="text2" presStyleLbl="fgAcc2" presStyleIdx="2" presStyleCnt="3">
        <dgm:presLayoutVars>
          <dgm:chPref val="3"/>
        </dgm:presLayoutVars>
      </dgm:prSet>
      <dgm:spPr/>
      <dgm:t>
        <a:bodyPr/>
        <a:lstStyle/>
        <a:p>
          <a:endParaRPr lang="en-US"/>
        </a:p>
      </dgm:t>
    </dgm:pt>
    <dgm:pt modelId="{1F975AE1-FD73-4A4B-A7DE-0CD795F4DA5A}" type="pres">
      <dgm:prSet presAssocID="{1BB83C49-8669-974E-9062-8D8C26256CA9}" presName="hierChild3" presStyleCnt="0"/>
      <dgm:spPr/>
    </dgm:pt>
    <dgm:pt modelId="{3981FA36-0ECF-9F40-8436-18349E32EAFF}" type="pres">
      <dgm:prSet presAssocID="{3FAD09E2-A445-7647-BA0D-165EAB7CF31D}" presName="Name17" presStyleLbl="parChTrans1D3" presStyleIdx="2" presStyleCnt="3"/>
      <dgm:spPr/>
      <dgm:t>
        <a:bodyPr/>
        <a:lstStyle/>
        <a:p>
          <a:endParaRPr lang="en-US"/>
        </a:p>
      </dgm:t>
    </dgm:pt>
    <dgm:pt modelId="{FAD5B44E-2008-D448-8914-76B52CBF2E3D}" type="pres">
      <dgm:prSet presAssocID="{267A243E-FAD7-BE4E-99D2-83A92AD82EE5}" presName="hierRoot3" presStyleCnt="0"/>
      <dgm:spPr/>
    </dgm:pt>
    <dgm:pt modelId="{BABDA596-0ACE-C143-9C5D-6E292DEE3613}" type="pres">
      <dgm:prSet presAssocID="{267A243E-FAD7-BE4E-99D2-83A92AD82EE5}" presName="composite3" presStyleCnt="0"/>
      <dgm:spPr/>
    </dgm:pt>
    <dgm:pt modelId="{4E3DA4BB-150F-F34B-8E7A-8D6D4241F526}" type="pres">
      <dgm:prSet presAssocID="{267A243E-FAD7-BE4E-99D2-83A92AD82EE5}" presName="background3" presStyleLbl="node3" presStyleIdx="2" presStyleCnt="3"/>
      <dgm:spPr/>
    </dgm:pt>
    <dgm:pt modelId="{F24D0A17-D66D-5C4A-B225-43183245490D}" type="pres">
      <dgm:prSet presAssocID="{267A243E-FAD7-BE4E-99D2-83A92AD82EE5}" presName="text3" presStyleLbl="fgAcc3" presStyleIdx="2" presStyleCnt="3">
        <dgm:presLayoutVars>
          <dgm:chPref val="3"/>
        </dgm:presLayoutVars>
      </dgm:prSet>
      <dgm:spPr/>
      <dgm:t>
        <a:bodyPr/>
        <a:lstStyle/>
        <a:p>
          <a:endParaRPr lang="en-US"/>
        </a:p>
      </dgm:t>
    </dgm:pt>
    <dgm:pt modelId="{5802D5FA-623E-6C4E-91F0-83FF8400A112}" type="pres">
      <dgm:prSet presAssocID="{267A243E-FAD7-BE4E-99D2-83A92AD82EE5}" presName="hierChild4" presStyleCnt="0"/>
      <dgm:spPr/>
    </dgm:pt>
  </dgm:ptLst>
  <dgm:cxnLst>
    <dgm:cxn modelId="{684372CE-4015-9D4F-89B9-8C0C8D0277B3}" srcId="{5E699BDC-751F-084D-A1C1-EA8D14AD8F64}" destId="{40849F1D-E9B2-1448-848E-E49B855BF9DE}" srcOrd="0" destOrd="0" parTransId="{6AA29A0D-5292-CC4C-AB0F-321C9978696D}" sibTransId="{C4ABFFEC-11E6-AB45-B216-7BE7AA87305F}"/>
    <dgm:cxn modelId="{D0C5D511-1E2E-494D-89A4-8831B1B3E190}" type="presOf" srcId="{267A243E-FAD7-BE4E-99D2-83A92AD82EE5}" destId="{F24D0A17-D66D-5C4A-B225-43183245490D}" srcOrd="0" destOrd="0" presId="urn:microsoft.com/office/officeart/2005/8/layout/hierarchy1"/>
    <dgm:cxn modelId="{304E9CE7-DC60-7D40-A476-D87F29ADD7E0}" srcId="{7F8D1A9A-80B8-4944-BD9A-A29DE9D0681E}" destId="{5E699BDC-751F-084D-A1C1-EA8D14AD8F64}" srcOrd="1" destOrd="0" parTransId="{705CC76C-DD32-8B40-B7DA-D51475FE1FC0}" sibTransId="{A1ADEDA1-5DCB-CB47-87E3-6ADAF8E037D3}"/>
    <dgm:cxn modelId="{84FD020C-574E-DD41-8C35-7B7C782DFE4B}" srcId="{F1498A58-FD99-B846-A029-5E0B5C7EEEEA}" destId="{4CB9B68C-CC19-1A46-BFEB-57A019943DBB}" srcOrd="1" destOrd="0" parTransId="{A501BFC2-1E59-D346-AB81-DFF558CB07CD}" sibTransId="{CE24CC61-946B-8F47-B9C3-3AE3C8463845}"/>
    <dgm:cxn modelId="{2D3585B4-AD2B-43CC-AF09-24420861AF58}" type="presOf" srcId="{10686707-5F50-6E4B-A9A3-29D2C1545EAE}" destId="{4FAF6EA4-917B-B44B-8506-068AC57CD7C8}" srcOrd="0" destOrd="0" presId="urn:microsoft.com/office/officeart/2005/8/layout/hierarchy1"/>
    <dgm:cxn modelId="{9B4A9996-EB1E-44C8-AC63-060984817D95}" type="presOf" srcId="{3FAD09E2-A445-7647-BA0D-165EAB7CF31D}" destId="{3981FA36-0ECF-9F40-8436-18349E32EAFF}" srcOrd="0" destOrd="0" presId="urn:microsoft.com/office/officeart/2005/8/layout/hierarchy1"/>
    <dgm:cxn modelId="{C82A6B3A-C58B-5347-83A3-44A9A2D5F10A}" srcId="{7F8D1A9A-80B8-4944-BD9A-A29DE9D0681E}" destId="{F1498A58-FD99-B846-A029-5E0B5C7EEEEA}" srcOrd="0" destOrd="0" parTransId="{9CA74F36-269B-124E-83C8-D2F5661D1D0C}" sibTransId="{F0C5FCCB-C41B-8A4B-B3F1-38D0AC390FF2}"/>
    <dgm:cxn modelId="{F0B8435A-8354-4943-AF11-D5CB2F6ED2E1}" type="presOf" srcId="{ACACCE3F-1B07-544D-A2BB-4073D3E898B8}" destId="{F3FB761A-F644-D84F-9DE5-3FCE076BB35C}" srcOrd="0" destOrd="0" presId="urn:microsoft.com/office/officeart/2005/8/layout/hierarchy1"/>
    <dgm:cxn modelId="{1F1A223B-C2DB-4128-A6F1-3B15982715C3}" type="presOf" srcId="{4CB9B68C-CC19-1A46-BFEB-57A019943DBB}" destId="{828AAE53-84B0-174C-BCDB-EC25E41EAAEF}" srcOrd="0" destOrd="0" presId="urn:microsoft.com/office/officeart/2005/8/layout/hierarchy1"/>
    <dgm:cxn modelId="{78CA4334-1FBF-CF4F-A52D-9B1FEDC5AFFF}" srcId="{642208E1-962C-594B-9717-7533E5137B18}" destId="{7F8D1A9A-80B8-4944-BD9A-A29DE9D0681E}" srcOrd="0" destOrd="0" parTransId="{8165FDA4-2A1A-3F4E-BF94-172DE4B8EA48}" sibTransId="{FAD6AF3B-49C6-744C-8728-C9E1AEE47B00}"/>
    <dgm:cxn modelId="{71DEB422-22CE-45F7-9E80-9AB8A393DF7F}" type="presOf" srcId="{75332058-65B9-0348-9929-CACF06FE724F}" destId="{02B10959-CFA2-604F-95B0-80409CA1F723}" srcOrd="0" destOrd="0" presId="urn:microsoft.com/office/officeart/2005/8/layout/hierarchy1"/>
    <dgm:cxn modelId="{ED96B136-6A68-9F4E-AD0C-BF05AF76B193}" srcId="{642208E1-962C-594B-9717-7533E5137B18}" destId="{1BB83C49-8669-974E-9062-8D8C26256CA9}" srcOrd="2" destOrd="0" parTransId="{10686707-5F50-6E4B-A9A3-29D2C1545EAE}" sibTransId="{9C9F47AB-7838-B04A-93A4-D76ABBDF569A}"/>
    <dgm:cxn modelId="{B9C42321-9F3B-498E-9D98-911E20841B38}" type="presOf" srcId="{705CC76C-DD32-8B40-B7DA-D51475FE1FC0}" destId="{1B7B4A15-8E57-BB49-AEAF-EC4EC29693FA}" srcOrd="0" destOrd="0" presId="urn:microsoft.com/office/officeart/2005/8/layout/hierarchy1"/>
    <dgm:cxn modelId="{C9CB4357-D5C0-44C4-BCA2-7E7352FC2941}" type="presOf" srcId="{F4733ED0-064B-C24E-B05D-0FCF21B4A0C0}" destId="{B466CE9F-4F1E-F44A-AF5C-90042B625633}" srcOrd="0" destOrd="0" presId="urn:microsoft.com/office/officeart/2005/8/layout/hierarchy1"/>
    <dgm:cxn modelId="{777B041C-A8C7-0545-B598-8B8947BE68B5}" srcId="{1BB83C49-8669-974E-9062-8D8C26256CA9}" destId="{267A243E-FAD7-BE4E-99D2-83A92AD82EE5}" srcOrd="0" destOrd="0" parTransId="{3FAD09E2-A445-7647-BA0D-165EAB7CF31D}" sibTransId="{39D90DD2-00C9-CB4F-90AF-39AFA6323CB9}"/>
    <dgm:cxn modelId="{0794936F-807E-4645-8913-14B976B4045D}" type="presOf" srcId="{80B2AF70-D044-4D40-AE8E-43C40AA54E06}" destId="{BAB9784F-A022-D147-9BBA-410E61999704}" srcOrd="0" destOrd="0" presId="urn:microsoft.com/office/officeart/2005/8/layout/hierarchy1"/>
    <dgm:cxn modelId="{F2963A28-AA07-E44C-81CE-7BC8077F3404}" srcId="{F1498A58-FD99-B846-A029-5E0B5C7EEEEA}" destId="{0F4B1063-1B9D-A544-9BE8-8913609C0E87}" srcOrd="0" destOrd="0" parTransId="{75332058-65B9-0348-9929-CACF06FE724F}" sibTransId="{0467D229-2EEC-E247-8923-E9C60C1345C8}"/>
    <dgm:cxn modelId="{3E4DFC52-3A65-484A-89B1-6A024885C7CD}" type="presOf" srcId="{F1498A58-FD99-B846-A029-5E0B5C7EEEEA}" destId="{ECE62F78-1B6D-E746-B02B-D83FAD45BF41}" srcOrd="0" destOrd="0" presId="urn:microsoft.com/office/officeart/2005/8/layout/hierarchy1"/>
    <dgm:cxn modelId="{6FCB5712-05E8-440C-8347-EE9E74EFC555}" type="presOf" srcId="{AF7E5A74-8862-9A4D-8160-D26F18839E63}" destId="{56E59DE8-BEDE-0E4A-B511-8D2384A2C552}" srcOrd="0" destOrd="0" presId="urn:microsoft.com/office/officeart/2005/8/layout/hierarchy1"/>
    <dgm:cxn modelId="{173CC4E5-3956-44E9-BA22-70240C8AE79D}" type="presOf" srcId="{8165FDA4-2A1A-3F4E-BF94-172DE4B8EA48}" destId="{42E9DB66-CBBB-1E45-A67D-53FBD1DFA83E}" srcOrd="0" destOrd="0" presId="urn:microsoft.com/office/officeart/2005/8/layout/hierarchy1"/>
    <dgm:cxn modelId="{F4AD2DB4-8B02-4264-88AC-256B050A5807}" type="presOf" srcId="{5E699BDC-751F-084D-A1C1-EA8D14AD8F64}" destId="{52E95C7E-D153-E44A-A216-B66DB9A3E2CE}" srcOrd="0" destOrd="0" presId="urn:microsoft.com/office/officeart/2005/8/layout/hierarchy1"/>
    <dgm:cxn modelId="{1B1453FC-E03A-C64D-A32B-F3A67930A319}" srcId="{642208E1-962C-594B-9717-7533E5137B18}" destId="{A43677FC-11CA-A04B-9AD6-061613FFF7CB}" srcOrd="1" destOrd="0" parTransId="{80B2AF70-D044-4D40-AE8E-43C40AA54E06}" sibTransId="{D199D868-D914-5A46-A5B5-1A6511F3210D}"/>
    <dgm:cxn modelId="{8708F293-19B6-4970-80CC-B5CA8BF33F44}" type="presOf" srcId="{0F4B1063-1B9D-A544-9BE8-8913609C0E87}" destId="{82BE83DF-7C09-674B-9244-CA2B62BD12EA}" srcOrd="0" destOrd="0" presId="urn:microsoft.com/office/officeart/2005/8/layout/hierarchy1"/>
    <dgm:cxn modelId="{7396FB74-1522-014A-AC60-E03028027235}" srcId="{F4733ED0-064B-C24E-B05D-0FCF21B4A0C0}" destId="{642208E1-962C-594B-9717-7533E5137B18}" srcOrd="0" destOrd="0" parTransId="{72B6D998-0D5C-A944-99C9-3D205DB1CF81}" sibTransId="{50788FBA-681E-8841-8028-AFED4C576792}"/>
    <dgm:cxn modelId="{E308144D-0265-47CF-A2A2-B1AF86951D2D}" type="presOf" srcId="{642208E1-962C-594B-9717-7533E5137B18}" destId="{79021E85-458D-0541-8A1E-5900F09427E0}" srcOrd="0" destOrd="0" presId="urn:microsoft.com/office/officeart/2005/8/layout/hierarchy1"/>
    <dgm:cxn modelId="{07A6C278-F4B5-4F86-8964-60B158EE6E74}" type="presOf" srcId="{7F8D1A9A-80B8-4944-BD9A-A29DE9D0681E}" destId="{4A438647-22A7-5C47-9A30-27A264F22F13}" srcOrd="0" destOrd="0" presId="urn:microsoft.com/office/officeart/2005/8/layout/hierarchy1"/>
    <dgm:cxn modelId="{6253D5AC-41EC-4C4D-89E3-94790AB72D12}" type="presOf" srcId="{40849F1D-E9B2-1448-848E-E49B855BF9DE}" destId="{E02B61D3-97ED-CF47-95EB-7C85EF36F7F7}" srcOrd="0" destOrd="0" presId="urn:microsoft.com/office/officeart/2005/8/layout/hierarchy1"/>
    <dgm:cxn modelId="{B12650ED-96CC-4141-A673-47836AE8752B}" type="presOf" srcId="{9CA74F36-269B-124E-83C8-D2F5661D1D0C}" destId="{414377D5-F71C-2143-87AA-72429412012A}" srcOrd="0" destOrd="0" presId="urn:microsoft.com/office/officeart/2005/8/layout/hierarchy1"/>
    <dgm:cxn modelId="{684B06F8-97E1-4A8A-B03F-34E86CFB80DD}" type="presOf" srcId="{6AA29A0D-5292-CC4C-AB0F-321C9978696D}" destId="{FF69B620-9EBC-4642-A962-3B472AC3A910}" srcOrd="0" destOrd="0" presId="urn:microsoft.com/office/officeart/2005/8/layout/hierarchy1"/>
    <dgm:cxn modelId="{F3A88DD4-F9D4-0641-813E-73806CB1324F}" srcId="{5E699BDC-751F-084D-A1C1-EA8D14AD8F64}" destId="{ACACCE3F-1B07-544D-A2BB-4073D3E898B8}" srcOrd="1" destOrd="0" parTransId="{AF7E5A74-8862-9A4D-8160-D26F18839E63}" sibTransId="{F02C9FD5-8547-EE45-BDEB-6820803DBC02}"/>
    <dgm:cxn modelId="{E3A1BC38-52ED-4994-ABCC-FE4C2926E472}" type="presOf" srcId="{1BB83C49-8669-974E-9062-8D8C26256CA9}" destId="{234BC4A1-C902-F349-8738-AA0729001C4B}" srcOrd="0" destOrd="0" presId="urn:microsoft.com/office/officeart/2005/8/layout/hierarchy1"/>
    <dgm:cxn modelId="{89F23151-F7D4-492B-8F51-783F6229A9D9}" type="presOf" srcId="{A501BFC2-1E59-D346-AB81-DFF558CB07CD}" destId="{13BCA52A-2E67-6B4B-A666-3A4B32D8159C}" srcOrd="0" destOrd="0" presId="urn:microsoft.com/office/officeart/2005/8/layout/hierarchy1"/>
    <dgm:cxn modelId="{68160391-9F07-4455-B48F-6C3DA2217071}" type="presOf" srcId="{A43677FC-11CA-A04B-9AD6-061613FFF7CB}" destId="{BB362C7A-7677-F941-94DE-3CD444B1EEC3}" srcOrd="0" destOrd="0" presId="urn:microsoft.com/office/officeart/2005/8/layout/hierarchy1"/>
    <dgm:cxn modelId="{040645D5-C8D4-41EB-8350-0883B8C6E15D}" type="presParOf" srcId="{B466CE9F-4F1E-F44A-AF5C-90042B625633}" destId="{3B8A6D7B-ACA5-0E42-8C54-5FC4E16BC1AF}" srcOrd="0" destOrd="0" presId="urn:microsoft.com/office/officeart/2005/8/layout/hierarchy1"/>
    <dgm:cxn modelId="{3ECBA2B1-3F1F-447D-8827-6A9DB102C858}" type="presParOf" srcId="{3B8A6D7B-ACA5-0E42-8C54-5FC4E16BC1AF}" destId="{750B71EC-4666-F74A-B52B-3D1FB57EB93B}" srcOrd="0" destOrd="0" presId="urn:microsoft.com/office/officeart/2005/8/layout/hierarchy1"/>
    <dgm:cxn modelId="{E372957A-F7C3-42B7-8568-CA765D3E525E}" type="presParOf" srcId="{750B71EC-4666-F74A-B52B-3D1FB57EB93B}" destId="{AF50A053-855F-E14F-B280-A8BE4C461E48}" srcOrd="0" destOrd="0" presId="urn:microsoft.com/office/officeart/2005/8/layout/hierarchy1"/>
    <dgm:cxn modelId="{B396666B-94A6-4961-A3C2-350DD00CB74B}" type="presParOf" srcId="{750B71EC-4666-F74A-B52B-3D1FB57EB93B}" destId="{79021E85-458D-0541-8A1E-5900F09427E0}" srcOrd="1" destOrd="0" presId="urn:microsoft.com/office/officeart/2005/8/layout/hierarchy1"/>
    <dgm:cxn modelId="{6541E6B7-43C3-457D-ADA6-400C1666ACB4}" type="presParOf" srcId="{3B8A6D7B-ACA5-0E42-8C54-5FC4E16BC1AF}" destId="{1922AC05-2422-1944-8985-2753F58E5C60}" srcOrd="1" destOrd="0" presId="urn:microsoft.com/office/officeart/2005/8/layout/hierarchy1"/>
    <dgm:cxn modelId="{F06ADFF6-959D-4156-9E85-4BF45D19BF36}" type="presParOf" srcId="{1922AC05-2422-1944-8985-2753F58E5C60}" destId="{42E9DB66-CBBB-1E45-A67D-53FBD1DFA83E}" srcOrd="0" destOrd="0" presId="urn:microsoft.com/office/officeart/2005/8/layout/hierarchy1"/>
    <dgm:cxn modelId="{4A60DB92-D9DA-4777-822F-5A0B2CB54EAA}" type="presParOf" srcId="{1922AC05-2422-1944-8985-2753F58E5C60}" destId="{74D3DE88-F81F-BE40-9F4F-34EF31386E0F}" srcOrd="1" destOrd="0" presId="urn:microsoft.com/office/officeart/2005/8/layout/hierarchy1"/>
    <dgm:cxn modelId="{F9E89302-72AE-46A0-94BC-C7939091D493}" type="presParOf" srcId="{74D3DE88-F81F-BE40-9F4F-34EF31386E0F}" destId="{F90064C9-43A5-644F-BDE9-BF51A64EA2EF}" srcOrd="0" destOrd="0" presId="urn:microsoft.com/office/officeart/2005/8/layout/hierarchy1"/>
    <dgm:cxn modelId="{3FFEEF9F-FAD7-4E72-8125-707B6D52D01F}" type="presParOf" srcId="{F90064C9-43A5-644F-BDE9-BF51A64EA2EF}" destId="{36EB23ED-3EBB-144B-BB3B-21E8F5E838AC}" srcOrd="0" destOrd="0" presId="urn:microsoft.com/office/officeart/2005/8/layout/hierarchy1"/>
    <dgm:cxn modelId="{C12BB5B3-C237-4962-BAD5-DD241837B20E}" type="presParOf" srcId="{F90064C9-43A5-644F-BDE9-BF51A64EA2EF}" destId="{4A438647-22A7-5C47-9A30-27A264F22F13}" srcOrd="1" destOrd="0" presId="urn:microsoft.com/office/officeart/2005/8/layout/hierarchy1"/>
    <dgm:cxn modelId="{DB9D3857-5378-411D-85F4-34C23193B88B}" type="presParOf" srcId="{74D3DE88-F81F-BE40-9F4F-34EF31386E0F}" destId="{96070D8D-28A1-ED41-9C57-80432B673A06}" srcOrd="1" destOrd="0" presId="urn:microsoft.com/office/officeart/2005/8/layout/hierarchy1"/>
    <dgm:cxn modelId="{7F219F15-1C7A-4398-BB1D-D32BE6221C6E}" type="presParOf" srcId="{96070D8D-28A1-ED41-9C57-80432B673A06}" destId="{414377D5-F71C-2143-87AA-72429412012A}" srcOrd="0" destOrd="0" presId="urn:microsoft.com/office/officeart/2005/8/layout/hierarchy1"/>
    <dgm:cxn modelId="{DFE97E52-7397-43E7-AAC1-6D81E7DD1A74}" type="presParOf" srcId="{96070D8D-28A1-ED41-9C57-80432B673A06}" destId="{B4D5545F-4C2D-3E47-B433-D8D966B06AC0}" srcOrd="1" destOrd="0" presId="urn:microsoft.com/office/officeart/2005/8/layout/hierarchy1"/>
    <dgm:cxn modelId="{C004A245-6BDB-4651-A9D7-B2F7241175D2}" type="presParOf" srcId="{B4D5545F-4C2D-3E47-B433-D8D966B06AC0}" destId="{B6E5963C-01E4-5B4C-B35E-C3F1CB66DA43}" srcOrd="0" destOrd="0" presId="urn:microsoft.com/office/officeart/2005/8/layout/hierarchy1"/>
    <dgm:cxn modelId="{140651F7-8645-4B2F-A3FB-2A7E778A57F3}" type="presParOf" srcId="{B6E5963C-01E4-5B4C-B35E-C3F1CB66DA43}" destId="{38913173-5C1B-0D41-8B98-AA21D3EC7FFF}" srcOrd="0" destOrd="0" presId="urn:microsoft.com/office/officeart/2005/8/layout/hierarchy1"/>
    <dgm:cxn modelId="{BBB86E18-EFBB-4696-9CB8-3156C5BA9D8E}" type="presParOf" srcId="{B6E5963C-01E4-5B4C-B35E-C3F1CB66DA43}" destId="{ECE62F78-1B6D-E746-B02B-D83FAD45BF41}" srcOrd="1" destOrd="0" presId="urn:microsoft.com/office/officeart/2005/8/layout/hierarchy1"/>
    <dgm:cxn modelId="{6161A951-CDD2-4BAB-B5A4-4F6BEDDE1165}" type="presParOf" srcId="{B4D5545F-4C2D-3E47-B433-D8D966B06AC0}" destId="{F587861B-31F2-6F49-8F22-7729B9DE01C2}" srcOrd="1" destOrd="0" presId="urn:microsoft.com/office/officeart/2005/8/layout/hierarchy1"/>
    <dgm:cxn modelId="{4584B599-8F99-4E4C-BE19-5D6109FE3867}" type="presParOf" srcId="{F587861B-31F2-6F49-8F22-7729B9DE01C2}" destId="{02B10959-CFA2-604F-95B0-80409CA1F723}" srcOrd="0" destOrd="0" presId="urn:microsoft.com/office/officeart/2005/8/layout/hierarchy1"/>
    <dgm:cxn modelId="{ADF2ABDC-697F-42BB-90BA-8915C92679F2}" type="presParOf" srcId="{F587861B-31F2-6F49-8F22-7729B9DE01C2}" destId="{D1774843-F9AB-4348-99BC-D900CA389371}" srcOrd="1" destOrd="0" presId="urn:microsoft.com/office/officeart/2005/8/layout/hierarchy1"/>
    <dgm:cxn modelId="{940BD365-CEC5-4F13-B7E9-CB550EC3E428}" type="presParOf" srcId="{D1774843-F9AB-4348-99BC-D900CA389371}" destId="{7CB2DAD5-3153-5747-94EA-DFA3E0D37122}" srcOrd="0" destOrd="0" presId="urn:microsoft.com/office/officeart/2005/8/layout/hierarchy1"/>
    <dgm:cxn modelId="{E6B0017A-8E43-4A33-A16B-2CECB8B6E90E}" type="presParOf" srcId="{7CB2DAD5-3153-5747-94EA-DFA3E0D37122}" destId="{12353983-7BE8-734F-B1C1-95E15AAD2058}" srcOrd="0" destOrd="0" presId="urn:microsoft.com/office/officeart/2005/8/layout/hierarchy1"/>
    <dgm:cxn modelId="{12C76FAA-70AA-4E74-87B6-5CF6C8282410}" type="presParOf" srcId="{7CB2DAD5-3153-5747-94EA-DFA3E0D37122}" destId="{82BE83DF-7C09-674B-9244-CA2B62BD12EA}" srcOrd="1" destOrd="0" presId="urn:microsoft.com/office/officeart/2005/8/layout/hierarchy1"/>
    <dgm:cxn modelId="{B866B7BA-1678-4601-AAE6-804C540D7205}" type="presParOf" srcId="{D1774843-F9AB-4348-99BC-D900CA389371}" destId="{3F3E6B58-59AB-8349-BA15-27EBC5074E6E}" srcOrd="1" destOrd="0" presId="urn:microsoft.com/office/officeart/2005/8/layout/hierarchy1"/>
    <dgm:cxn modelId="{8E503FCB-F67F-4672-AFDF-D5FA7A894970}" type="presParOf" srcId="{F587861B-31F2-6F49-8F22-7729B9DE01C2}" destId="{13BCA52A-2E67-6B4B-A666-3A4B32D8159C}" srcOrd="2" destOrd="0" presId="urn:microsoft.com/office/officeart/2005/8/layout/hierarchy1"/>
    <dgm:cxn modelId="{31C99676-5744-41AE-8CD6-6AA6E211D23E}" type="presParOf" srcId="{F587861B-31F2-6F49-8F22-7729B9DE01C2}" destId="{934EBBCC-3004-914E-ACE7-9929DD26C10D}" srcOrd="3" destOrd="0" presId="urn:microsoft.com/office/officeart/2005/8/layout/hierarchy1"/>
    <dgm:cxn modelId="{0BCB5940-E737-4ACF-8243-8213B4910B49}" type="presParOf" srcId="{934EBBCC-3004-914E-ACE7-9929DD26C10D}" destId="{8094445C-87A6-4F48-8D2A-ADA50394EA47}" srcOrd="0" destOrd="0" presId="urn:microsoft.com/office/officeart/2005/8/layout/hierarchy1"/>
    <dgm:cxn modelId="{CF6FEFED-3B45-42F3-BB82-FA067FD7438B}" type="presParOf" srcId="{8094445C-87A6-4F48-8D2A-ADA50394EA47}" destId="{E7D13A36-FC4E-9247-A6C9-F7E29BC183CB}" srcOrd="0" destOrd="0" presId="urn:microsoft.com/office/officeart/2005/8/layout/hierarchy1"/>
    <dgm:cxn modelId="{DEAEA862-BABF-401F-B3BA-C5F38153CFA1}" type="presParOf" srcId="{8094445C-87A6-4F48-8D2A-ADA50394EA47}" destId="{828AAE53-84B0-174C-BCDB-EC25E41EAAEF}" srcOrd="1" destOrd="0" presId="urn:microsoft.com/office/officeart/2005/8/layout/hierarchy1"/>
    <dgm:cxn modelId="{56E2F2D4-4212-4282-A125-8EB9D7B4E016}" type="presParOf" srcId="{934EBBCC-3004-914E-ACE7-9929DD26C10D}" destId="{7DF1ADAD-34F4-9547-8ED0-E097B19F2A89}" srcOrd="1" destOrd="0" presId="urn:microsoft.com/office/officeart/2005/8/layout/hierarchy1"/>
    <dgm:cxn modelId="{21933061-7578-4DEA-BF77-B6A283625752}" type="presParOf" srcId="{96070D8D-28A1-ED41-9C57-80432B673A06}" destId="{1B7B4A15-8E57-BB49-AEAF-EC4EC29693FA}" srcOrd="2" destOrd="0" presId="urn:microsoft.com/office/officeart/2005/8/layout/hierarchy1"/>
    <dgm:cxn modelId="{D1B263F0-B910-48A4-A80E-371BAC373FBB}" type="presParOf" srcId="{96070D8D-28A1-ED41-9C57-80432B673A06}" destId="{ACE8155D-09F2-4647-8F3A-CEDDCB25C926}" srcOrd="3" destOrd="0" presId="urn:microsoft.com/office/officeart/2005/8/layout/hierarchy1"/>
    <dgm:cxn modelId="{2FF2A171-1DFE-4BA5-89BF-76742D1ABAF9}" type="presParOf" srcId="{ACE8155D-09F2-4647-8F3A-CEDDCB25C926}" destId="{965FE43C-BDE7-4F43-908D-4C99F769EDF9}" srcOrd="0" destOrd="0" presId="urn:microsoft.com/office/officeart/2005/8/layout/hierarchy1"/>
    <dgm:cxn modelId="{35088CE1-4A8E-47D9-9E8A-9F890C65D5CD}" type="presParOf" srcId="{965FE43C-BDE7-4F43-908D-4C99F769EDF9}" destId="{BE322233-14BB-CE48-94EA-9ACA468398B9}" srcOrd="0" destOrd="0" presId="urn:microsoft.com/office/officeart/2005/8/layout/hierarchy1"/>
    <dgm:cxn modelId="{52A35135-008E-4A1F-8715-D32B8AB4D9D0}" type="presParOf" srcId="{965FE43C-BDE7-4F43-908D-4C99F769EDF9}" destId="{52E95C7E-D153-E44A-A216-B66DB9A3E2CE}" srcOrd="1" destOrd="0" presId="urn:microsoft.com/office/officeart/2005/8/layout/hierarchy1"/>
    <dgm:cxn modelId="{5733F573-B648-4085-8FD3-C5B3FCAEB87B}" type="presParOf" srcId="{ACE8155D-09F2-4647-8F3A-CEDDCB25C926}" destId="{0CEB0B02-E134-3646-B714-22970C82F49E}" srcOrd="1" destOrd="0" presId="urn:microsoft.com/office/officeart/2005/8/layout/hierarchy1"/>
    <dgm:cxn modelId="{4DFEFE7A-55D4-4619-88DB-77421F9643C0}" type="presParOf" srcId="{0CEB0B02-E134-3646-B714-22970C82F49E}" destId="{FF69B620-9EBC-4642-A962-3B472AC3A910}" srcOrd="0" destOrd="0" presId="urn:microsoft.com/office/officeart/2005/8/layout/hierarchy1"/>
    <dgm:cxn modelId="{7E2AEE69-16A5-4384-A947-B645EDD204B3}" type="presParOf" srcId="{0CEB0B02-E134-3646-B714-22970C82F49E}" destId="{CBCCBBCD-ACDA-AE4F-B600-33585495DD28}" srcOrd="1" destOrd="0" presId="urn:microsoft.com/office/officeart/2005/8/layout/hierarchy1"/>
    <dgm:cxn modelId="{020BA513-0F35-4CB6-BF10-11383089A332}" type="presParOf" srcId="{CBCCBBCD-ACDA-AE4F-B600-33585495DD28}" destId="{53272A75-93AF-C949-A0ED-EEBA7AACA7BF}" srcOrd="0" destOrd="0" presId="urn:microsoft.com/office/officeart/2005/8/layout/hierarchy1"/>
    <dgm:cxn modelId="{05D294F9-54C8-439A-AFA3-00D1A1109835}" type="presParOf" srcId="{53272A75-93AF-C949-A0ED-EEBA7AACA7BF}" destId="{15879B5D-D7A1-7D4B-BF86-B0CF668F4BCE}" srcOrd="0" destOrd="0" presId="urn:microsoft.com/office/officeart/2005/8/layout/hierarchy1"/>
    <dgm:cxn modelId="{9441D895-327A-474A-9644-29F75EC6F14B}" type="presParOf" srcId="{53272A75-93AF-C949-A0ED-EEBA7AACA7BF}" destId="{E02B61D3-97ED-CF47-95EB-7C85EF36F7F7}" srcOrd="1" destOrd="0" presId="urn:microsoft.com/office/officeart/2005/8/layout/hierarchy1"/>
    <dgm:cxn modelId="{1F069ACA-0FEC-401A-8C51-F2F60BFBEAD5}" type="presParOf" srcId="{CBCCBBCD-ACDA-AE4F-B600-33585495DD28}" destId="{BF3E3A30-53FA-8142-9C2B-CA1DAA89F48B}" srcOrd="1" destOrd="0" presId="urn:microsoft.com/office/officeart/2005/8/layout/hierarchy1"/>
    <dgm:cxn modelId="{59437639-3C5B-485F-924E-8E64CA23CA5A}" type="presParOf" srcId="{0CEB0B02-E134-3646-B714-22970C82F49E}" destId="{56E59DE8-BEDE-0E4A-B511-8D2384A2C552}" srcOrd="2" destOrd="0" presId="urn:microsoft.com/office/officeart/2005/8/layout/hierarchy1"/>
    <dgm:cxn modelId="{A773D46C-02BE-4A77-A32A-E6DCF56D0437}" type="presParOf" srcId="{0CEB0B02-E134-3646-B714-22970C82F49E}" destId="{B669BB23-C72D-7544-889C-FFBC24D0C4CD}" srcOrd="3" destOrd="0" presId="urn:microsoft.com/office/officeart/2005/8/layout/hierarchy1"/>
    <dgm:cxn modelId="{59FF51A1-21B1-4DB5-AEEA-8910B27FE8E1}" type="presParOf" srcId="{B669BB23-C72D-7544-889C-FFBC24D0C4CD}" destId="{D94AF9EB-8F61-A84E-BE62-666AF843032E}" srcOrd="0" destOrd="0" presId="urn:microsoft.com/office/officeart/2005/8/layout/hierarchy1"/>
    <dgm:cxn modelId="{8ABFA620-C4C9-45BC-95CC-EEE1F71877E8}" type="presParOf" srcId="{D94AF9EB-8F61-A84E-BE62-666AF843032E}" destId="{E81F5E2A-0D8C-1545-A1AD-424A7E75B582}" srcOrd="0" destOrd="0" presId="urn:microsoft.com/office/officeart/2005/8/layout/hierarchy1"/>
    <dgm:cxn modelId="{C4072B58-45A7-42F7-88A1-394C9A542598}" type="presParOf" srcId="{D94AF9EB-8F61-A84E-BE62-666AF843032E}" destId="{F3FB761A-F644-D84F-9DE5-3FCE076BB35C}" srcOrd="1" destOrd="0" presId="urn:microsoft.com/office/officeart/2005/8/layout/hierarchy1"/>
    <dgm:cxn modelId="{D69C39B8-968A-460E-8B82-CFB143AE7607}" type="presParOf" srcId="{B669BB23-C72D-7544-889C-FFBC24D0C4CD}" destId="{B85D8673-AF94-E545-AE1F-0B82E29418B0}" srcOrd="1" destOrd="0" presId="urn:microsoft.com/office/officeart/2005/8/layout/hierarchy1"/>
    <dgm:cxn modelId="{BC2AAF2B-1AB5-44F4-9654-E27B3E4B9E92}" type="presParOf" srcId="{1922AC05-2422-1944-8985-2753F58E5C60}" destId="{BAB9784F-A022-D147-9BBA-410E61999704}" srcOrd="2" destOrd="0" presId="urn:microsoft.com/office/officeart/2005/8/layout/hierarchy1"/>
    <dgm:cxn modelId="{7B9BBE86-FB93-4DE1-BAC2-68B6F08D8E63}" type="presParOf" srcId="{1922AC05-2422-1944-8985-2753F58E5C60}" destId="{52D74013-462E-0E45-A0D6-E06DEA688F3A}" srcOrd="3" destOrd="0" presId="urn:microsoft.com/office/officeart/2005/8/layout/hierarchy1"/>
    <dgm:cxn modelId="{D4196D85-AFC9-408D-AAEB-1E97A29BD433}" type="presParOf" srcId="{52D74013-462E-0E45-A0D6-E06DEA688F3A}" destId="{58D7BE4D-FB5A-CA46-961F-C9F298B31D27}" srcOrd="0" destOrd="0" presId="urn:microsoft.com/office/officeart/2005/8/layout/hierarchy1"/>
    <dgm:cxn modelId="{79D6C330-3688-4AFC-89D4-B6A7A3A01258}" type="presParOf" srcId="{58D7BE4D-FB5A-CA46-961F-C9F298B31D27}" destId="{50D5C51F-E159-994D-AF95-DCDFF641696A}" srcOrd="0" destOrd="0" presId="urn:microsoft.com/office/officeart/2005/8/layout/hierarchy1"/>
    <dgm:cxn modelId="{2ED4ED1C-846F-4604-A28A-266E122703A9}" type="presParOf" srcId="{58D7BE4D-FB5A-CA46-961F-C9F298B31D27}" destId="{BB362C7A-7677-F941-94DE-3CD444B1EEC3}" srcOrd="1" destOrd="0" presId="urn:microsoft.com/office/officeart/2005/8/layout/hierarchy1"/>
    <dgm:cxn modelId="{1AF9EAF8-C0FB-4381-ACEA-E4066B748B74}" type="presParOf" srcId="{52D74013-462E-0E45-A0D6-E06DEA688F3A}" destId="{03C581BF-6011-0C4A-BC86-5AEDAFB11511}" srcOrd="1" destOrd="0" presId="urn:microsoft.com/office/officeart/2005/8/layout/hierarchy1"/>
    <dgm:cxn modelId="{BEC12DBC-E5F9-4057-89C1-1F67BABC7F51}" type="presParOf" srcId="{1922AC05-2422-1944-8985-2753F58E5C60}" destId="{4FAF6EA4-917B-B44B-8506-068AC57CD7C8}" srcOrd="4" destOrd="0" presId="urn:microsoft.com/office/officeart/2005/8/layout/hierarchy1"/>
    <dgm:cxn modelId="{49BDEEE3-7483-405C-9101-6994552679ED}" type="presParOf" srcId="{1922AC05-2422-1944-8985-2753F58E5C60}" destId="{5C728B32-6E36-7E4C-A306-15711F695744}" srcOrd="5" destOrd="0" presId="urn:microsoft.com/office/officeart/2005/8/layout/hierarchy1"/>
    <dgm:cxn modelId="{AD6298F0-D8C5-4EFE-959E-10C0F4DC3D3C}" type="presParOf" srcId="{5C728B32-6E36-7E4C-A306-15711F695744}" destId="{390A6B04-A5BA-3844-9A81-A36BF4D6250B}" srcOrd="0" destOrd="0" presId="urn:microsoft.com/office/officeart/2005/8/layout/hierarchy1"/>
    <dgm:cxn modelId="{ACD12163-0331-4896-B8A0-B2D909F83902}" type="presParOf" srcId="{390A6B04-A5BA-3844-9A81-A36BF4D6250B}" destId="{A2605D4B-565F-0445-871F-118E64CCA9F1}" srcOrd="0" destOrd="0" presId="urn:microsoft.com/office/officeart/2005/8/layout/hierarchy1"/>
    <dgm:cxn modelId="{A9AEE1B3-13D7-4850-806B-715D532693AA}" type="presParOf" srcId="{390A6B04-A5BA-3844-9A81-A36BF4D6250B}" destId="{234BC4A1-C902-F349-8738-AA0729001C4B}" srcOrd="1" destOrd="0" presId="urn:microsoft.com/office/officeart/2005/8/layout/hierarchy1"/>
    <dgm:cxn modelId="{8C2AC839-12C3-498B-9B73-1DEB70515EB9}" type="presParOf" srcId="{5C728B32-6E36-7E4C-A306-15711F695744}" destId="{1F975AE1-FD73-4A4B-A7DE-0CD795F4DA5A}" srcOrd="1" destOrd="0" presId="urn:microsoft.com/office/officeart/2005/8/layout/hierarchy1"/>
    <dgm:cxn modelId="{9365FDB8-AA8E-4BEC-9176-837087BE07CC}" type="presParOf" srcId="{1F975AE1-FD73-4A4B-A7DE-0CD795F4DA5A}" destId="{3981FA36-0ECF-9F40-8436-18349E32EAFF}" srcOrd="0" destOrd="0" presId="urn:microsoft.com/office/officeart/2005/8/layout/hierarchy1"/>
    <dgm:cxn modelId="{A15F1293-0433-440C-8E35-CFF51EE9AB70}" type="presParOf" srcId="{1F975AE1-FD73-4A4B-A7DE-0CD795F4DA5A}" destId="{FAD5B44E-2008-D448-8914-76B52CBF2E3D}" srcOrd="1" destOrd="0" presId="urn:microsoft.com/office/officeart/2005/8/layout/hierarchy1"/>
    <dgm:cxn modelId="{23A9E512-2FC0-4BEB-8A59-D7696EC156E6}" type="presParOf" srcId="{FAD5B44E-2008-D448-8914-76B52CBF2E3D}" destId="{BABDA596-0ACE-C143-9C5D-6E292DEE3613}" srcOrd="0" destOrd="0" presId="urn:microsoft.com/office/officeart/2005/8/layout/hierarchy1"/>
    <dgm:cxn modelId="{84AFA05D-547D-45C6-95E6-563380237CC9}" type="presParOf" srcId="{BABDA596-0ACE-C143-9C5D-6E292DEE3613}" destId="{4E3DA4BB-150F-F34B-8E7A-8D6D4241F526}" srcOrd="0" destOrd="0" presId="urn:microsoft.com/office/officeart/2005/8/layout/hierarchy1"/>
    <dgm:cxn modelId="{2EE6CA93-30C5-4BAE-A8E6-C734297980EF}" type="presParOf" srcId="{BABDA596-0ACE-C143-9C5D-6E292DEE3613}" destId="{F24D0A17-D66D-5C4A-B225-43183245490D}" srcOrd="1" destOrd="0" presId="urn:microsoft.com/office/officeart/2005/8/layout/hierarchy1"/>
    <dgm:cxn modelId="{F58E6F89-4AD8-4FFA-8F20-7C2474ED756D}" type="presParOf" srcId="{FAD5B44E-2008-D448-8914-76B52CBF2E3D}" destId="{5802D5FA-623E-6C4E-91F0-83FF8400A11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8BD01-E49D-4E5D-BA5C-756A50AD1EBC}">
      <dsp:nvSpPr>
        <dsp:cNvPr id="0" name=""/>
        <dsp:cNvSpPr/>
      </dsp:nvSpPr>
      <dsp:spPr>
        <a:xfrm>
          <a:off x="218440" y="0"/>
          <a:ext cx="7640320" cy="4775200"/>
        </a:xfrm>
        <a:prstGeom prst="swooshArrow">
          <a:avLst>
            <a:gd name="adj1" fmla="val 25000"/>
            <a:gd name="adj2" fmla="val 25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6F69FE-7A75-410A-9048-6F4148A918D6}">
      <dsp:nvSpPr>
        <dsp:cNvPr id="0" name=""/>
        <dsp:cNvSpPr/>
      </dsp:nvSpPr>
      <dsp:spPr>
        <a:xfrm>
          <a:off x="971011" y="3550838"/>
          <a:ext cx="175727" cy="175727"/>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5502CE-66E2-4386-8D0B-C28AE1AFD1D8}">
      <dsp:nvSpPr>
        <dsp:cNvPr id="0" name=""/>
        <dsp:cNvSpPr/>
      </dsp:nvSpPr>
      <dsp:spPr>
        <a:xfrm>
          <a:off x="1219196" y="3632201"/>
          <a:ext cx="1381757" cy="1136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14" tIns="0" rIns="0" bIns="0" numCol="1" spcCol="1270" anchor="t" anchorCtr="0">
          <a:noAutofit/>
        </a:bodyPr>
        <a:lstStyle/>
        <a:p>
          <a:pPr lvl="0" algn="l" defTabSz="666750">
            <a:lnSpc>
              <a:spcPct val="90000"/>
            </a:lnSpc>
            <a:spcBef>
              <a:spcPct val="0"/>
            </a:spcBef>
            <a:spcAft>
              <a:spcPct val="35000"/>
            </a:spcAft>
          </a:pPr>
          <a:r>
            <a:rPr lang="en-US" sz="1500" kern="1200" dirty="0" smtClean="0">
              <a:solidFill>
                <a:srgbClr val="7030A0"/>
              </a:solidFill>
            </a:rPr>
            <a:t>Revision</a:t>
          </a:r>
          <a:r>
            <a:rPr lang="en-US" sz="1500" kern="1200" dirty="0" smtClean="0">
              <a:solidFill>
                <a:schemeClr val="bg1"/>
              </a:solidFill>
            </a:rPr>
            <a:t> Control</a:t>
          </a:r>
          <a:endParaRPr lang="en-US" sz="1500" kern="1200" dirty="0">
            <a:solidFill>
              <a:schemeClr val="bg1"/>
            </a:solidFill>
          </a:endParaRPr>
        </a:p>
      </dsp:txBody>
      <dsp:txXfrm>
        <a:off x="1219196" y="3632201"/>
        <a:ext cx="1381757" cy="1136497"/>
      </dsp:txXfrm>
    </dsp:sp>
    <dsp:sp modelId="{40B653D8-B052-433F-A83D-0ACB317A3157}">
      <dsp:nvSpPr>
        <dsp:cNvPr id="0" name=""/>
        <dsp:cNvSpPr/>
      </dsp:nvSpPr>
      <dsp:spPr>
        <a:xfrm>
          <a:off x="1922231" y="2636865"/>
          <a:ext cx="275051" cy="275051"/>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34DB07-4806-4694-8041-804CC4FC50F0}">
      <dsp:nvSpPr>
        <dsp:cNvPr id="0" name=""/>
        <dsp:cNvSpPr/>
      </dsp:nvSpPr>
      <dsp:spPr>
        <a:xfrm>
          <a:off x="2285995" y="2774391"/>
          <a:ext cx="1268293" cy="2000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744" tIns="0" rIns="0" bIns="0" numCol="1" spcCol="1270" anchor="t" anchorCtr="0">
          <a:noAutofit/>
        </a:bodyPr>
        <a:lstStyle/>
        <a:p>
          <a:pPr lvl="0" algn="l" defTabSz="666750">
            <a:lnSpc>
              <a:spcPct val="90000"/>
            </a:lnSpc>
            <a:spcBef>
              <a:spcPct val="0"/>
            </a:spcBef>
            <a:spcAft>
              <a:spcPct val="35000"/>
            </a:spcAft>
          </a:pPr>
          <a:r>
            <a:rPr lang="en-US" sz="1500" kern="1200" dirty="0" smtClean="0">
              <a:solidFill>
                <a:srgbClr val="7030A0"/>
              </a:solidFill>
            </a:rPr>
            <a:t>Automation</a:t>
          </a:r>
          <a:endParaRPr lang="en-US" sz="1500" kern="1200" dirty="0">
            <a:solidFill>
              <a:srgbClr val="7030A0"/>
            </a:solidFill>
          </a:endParaRPr>
        </a:p>
      </dsp:txBody>
      <dsp:txXfrm>
        <a:off x="2285995" y="2774391"/>
        <a:ext cx="1268293" cy="2000808"/>
      </dsp:txXfrm>
    </dsp:sp>
    <dsp:sp modelId="{F9CC1996-1300-4087-AE4C-A078C4224B79}">
      <dsp:nvSpPr>
        <dsp:cNvPr id="0" name=""/>
        <dsp:cNvSpPr/>
      </dsp:nvSpPr>
      <dsp:spPr>
        <a:xfrm>
          <a:off x="3144682" y="1908169"/>
          <a:ext cx="366735" cy="366735"/>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39280E-CB4B-44E9-9266-BFD53D752BEA}">
      <dsp:nvSpPr>
        <dsp:cNvPr id="0" name=""/>
        <dsp:cNvSpPr/>
      </dsp:nvSpPr>
      <dsp:spPr>
        <a:xfrm>
          <a:off x="3429000" y="2091537"/>
          <a:ext cx="1474581" cy="2683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25" tIns="0" rIns="0" bIns="0" numCol="1" spcCol="1270" anchor="t" anchorCtr="0">
          <a:noAutofit/>
        </a:bodyPr>
        <a:lstStyle/>
        <a:p>
          <a:pPr lvl="0" algn="l" defTabSz="666750">
            <a:lnSpc>
              <a:spcPct val="90000"/>
            </a:lnSpc>
            <a:spcBef>
              <a:spcPct val="0"/>
            </a:spcBef>
            <a:spcAft>
              <a:spcPct val="35000"/>
            </a:spcAft>
          </a:pPr>
          <a:r>
            <a:rPr lang="en-US" sz="1500" kern="1200" dirty="0" smtClean="0">
              <a:solidFill>
                <a:srgbClr val="7030A0"/>
              </a:solidFill>
            </a:rPr>
            <a:t>Unit</a:t>
          </a:r>
          <a:r>
            <a:rPr lang="en-US" sz="1500" kern="1200" dirty="0" smtClean="0">
              <a:solidFill>
                <a:schemeClr val="bg1"/>
              </a:solidFill>
            </a:rPr>
            <a:t> </a:t>
          </a:r>
          <a:r>
            <a:rPr lang="en-US" sz="1500" kern="1200" dirty="0" smtClean="0">
              <a:solidFill>
                <a:srgbClr val="7030A0"/>
              </a:solidFill>
            </a:rPr>
            <a:t>Testing</a:t>
          </a:r>
          <a:endParaRPr lang="en-US" sz="1500" kern="1200" dirty="0">
            <a:solidFill>
              <a:srgbClr val="7030A0"/>
            </a:solidFill>
          </a:endParaRPr>
        </a:p>
      </dsp:txBody>
      <dsp:txXfrm>
        <a:off x="3429000" y="2091537"/>
        <a:ext cx="1474581" cy="2683662"/>
      </dsp:txXfrm>
    </dsp:sp>
    <dsp:sp modelId="{A1C8A324-AC97-4A0B-9906-1C4AD74054A0}">
      <dsp:nvSpPr>
        <dsp:cNvPr id="0" name=""/>
        <dsp:cNvSpPr/>
      </dsp:nvSpPr>
      <dsp:spPr>
        <a:xfrm>
          <a:off x="4565782" y="1338966"/>
          <a:ext cx="473699" cy="473699"/>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1EE238-7468-4D47-A580-F94DEAE5C60C}">
      <dsp:nvSpPr>
        <dsp:cNvPr id="0" name=""/>
        <dsp:cNvSpPr/>
      </dsp:nvSpPr>
      <dsp:spPr>
        <a:xfrm>
          <a:off x="4800599" y="1727194"/>
          <a:ext cx="1528064" cy="45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004" tIns="0" rIns="0" bIns="0" numCol="1" spcCol="1270" anchor="t" anchorCtr="0">
          <a:noAutofit/>
        </a:bodyPr>
        <a:lstStyle/>
        <a:p>
          <a:pPr lvl="0" algn="l" defTabSz="666750">
            <a:lnSpc>
              <a:spcPct val="90000"/>
            </a:lnSpc>
            <a:spcBef>
              <a:spcPct val="0"/>
            </a:spcBef>
            <a:spcAft>
              <a:spcPct val="35000"/>
            </a:spcAft>
          </a:pPr>
          <a:r>
            <a:rPr lang="en-US" sz="1500" kern="1200" dirty="0" smtClean="0">
              <a:solidFill>
                <a:srgbClr val="7030A0"/>
              </a:solidFill>
            </a:rPr>
            <a:t>Issue Tracking</a:t>
          </a:r>
          <a:endParaRPr lang="en-US" sz="1500" kern="1200" dirty="0">
            <a:solidFill>
              <a:srgbClr val="7030A0"/>
            </a:solidFill>
          </a:endParaRPr>
        </a:p>
      </dsp:txBody>
      <dsp:txXfrm>
        <a:off x="4800599" y="1727194"/>
        <a:ext cx="1528064" cy="456200"/>
      </dsp:txXfrm>
    </dsp:sp>
    <dsp:sp modelId="{6DAD02E2-C8C1-4337-B89F-052479324800}">
      <dsp:nvSpPr>
        <dsp:cNvPr id="0" name=""/>
        <dsp:cNvSpPr/>
      </dsp:nvSpPr>
      <dsp:spPr>
        <a:xfrm>
          <a:off x="6028903" y="958860"/>
          <a:ext cx="603585" cy="603585"/>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4EA471-4427-4278-8B8F-A0AEEF3717FC}">
      <dsp:nvSpPr>
        <dsp:cNvPr id="0" name=""/>
        <dsp:cNvSpPr/>
      </dsp:nvSpPr>
      <dsp:spPr>
        <a:xfrm>
          <a:off x="6400803" y="1422409"/>
          <a:ext cx="1528064" cy="314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827" tIns="0" rIns="0" bIns="0" numCol="1" spcCol="1270" anchor="t" anchorCtr="0">
          <a:noAutofit/>
        </a:bodyPr>
        <a:lstStyle/>
        <a:p>
          <a:pPr lvl="0" algn="l" defTabSz="666750">
            <a:lnSpc>
              <a:spcPct val="90000"/>
            </a:lnSpc>
            <a:spcBef>
              <a:spcPct val="0"/>
            </a:spcBef>
            <a:spcAft>
              <a:spcPct val="35000"/>
            </a:spcAft>
          </a:pPr>
          <a:r>
            <a:rPr lang="en-US" sz="1500" kern="1200" dirty="0" smtClean="0">
              <a:solidFill>
                <a:srgbClr val="7030A0"/>
              </a:solidFill>
            </a:rPr>
            <a:t>Documentation</a:t>
          </a:r>
          <a:endParaRPr lang="en-US" sz="1500" kern="1200" dirty="0">
            <a:solidFill>
              <a:srgbClr val="7030A0"/>
            </a:solidFill>
          </a:endParaRPr>
        </a:p>
      </dsp:txBody>
      <dsp:txXfrm>
        <a:off x="6400803" y="1422409"/>
        <a:ext cx="1528064" cy="3141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4491A-6AF6-4C09-903D-EDDA62521DBD}">
      <dsp:nvSpPr>
        <dsp:cNvPr id="0" name=""/>
        <dsp:cNvSpPr/>
      </dsp:nvSpPr>
      <dsp:spPr>
        <a:xfrm>
          <a:off x="2288976" y="1690"/>
          <a:ext cx="1518046" cy="15180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Issue Management</a:t>
          </a:r>
          <a:endParaRPr lang="en-US" sz="1400" kern="1200" dirty="0"/>
        </a:p>
      </dsp:txBody>
      <dsp:txXfrm>
        <a:off x="2511289" y="224003"/>
        <a:ext cx="1073420" cy="1073420"/>
      </dsp:txXfrm>
    </dsp:sp>
    <dsp:sp modelId="{AF7B5157-63C5-48CF-BAAF-5CAD7564707B}">
      <dsp:nvSpPr>
        <dsp:cNvPr id="0" name=""/>
        <dsp:cNvSpPr/>
      </dsp:nvSpPr>
      <dsp:spPr>
        <a:xfrm rot="2160000">
          <a:off x="3759050" y="1167755"/>
          <a:ext cx="403563" cy="5123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3770611" y="1234642"/>
        <a:ext cx="282494" cy="307404"/>
      </dsp:txXfrm>
    </dsp:sp>
    <dsp:sp modelId="{7CD46A48-6784-43EA-91A9-3EE20997AD31}">
      <dsp:nvSpPr>
        <dsp:cNvPr id="0" name=""/>
        <dsp:cNvSpPr/>
      </dsp:nvSpPr>
      <dsp:spPr>
        <a:xfrm>
          <a:off x="4133121" y="1341540"/>
          <a:ext cx="1518046" cy="15180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Development</a:t>
          </a:r>
          <a:endParaRPr lang="en-US" sz="1400" kern="1200" dirty="0"/>
        </a:p>
      </dsp:txBody>
      <dsp:txXfrm>
        <a:off x="4355434" y="1563853"/>
        <a:ext cx="1073420" cy="1073420"/>
      </dsp:txXfrm>
    </dsp:sp>
    <dsp:sp modelId="{F73A03A3-873D-422C-B32A-869D7C02554A}">
      <dsp:nvSpPr>
        <dsp:cNvPr id="0" name=""/>
        <dsp:cNvSpPr/>
      </dsp:nvSpPr>
      <dsp:spPr>
        <a:xfrm rot="6480000">
          <a:off x="4341691" y="2917491"/>
          <a:ext cx="403563" cy="5123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4420932" y="2962387"/>
        <a:ext cx="282494" cy="307404"/>
      </dsp:txXfrm>
    </dsp:sp>
    <dsp:sp modelId="{EA8840A0-E70F-490A-9459-95CA8D601F64}">
      <dsp:nvSpPr>
        <dsp:cNvPr id="0" name=""/>
        <dsp:cNvSpPr/>
      </dsp:nvSpPr>
      <dsp:spPr>
        <a:xfrm>
          <a:off x="3428720" y="3509462"/>
          <a:ext cx="1518046" cy="15180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Build Automation</a:t>
          </a:r>
          <a:endParaRPr lang="en-US" sz="1400" kern="1200" dirty="0"/>
        </a:p>
      </dsp:txBody>
      <dsp:txXfrm>
        <a:off x="3651033" y="3731775"/>
        <a:ext cx="1073420" cy="1073420"/>
      </dsp:txXfrm>
    </dsp:sp>
    <dsp:sp modelId="{C57123E6-44A8-4B6F-BD78-723087624FC2}">
      <dsp:nvSpPr>
        <dsp:cNvPr id="0" name=""/>
        <dsp:cNvSpPr/>
      </dsp:nvSpPr>
      <dsp:spPr>
        <a:xfrm rot="10800000">
          <a:off x="2857639" y="4012315"/>
          <a:ext cx="403563" cy="5123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978708" y="4114783"/>
        <a:ext cx="282494" cy="307404"/>
      </dsp:txXfrm>
    </dsp:sp>
    <dsp:sp modelId="{D435F264-26EB-4EF0-8752-64DEE8C88BC4}">
      <dsp:nvSpPr>
        <dsp:cNvPr id="0" name=""/>
        <dsp:cNvSpPr/>
      </dsp:nvSpPr>
      <dsp:spPr>
        <a:xfrm>
          <a:off x="1149232" y="3509462"/>
          <a:ext cx="1518046" cy="15180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Unit Testing</a:t>
          </a:r>
          <a:endParaRPr lang="en-US" sz="1400" kern="1200" dirty="0"/>
        </a:p>
      </dsp:txBody>
      <dsp:txXfrm>
        <a:off x="1371545" y="3731775"/>
        <a:ext cx="1073420" cy="1073420"/>
      </dsp:txXfrm>
    </dsp:sp>
    <dsp:sp modelId="{C79E7C42-BA4A-4C0B-A7A9-C7B19AE624FB}">
      <dsp:nvSpPr>
        <dsp:cNvPr id="0" name=""/>
        <dsp:cNvSpPr/>
      </dsp:nvSpPr>
      <dsp:spPr>
        <a:xfrm rot="15120000">
          <a:off x="1357803" y="2939217"/>
          <a:ext cx="403563" cy="5123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1437044" y="3099257"/>
        <a:ext cx="282494" cy="307404"/>
      </dsp:txXfrm>
    </dsp:sp>
    <dsp:sp modelId="{1CD44A3B-31F3-4F45-8FBD-89D8643AF15C}">
      <dsp:nvSpPr>
        <dsp:cNvPr id="0" name=""/>
        <dsp:cNvSpPr/>
      </dsp:nvSpPr>
      <dsp:spPr>
        <a:xfrm>
          <a:off x="444831" y="1341540"/>
          <a:ext cx="1518046" cy="15180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Repository</a:t>
          </a:r>
          <a:endParaRPr lang="en-US" sz="1400" kern="1200" dirty="0"/>
        </a:p>
      </dsp:txBody>
      <dsp:txXfrm>
        <a:off x="667144" y="1563853"/>
        <a:ext cx="1073420" cy="1073420"/>
      </dsp:txXfrm>
    </dsp:sp>
    <dsp:sp modelId="{23189B2F-44E7-4E91-ABF3-04D2474C160D}">
      <dsp:nvSpPr>
        <dsp:cNvPr id="0" name=""/>
        <dsp:cNvSpPr/>
      </dsp:nvSpPr>
      <dsp:spPr>
        <a:xfrm rot="19440000">
          <a:off x="1914905" y="1181181"/>
          <a:ext cx="403563" cy="5123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926466" y="1319230"/>
        <a:ext cx="282494" cy="3074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B9784F-A022-D147-9BBA-410E61999704}">
      <dsp:nvSpPr>
        <dsp:cNvPr id="0" name=""/>
        <dsp:cNvSpPr/>
      </dsp:nvSpPr>
      <dsp:spPr>
        <a:xfrm>
          <a:off x="3689449" y="734187"/>
          <a:ext cx="705594" cy="335798"/>
        </a:xfrm>
        <a:custGeom>
          <a:avLst/>
          <a:gdLst/>
          <a:ahLst/>
          <a:cxnLst/>
          <a:rect l="0" t="0" r="0" b="0"/>
          <a:pathLst>
            <a:path>
              <a:moveTo>
                <a:pt x="0" y="0"/>
              </a:moveTo>
              <a:lnTo>
                <a:pt x="0" y="228837"/>
              </a:lnTo>
              <a:lnTo>
                <a:pt x="705594" y="228837"/>
              </a:lnTo>
              <a:lnTo>
                <a:pt x="705594" y="33579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6E59DE8-BEDE-0E4A-B511-8D2384A2C552}">
      <dsp:nvSpPr>
        <dsp:cNvPr id="0" name=""/>
        <dsp:cNvSpPr/>
      </dsp:nvSpPr>
      <dsp:spPr>
        <a:xfrm>
          <a:off x="4395043" y="2872138"/>
          <a:ext cx="705594" cy="335798"/>
        </a:xfrm>
        <a:custGeom>
          <a:avLst/>
          <a:gdLst/>
          <a:ahLst/>
          <a:cxnLst/>
          <a:rect l="0" t="0" r="0" b="0"/>
          <a:pathLst>
            <a:path>
              <a:moveTo>
                <a:pt x="0" y="0"/>
              </a:moveTo>
              <a:lnTo>
                <a:pt x="0" y="228837"/>
              </a:lnTo>
              <a:lnTo>
                <a:pt x="705594" y="228837"/>
              </a:lnTo>
              <a:lnTo>
                <a:pt x="705594" y="33579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F69B620-9EBC-4642-A962-3B472AC3A910}">
      <dsp:nvSpPr>
        <dsp:cNvPr id="0" name=""/>
        <dsp:cNvSpPr/>
      </dsp:nvSpPr>
      <dsp:spPr>
        <a:xfrm>
          <a:off x="3689449" y="2872138"/>
          <a:ext cx="705594" cy="335798"/>
        </a:xfrm>
        <a:custGeom>
          <a:avLst/>
          <a:gdLst/>
          <a:ahLst/>
          <a:cxnLst/>
          <a:rect l="0" t="0" r="0" b="0"/>
          <a:pathLst>
            <a:path>
              <a:moveTo>
                <a:pt x="705594" y="0"/>
              </a:moveTo>
              <a:lnTo>
                <a:pt x="705594" y="228837"/>
              </a:lnTo>
              <a:lnTo>
                <a:pt x="0" y="228837"/>
              </a:lnTo>
              <a:lnTo>
                <a:pt x="0" y="33579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B7B4A15-8E57-BB49-AEAF-EC4EC29693FA}">
      <dsp:nvSpPr>
        <dsp:cNvPr id="0" name=""/>
        <dsp:cNvSpPr/>
      </dsp:nvSpPr>
      <dsp:spPr>
        <a:xfrm>
          <a:off x="2983855" y="1803162"/>
          <a:ext cx="1411188" cy="335798"/>
        </a:xfrm>
        <a:custGeom>
          <a:avLst/>
          <a:gdLst/>
          <a:ahLst/>
          <a:cxnLst/>
          <a:rect l="0" t="0" r="0" b="0"/>
          <a:pathLst>
            <a:path>
              <a:moveTo>
                <a:pt x="0" y="0"/>
              </a:moveTo>
              <a:lnTo>
                <a:pt x="0" y="228837"/>
              </a:lnTo>
              <a:lnTo>
                <a:pt x="1411188" y="228837"/>
              </a:lnTo>
              <a:lnTo>
                <a:pt x="1411188" y="33579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3BCA52A-2E67-6B4B-A666-3A4B32D8159C}">
      <dsp:nvSpPr>
        <dsp:cNvPr id="0" name=""/>
        <dsp:cNvSpPr/>
      </dsp:nvSpPr>
      <dsp:spPr>
        <a:xfrm>
          <a:off x="1572666" y="2872138"/>
          <a:ext cx="705594" cy="335798"/>
        </a:xfrm>
        <a:custGeom>
          <a:avLst/>
          <a:gdLst/>
          <a:ahLst/>
          <a:cxnLst/>
          <a:rect l="0" t="0" r="0" b="0"/>
          <a:pathLst>
            <a:path>
              <a:moveTo>
                <a:pt x="0" y="0"/>
              </a:moveTo>
              <a:lnTo>
                <a:pt x="0" y="228837"/>
              </a:lnTo>
              <a:lnTo>
                <a:pt x="705594" y="228837"/>
              </a:lnTo>
              <a:lnTo>
                <a:pt x="705594" y="33579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2B10959-CFA2-604F-95B0-80409CA1F723}">
      <dsp:nvSpPr>
        <dsp:cNvPr id="0" name=""/>
        <dsp:cNvSpPr/>
      </dsp:nvSpPr>
      <dsp:spPr>
        <a:xfrm>
          <a:off x="867072" y="2872138"/>
          <a:ext cx="705594" cy="335798"/>
        </a:xfrm>
        <a:custGeom>
          <a:avLst/>
          <a:gdLst/>
          <a:ahLst/>
          <a:cxnLst/>
          <a:rect l="0" t="0" r="0" b="0"/>
          <a:pathLst>
            <a:path>
              <a:moveTo>
                <a:pt x="705594" y="0"/>
              </a:moveTo>
              <a:lnTo>
                <a:pt x="705594" y="228837"/>
              </a:lnTo>
              <a:lnTo>
                <a:pt x="0" y="228837"/>
              </a:lnTo>
              <a:lnTo>
                <a:pt x="0" y="33579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14377D5-F71C-2143-87AA-72429412012A}">
      <dsp:nvSpPr>
        <dsp:cNvPr id="0" name=""/>
        <dsp:cNvSpPr/>
      </dsp:nvSpPr>
      <dsp:spPr>
        <a:xfrm>
          <a:off x="1572666" y="1803162"/>
          <a:ext cx="1411188" cy="335798"/>
        </a:xfrm>
        <a:custGeom>
          <a:avLst/>
          <a:gdLst/>
          <a:ahLst/>
          <a:cxnLst/>
          <a:rect l="0" t="0" r="0" b="0"/>
          <a:pathLst>
            <a:path>
              <a:moveTo>
                <a:pt x="1411188" y="0"/>
              </a:moveTo>
              <a:lnTo>
                <a:pt x="1411188" y="228837"/>
              </a:lnTo>
              <a:lnTo>
                <a:pt x="0" y="228837"/>
              </a:lnTo>
              <a:lnTo>
                <a:pt x="0" y="33579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2E9DB66-CBBB-1E45-A67D-53FBD1DFA83E}">
      <dsp:nvSpPr>
        <dsp:cNvPr id="0" name=""/>
        <dsp:cNvSpPr/>
      </dsp:nvSpPr>
      <dsp:spPr>
        <a:xfrm>
          <a:off x="2983855" y="734187"/>
          <a:ext cx="705594" cy="335798"/>
        </a:xfrm>
        <a:custGeom>
          <a:avLst/>
          <a:gdLst/>
          <a:ahLst/>
          <a:cxnLst/>
          <a:rect l="0" t="0" r="0" b="0"/>
          <a:pathLst>
            <a:path>
              <a:moveTo>
                <a:pt x="705594" y="0"/>
              </a:moveTo>
              <a:lnTo>
                <a:pt x="705594" y="228837"/>
              </a:lnTo>
              <a:lnTo>
                <a:pt x="0" y="228837"/>
              </a:lnTo>
              <a:lnTo>
                <a:pt x="0" y="33579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F50A053-855F-E14F-B280-A8BE4C461E48}">
      <dsp:nvSpPr>
        <dsp:cNvPr id="0" name=""/>
        <dsp:cNvSpPr/>
      </dsp:nvSpPr>
      <dsp:spPr>
        <a:xfrm>
          <a:off x="3112144" y="1011"/>
          <a:ext cx="1154608" cy="73317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9021E85-458D-0541-8A1E-5900F09427E0}">
      <dsp:nvSpPr>
        <dsp:cNvPr id="0" name=""/>
        <dsp:cNvSpPr/>
      </dsp:nvSpPr>
      <dsp:spPr>
        <a:xfrm>
          <a:off x="3240434" y="122886"/>
          <a:ext cx="1154608" cy="73317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err="1" smtClean="0"/>
            <a:t>Dir</a:t>
          </a:r>
          <a:endParaRPr lang="en-US" sz="1900" kern="1200" dirty="0"/>
        </a:p>
      </dsp:txBody>
      <dsp:txXfrm>
        <a:off x="3261908" y="144360"/>
        <a:ext cx="1111660" cy="690228"/>
      </dsp:txXfrm>
    </dsp:sp>
    <dsp:sp modelId="{36EB23ED-3EBB-144B-BB3B-21E8F5E838AC}">
      <dsp:nvSpPr>
        <dsp:cNvPr id="0" name=""/>
        <dsp:cNvSpPr/>
      </dsp:nvSpPr>
      <dsp:spPr>
        <a:xfrm>
          <a:off x="2406550" y="1069986"/>
          <a:ext cx="1154608" cy="73317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A438647-22A7-5C47-9A30-27A264F22F13}">
      <dsp:nvSpPr>
        <dsp:cNvPr id="0" name=""/>
        <dsp:cNvSpPr/>
      </dsp:nvSpPr>
      <dsp:spPr>
        <a:xfrm>
          <a:off x="2534840" y="1191861"/>
          <a:ext cx="1154608" cy="73317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err="1" smtClean="0"/>
            <a:t>src</a:t>
          </a:r>
          <a:endParaRPr lang="en-US" sz="1900" kern="1200" dirty="0"/>
        </a:p>
      </dsp:txBody>
      <dsp:txXfrm>
        <a:off x="2556314" y="1213335"/>
        <a:ext cx="1111660" cy="690228"/>
      </dsp:txXfrm>
    </dsp:sp>
    <dsp:sp modelId="{38913173-5C1B-0D41-8B98-AA21D3EC7FFF}">
      <dsp:nvSpPr>
        <dsp:cNvPr id="0" name=""/>
        <dsp:cNvSpPr/>
      </dsp:nvSpPr>
      <dsp:spPr>
        <a:xfrm>
          <a:off x="995362" y="2138961"/>
          <a:ext cx="1154608" cy="73317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CE62F78-1B6D-E746-B02B-D83FAD45BF41}">
      <dsp:nvSpPr>
        <dsp:cNvPr id="0" name=""/>
        <dsp:cNvSpPr/>
      </dsp:nvSpPr>
      <dsp:spPr>
        <a:xfrm>
          <a:off x="1123652" y="2260837"/>
          <a:ext cx="1154608" cy="73317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main</a:t>
          </a:r>
          <a:endParaRPr lang="en-US" sz="1900" kern="1200" dirty="0"/>
        </a:p>
      </dsp:txBody>
      <dsp:txXfrm>
        <a:off x="1145126" y="2282311"/>
        <a:ext cx="1111660" cy="690228"/>
      </dsp:txXfrm>
    </dsp:sp>
    <dsp:sp modelId="{12353983-7BE8-734F-B1C1-95E15AAD2058}">
      <dsp:nvSpPr>
        <dsp:cNvPr id="0" name=""/>
        <dsp:cNvSpPr/>
      </dsp:nvSpPr>
      <dsp:spPr>
        <a:xfrm>
          <a:off x="289768" y="3207936"/>
          <a:ext cx="1154608" cy="73317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2BE83DF-7C09-674B-9244-CA2B62BD12EA}">
      <dsp:nvSpPr>
        <dsp:cNvPr id="0" name=""/>
        <dsp:cNvSpPr/>
      </dsp:nvSpPr>
      <dsp:spPr>
        <a:xfrm>
          <a:off x="418058" y="3329812"/>
          <a:ext cx="1154608" cy="73317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java</a:t>
          </a:r>
          <a:endParaRPr lang="en-US" sz="1900" kern="1200" dirty="0"/>
        </a:p>
      </dsp:txBody>
      <dsp:txXfrm>
        <a:off x="439532" y="3351286"/>
        <a:ext cx="1111660" cy="690228"/>
      </dsp:txXfrm>
    </dsp:sp>
    <dsp:sp modelId="{E7D13A36-FC4E-9247-A6C9-F7E29BC183CB}">
      <dsp:nvSpPr>
        <dsp:cNvPr id="0" name=""/>
        <dsp:cNvSpPr/>
      </dsp:nvSpPr>
      <dsp:spPr>
        <a:xfrm>
          <a:off x="1700956" y="3207936"/>
          <a:ext cx="1154608" cy="73317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28AAE53-84B0-174C-BCDB-EC25E41EAAEF}">
      <dsp:nvSpPr>
        <dsp:cNvPr id="0" name=""/>
        <dsp:cNvSpPr/>
      </dsp:nvSpPr>
      <dsp:spPr>
        <a:xfrm>
          <a:off x="1829246" y="3329812"/>
          <a:ext cx="1154608" cy="73317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resources</a:t>
          </a:r>
          <a:endParaRPr lang="en-US" sz="1900" kern="1200" dirty="0"/>
        </a:p>
      </dsp:txBody>
      <dsp:txXfrm>
        <a:off x="1850720" y="3351286"/>
        <a:ext cx="1111660" cy="690228"/>
      </dsp:txXfrm>
    </dsp:sp>
    <dsp:sp modelId="{BE322233-14BB-CE48-94EA-9ACA468398B9}">
      <dsp:nvSpPr>
        <dsp:cNvPr id="0" name=""/>
        <dsp:cNvSpPr/>
      </dsp:nvSpPr>
      <dsp:spPr>
        <a:xfrm>
          <a:off x="3817739" y="2138961"/>
          <a:ext cx="1154608" cy="73317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2E95C7E-D153-E44A-A216-B66DB9A3E2CE}">
      <dsp:nvSpPr>
        <dsp:cNvPr id="0" name=""/>
        <dsp:cNvSpPr/>
      </dsp:nvSpPr>
      <dsp:spPr>
        <a:xfrm>
          <a:off x="3946028" y="2260837"/>
          <a:ext cx="1154608" cy="73317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test</a:t>
          </a:r>
          <a:endParaRPr lang="en-US" sz="1900" kern="1200" dirty="0"/>
        </a:p>
      </dsp:txBody>
      <dsp:txXfrm>
        <a:off x="3967502" y="2282311"/>
        <a:ext cx="1111660" cy="690228"/>
      </dsp:txXfrm>
    </dsp:sp>
    <dsp:sp modelId="{15879B5D-D7A1-7D4B-BF86-B0CF668F4BCE}">
      <dsp:nvSpPr>
        <dsp:cNvPr id="0" name=""/>
        <dsp:cNvSpPr/>
      </dsp:nvSpPr>
      <dsp:spPr>
        <a:xfrm>
          <a:off x="3112144" y="3207936"/>
          <a:ext cx="1154608" cy="73317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02B61D3-97ED-CF47-95EB-7C85EF36F7F7}">
      <dsp:nvSpPr>
        <dsp:cNvPr id="0" name=""/>
        <dsp:cNvSpPr/>
      </dsp:nvSpPr>
      <dsp:spPr>
        <a:xfrm>
          <a:off x="3240434" y="3329812"/>
          <a:ext cx="1154608" cy="73317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java</a:t>
          </a:r>
          <a:endParaRPr lang="en-US" sz="1900" kern="1200" dirty="0"/>
        </a:p>
      </dsp:txBody>
      <dsp:txXfrm>
        <a:off x="3261908" y="3351286"/>
        <a:ext cx="1111660" cy="690228"/>
      </dsp:txXfrm>
    </dsp:sp>
    <dsp:sp modelId="{E81F5E2A-0D8C-1545-A1AD-424A7E75B582}">
      <dsp:nvSpPr>
        <dsp:cNvPr id="0" name=""/>
        <dsp:cNvSpPr/>
      </dsp:nvSpPr>
      <dsp:spPr>
        <a:xfrm>
          <a:off x="4523333" y="3207936"/>
          <a:ext cx="1154608" cy="73317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3FB761A-F644-D84F-9DE5-3FCE076BB35C}">
      <dsp:nvSpPr>
        <dsp:cNvPr id="0" name=""/>
        <dsp:cNvSpPr/>
      </dsp:nvSpPr>
      <dsp:spPr>
        <a:xfrm>
          <a:off x="4651623" y="3329812"/>
          <a:ext cx="1154608" cy="73317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resources</a:t>
          </a:r>
          <a:endParaRPr lang="en-US" sz="1900" kern="1200" dirty="0"/>
        </a:p>
      </dsp:txBody>
      <dsp:txXfrm>
        <a:off x="4673097" y="3351286"/>
        <a:ext cx="1111660" cy="690228"/>
      </dsp:txXfrm>
    </dsp:sp>
    <dsp:sp modelId="{50D5C51F-E159-994D-AF95-DCDFF641696A}">
      <dsp:nvSpPr>
        <dsp:cNvPr id="0" name=""/>
        <dsp:cNvSpPr/>
      </dsp:nvSpPr>
      <dsp:spPr>
        <a:xfrm>
          <a:off x="3817739" y="1069986"/>
          <a:ext cx="1154608" cy="73317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B362C7A-7677-F941-94DE-3CD444B1EEC3}">
      <dsp:nvSpPr>
        <dsp:cNvPr id="0" name=""/>
        <dsp:cNvSpPr/>
      </dsp:nvSpPr>
      <dsp:spPr>
        <a:xfrm>
          <a:off x="3946028" y="1191861"/>
          <a:ext cx="1154608" cy="73317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err="1" smtClean="0"/>
            <a:t>pom.xml</a:t>
          </a:r>
          <a:endParaRPr lang="en-US" sz="1900" kern="1200" dirty="0"/>
        </a:p>
      </dsp:txBody>
      <dsp:txXfrm>
        <a:off x="3967502" y="1213335"/>
        <a:ext cx="1111660" cy="6902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1FA36-0ECF-9F40-8436-18349E32EAFF}">
      <dsp:nvSpPr>
        <dsp:cNvPr id="0" name=""/>
        <dsp:cNvSpPr/>
      </dsp:nvSpPr>
      <dsp:spPr>
        <a:xfrm>
          <a:off x="7071547" y="2249600"/>
          <a:ext cx="91440" cy="419144"/>
        </a:xfrm>
        <a:custGeom>
          <a:avLst/>
          <a:gdLst/>
          <a:ahLst/>
          <a:cxnLst/>
          <a:rect l="0" t="0" r="0" b="0"/>
          <a:pathLst>
            <a:path>
              <a:moveTo>
                <a:pt x="45720" y="0"/>
              </a:moveTo>
              <a:lnTo>
                <a:pt x="45720" y="419144"/>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FAF6EA4-917B-B44B-8506-068AC57CD7C8}">
      <dsp:nvSpPr>
        <dsp:cNvPr id="0" name=""/>
        <dsp:cNvSpPr/>
      </dsp:nvSpPr>
      <dsp:spPr>
        <a:xfrm>
          <a:off x="5355820" y="915303"/>
          <a:ext cx="1761447" cy="419144"/>
        </a:xfrm>
        <a:custGeom>
          <a:avLst/>
          <a:gdLst/>
          <a:ahLst/>
          <a:cxnLst/>
          <a:rect l="0" t="0" r="0" b="0"/>
          <a:pathLst>
            <a:path>
              <a:moveTo>
                <a:pt x="0" y="0"/>
              </a:moveTo>
              <a:lnTo>
                <a:pt x="0" y="285634"/>
              </a:lnTo>
              <a:lnTo>
                <a:pt x="1761447" y="285634"/>
              </a:lnTo>
              <a:lnTo>
                <a:pt x="1761447" y="419144"/>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AB9784F-A022-D147-9BBA-410E61999704}">
      <dsp:nvSpPr>
        <dsp:cNvPr id="0" name=""/>
        <dsp:cNvSpPr/>
      </dsp:nvSpPr>
      <dsp:spPr>
        <a:xfrm>
          <a:off x="5310100" y="915303"/>
          <a:ext cx="91440" cy="419144"/>
        </a:xfrm>
        <a:custGeom>
          <a:avLst/>
          <a:gdLst/>
          <a:ahLst/>
          <a:cxnLst/>
          <a:rect l="0" t="0" r="0" b="0"/>
          <a:pathLst>
            <a:path>
              <a:moveTo>
                <a:pt x="45720" y="0"/>
              </a:moveTo>
              <a:lnTo>
                <a:pt x="45720" y="419144"/>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6E59DE8-BEDE-0E4A-B511-8D2384A2C552}">
      <dsp:nvSpPr>
        <dsp:cNvPr id="0" name=""/>
        <dsp:cNvSpPr/>
      </dsp:nvSpPr>
      <dsp:spPr>
        <a:xfrm>
          <a:off x="5355820" y="3583897"/>
          <a:ext cx="880723" cy="419144"/>
        </a:xfrm>
        <a:custGeom>
          <a:avLst/>
          <a:gdLst/>
          <a:ahLst/>
          <a:cxnLst/>
          <a:rect l="0" t="0" r="0" b="0"/>
          <a:pathLst>
            <a:path>
              <a:moveTo>
                <a:pt x="0" y="0"/>
              </a:moveTo>
              <a:lnTo>
                <a:pt x="0" y="285634"/>
              </a:lnTo>
              <a:lnTo>
                <a:pt x="880723" y="285634"/>
              </a:lnTo>
              <a:lnTo>
                <a:pt x="880723" y="419144"/>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F69B620-9EBC-4642-A962-3B472AC3A910}">
      <dsp:nvSpPr>
        <dsp:cNvPr id="0" name=""/>
        <dsp:cNvSpPr/>
      </dsp:nvSpPr>
      <dsp:spPr>
        <a:xfrm>
          <a:off x="4475096" y="3583897"/>
          <a:ext cx="880723" cy="419144"/>
        </a:xfrm>
        <a:custGeom>
          <a:avLst/>
          <a:gdLst/>
          <a:ahLst/>
          <a:cxnLst/>
          <a:rect l="0" t="0" r="0" b="0"/>
          <a:pathLst>
            <a:path>
              <a:moveTo>
                <a:pt x="880723" y="0"/>
              </a:moveTo>
              <a:lnTo>
                <a:pt x="880723" y="285634"/>
              </a:lnTo>
              <a:lnTo>
                <a:pt x="0" y="285634"/>
              </a:lnTo>
              <a:lnTo>
                <a:pt x="0" y="419144"/>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B7B4A15-8E57-BB49-AEAF-EC4EC29693FA}">
      <dsp:nvSpPr>
        <dsp:cNvPr id="0" name=""/>
        <dsp:cNvSpPr/>
      </dsp:nvSpPr>
      <dsp:spPr>
        <a:xfrm>
          <a:off x="3594372" y="2249600"/>
          <a:ext cx="1761447" cy="419144"/>
        </a:xfrm>
        <a:custGeom>
          <a:avLst/>
          <a:gdLst/>
          <a:ahLst/>
          <a:cxnLst/>
          <a:rect l="0" t="0" r="0" b="0"/>
          <a:pathLst>
            <a:path>
              <a:moveTo>
                <a:pt x="0" y="0"/>
              </a:moveTo>
              <a:lnTo>
                <a:pt x="0" y="285634"/>
              </a:lnTo>
              <a:lnTo>
                <a:pt x="1761447" y="285634"/>
              </a:lnTo>
              <a:lnTo>
                <a:pt x="1761447" y="419144"/>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3BCA52A-2E67-6B4B-A666-3A4B32D8159C}">
      <dsp:nvSpPr>
        <dsp:cNvPr id="0" name=""/>
        <dsp:cNvSpPr/>
      </dsp:nvSpPr>
      <dsp:spPr>
        <a:xfrm>
          <a:off x="1832924" y="3583897"/>
          <a:ext cx="880723" cy="419144"/>
        </a:xfrm>
        <a:custGeom>
          <a:avLst/>
          <a:gdLst/>
          <a:ahLst/>
          <a:cxnLst/>
          <a:rect l="0" t="0" r="0" b="0"/>
          <a:pathLst>
            <a:path>
              <a:moveTo>
                <a:pt x="0" y="0"/>
              </a:moveTo>
              <a:lnTo>
                <a:pt x="0" y="285634"/>
              </a:lnTo>
              <a:lnTo>
                <a:pt x="880723" y="285634"/>
              </a:lnTo>
              <a:lnTo>
                <a:pt x="880723" y="419144"/>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2B10959-CFA2-604F-95B0-80409CA1F723}">
      <dsp:nvSpPr>
        <dsp:cNvPr id="0" name=""/>
        <dsp:cNvSpPr/>
      </dsp:nvSpPr>
      <dsp:spPr>
        <a:xfrm>
          <a:off x="952200" y="3583897"/>
          <a:ext cx="880723" cy="419144"/>
        </a:xfrm>
        <a:custGeom>
          <a:avLst/>
          <a:gdLst/>
          <a:ahLst/>
          <a:cxnLst/>
          <a:rect l="0" t="0" r="0" b="0"/>
          <a:pathLst>
            <a:path>
              <a:moveTo>
                <a:pt x="880723" y="0"/>
              </a:moveTo>
              <a:lnTo>
                <a:pt x="880723" y="285634"/>
              </a:lnTo>
              <a:lnTo>
                <a:pt x="0" y="285634"/>
              </a:lnTo>
              <a:lnTo>
                <a:pt x="0" y="419144"/>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14377D5-F71C-2143-87AA-72429412012A}">
      <dsp:nvSpPr>
        <dsp:cNvPr id="0" name=""/>
        <dsp:cNvSpPr/>
      </dsp:nvSpPr>
      <dsp:spPr>
        <a:xfrm>
          <a:off x="1832924" y="2249600"/>
          <a:ext cx="1761447" cy="419144"/>
        </a:xfrm>
        <a:custGeom>
          <a:avLst/>
          <a:gdLst/>
          <a:ahLst/>
          <a:cxnLst/>
          <a:rect l="0" t="0" r="0" b="0"/>
          <a:pathLst>
            <a:path>
              <a:moveTo>
                <a:pt x="1761447" y="0"/>
              </a:moveTo>
              <a:lnTo>
                <a:pt x="1761447" y="285634"/>
              </a:lnTo>
              <a:lnTo>
                <a:pt x="0" y="285634"/>
              </a:lnTo>
              <a:lnTo>
                <a:pt x="0" y="419144"/>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2E9DB66-CBBB-1E45-A67D-53FBD1DFA83E}">
      <dsp:nvSpPr>
        <dsp:cNvPr id="0" name=""/>
        <dsp:cNvSpPr/>
      </dsp:nvSpPr>
      <dsp:spPr>
        <a:xfrm>
          <a:off x="3594372" y="915303"/>
          <a:ext cx="1761447" cy="419144"/>
        </a:xfrm>
        <a:custGeom>
          <a:avLst/>
          <a:gdLst/>
          <a:ahLst/>
          <a:cxnLst/>
          <a:rect l="0" t="0" r="0" b="0"/>
          <a:pathLst>
            <a:path>
              <a:moveTo>
                <a:pt x="1761447" y="0"/>
              </a:moveTo>
              <a:lnTo>
                <a:pt x="1761447" y="285634"/>
              </a:lnTo>
              <a:lnTo>
                <a:pt x="0" y="285634"/>
              </a:lnTo>
              <a:lnTo>
                <a:pt x="0" y="419144"/>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F50A053-855F-E14F-B280-A8BE4C461E48}">
      <dsp:nvSpPr>
        <dsp:cNvPr id="0" name=""/>
        <dsp:cNvSpPr/>
      </dsp:nvSpPr>
      <dsp:spPr>
        <a:xfrm>
          <a:off x="4635227" y="151"/>
          <a:ext cx="1441184" cy="9151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9021E85-458D-0541-8A1E-5900F09427E0}">
      <dsp:nvSpPr>
        <dsp:cNvPr id="0" name=""/>
        <dsp:cNvSpPr/>
      </dsp:nvSpPr>
      <dsp:spPr>
        <a:xfrm>
          <a:off x="4795359" y="152276"/>
          <a:ext cx="1441184" cy="91515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err="1" smtClean="0"/>
            <a:t>Dir</a:t>
          </a:r>
          <a:endParaRPr lang="en-US" sz="1700" kern="1200" dirty="0"/>
        </a:p>
      </dsp:txBody>
      <dsp:txXfrm>
        <a:off x="4822163" y="179080"/>
        <a:ext cx="1387576" cy="861544"/>
      </dsp:txXfrm>
    </dsp:sp>
    <dsp:sp modelId="{36EB23ED-3EBB-144B-BB3B-21E8F5E838AC}">
      <dsp:nvSpPr>
        <dsp:cNvPr id="0" name=""/>
        <dsp:cNvSpPr/>
      </dsp:nvSpPr>
      <dsp:spPr>
        <a:xfrm>
          <a:off x="2873779" y="1334448"/>
          <a:ext cx="1441184" cy="9151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A438647-22A7-5C47-9A30-27A264F22F13}">
      <dsp:nvSpPr>
        <dsp:cNvPr id="0" name=""/>
        <dsp:cNvSpPr/>
      </dsp:nvSpPr>
      <dsp:spPr>
        <a:xfrm>
          <a:off x="3033911" y="1486573"/>
          <a:ext cx="1441184" cy="91515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err="1" smtClean="0"/>
            <a:t>src</a:t>
          </a:r>
          <a:endParaRPr lang="en-US" sz="1700" kern="1200" dirty="0"/>
        </a:p>
      </dsp:txBody>
      <dsp:txXfrm>
        <a:off x="3060715" y="1513377"/>
        <a:ext cx="1387576" cy="861544"/>
      </dsp:txXfrm>
    </dsp:sp>
    <dsp:sp modelId="{38913173-5C1B-0D41-8B98-AA21D3EC7FFF}">
      <dsp:nvSpPr>
        <dsp:cNvPr id="0" name=""/>
        <dsp:cNvSpPr/>
      </dsp:nvSpPr>
      <dsp:spPr>
        <a:xfrm>
          <a:off x="1112332" y="2668745"/>
          <a:ext cx="1441184" cy="9151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CE62F78-1B6D-E746-B02B-D83FAD45BF41}">
      <dsp:nvSpPr>
        <dsp:cNvPr id="0" name=""/>
        <dsp:cNvSpPr/>
      </dsp:nvSpPr>
      <dsp:spPr>
        <a:xfrm>
          <a:off x="1272463" y="2820870"/>
          <a:ext cx="1441184" cy="91515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main</a:t>
          </a:r>
          <a:endParaRPr lang="en-US" sz="1700" kern="1200" dirty="0"/>
        </a:p>
      </dsp:txBody>
      <dsp:txXfrm>
        <a:off x="1299267" y="2847674"/>
        <a:ext cx="1387576" cy="861544"/>
      </dsp:txXfrm>
    </dsp:sp>
    <dsp:sp modelId="{12353983-7BE8-734F-B1C1-95E15AAD2058}">
      <dsp:nvSpPr>
        <dsp:cNvPr id="0" name=""/>
        <dsp:cNvSpPr/>
      </dsp:nvSpPr>
      <dsp:spPr>
        <a:xfrm>
          <a:off x="231608" y="4003041"/>
          <a:ext cx="1441184" cy="9151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2BE83DF-7C09-674B-9244-CA2B62BD12EA}">
      <dsp:nvSpPr>
        <dsp:cNvPr id="0" name=""/>
        <dsp:cNvSpPr/>
      </dsp:nvSpPr>
      <dsp:spPr>
        <a:xfrm>
          <a:off x="391739" y="4155167"/>
          <a:ext cx="1441184" cy="91515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java</a:t>
          </a:r>
          <a:endParaRPr lang="en-US" sz="1700" kern="1200" dirty="0"/>
        </a:p>
      </dsp:txBody>
      <dsp:txXfrm>
        <a:off x="418543" y="4181971"/>
        <a:ext cx="1387576" cy="861544"/>
      </dsp:txXfrm>
    </dsp:sp>
    <dsp:sp modelId="{E7D13A36-FC4E-9247-A6C9-F7E29BC183CB}">
      <dsp:nvSpPr>
        <dsp:cNvPr id="0" name=""/>
        <dsp:cNvSpPr/>
      </dsp:nvSpPr>
      <dsp:spPr>
        <a:xfrm>
          <a:off x="1993056" y="4003041"/>
          <a:ext cx="1441184" cy="9151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28AAE53-84B0-174C-BCDB-EC25E41EAAEF}">
      <dsp:nvSpPr>
        <dsp:cNvPr id="0" name=""/>
        <dsp:cNvSpPr/>
      </dsp:nvSpPr>
      <dsp:spPr>
        <a:xfrm>
          <a:off x="2153187" y="4155167"/>
          <a:ext cx="1441184" cy="91515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resources</a:t>
          </a:r>
          <a:endParaRPr lang="en-US" sz="1700" kern="1200" dirty="0"/>
        </a:p>
      </dsp:txBody>
      <dsp:txXfrm>
        <a:off x="2179991" y="4181971"/>
        <a:ext cx="1387576" cy="861544"/>
      </dsp:txXfrm>
    </dsp:sp>
    <dsp:sp modelId="{BE322233-14BB-CE48-94EA-9ACA468398B9}">
      <dsp:nvSpPr>
        <dsp:cNvPr id="0" name=""/>
        <dsp:cNvSpPr/>
      </dsp:nvSpPr>
      <dsp:spPr>
        <a:xfrm>
          <a:off x="4635227" y="2668745"/>
          <a:ext cx="1441184" cy="9151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2E95C7E-D153-E44A-A216-B66DB9A3E2CE}">
      <dsp:nvSpPr>
        <dsp:cNvPr id="0" name=""/>
        <dsp:cNvSpPr/>
      </dsp:nvSpPr>
      <dsp:spPr>
        <a:xfrm>
          <a:off x="4795359" y="2820870"/>
          <a:ext cx="1441184" cy="91515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test</a:t>
          </a:r>
          <a:endParaRPr lang="en-US" sz="1700" kern="1200" dirty="0"/>
        </a:p>
      </dsp:txBody>
      <dsp:txXfrm>
        <a:off x="4822163" y="2847674"/>
        <a:ext cx="1387576" cy="861544"/>
      </dsp:txXfrm>
    </dsp:sp>
    <dsp:sp modelId="{15879B5D-D7A1-7D4B-BF86-B0CF668F4BCE}">
      <dsp:nvSpPr>
        <dsp:cNvPr id="0" name=""/>
        <dsp:cNvSpPr/>
      </dsp:nvSpPr>
      <dsp:spPr>
        <a:xfrm>
          <a:off x="3754503" y="4003041"/>
          <a:ext cx="1441184" cy="9151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02B61D3-97ED-CF47-95EB-7C85EF36F7F7}">
      <dsp:nvSpPr>
        <dsp:cNvPr id="0" name=""/>
        <dsp:cNvSpPr/>
      </dsp:nvSpPr>
      <dsp:spPr>
        <a:xfrm>
          <a:off x="3914635" y="4155167"/>
          <a:ext cx="1441184" cy="91515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java</a:t>
          </a:r>
          <a:endParaRPr lang="en-US" sz="1700" kern="1200" dirty="0"/>
        </a:p>
      </dsp:txBody>
      <dsp:txXfrm>
        <a:off x="3941439" y="4181971"/>
        <a:ext cx="1387576" cy="861544"/>
      </dsp:txXfrm>
    </dsp:sp>
    <dsp:sp modelId="{E81F5E2A-0D8C-1545-A1AD-424A7E75B582}">
      <dsp:nvSpPr>
        <dsp:cNvPr id="0" name=""/>
        <dsp:cNvSpPr/>
      </dsp:nvSpPr>
      <dsp:spPr>
        <a:xfrm>
          <a:off x="5515951" y="4003041"/>
          <a:ext cx="1441184" cy="9151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3FB761A-F644-D84F-9DE5-3FCE076BB35C}">
      <dsp:nvSpPr>
        <dsp:cNvPr id="0" name=""/>
        <dsp:cNvSpPr/>
      </dsp:nvSpPr>
      <dsp:spPr>
        <a:xfrm>
          <a:off x="5676083" y="4155167"/>
          <a:ext cx="1441184" cy="91515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resources</a:t>
          </a:r>
          <a:endParaRPr lang="en-US" sz="1700" kern="1200" dirty="0"/>
        </a:p>
      </dsp:txBody>
      <dsp:txXfrm>
        <a:off x="5702887" y="4181971"/>
        <a:ext cx="1387576" cy="861544"/>
      </dsp:txXfrm>
    </dsp:sp>
    <dsp:sp modelId="{50D5C51F-E159-994D-AF95-DCDFF641696A}">
      <dsp:nvSpPr>
        <dsp:cNvPr id="0" name=""/>
        <dsp:cNvSpPr/>
      </dsp:nvSpPr>
      <dsp:spPr>
        <a:xfrm>
          <a:off x="4635227" y="1334448"/>
          <a:ext cx="1441184" cy="9151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B362C7A-7677-F941-94DE-3CD444B1EEC3}">
      <dsp:nvSpPr>
        <dsp:cNvPr id="0" name=""/>
        <dsp:cNvSpPr/>
      </dsp:nvSpPr>
      <dsp:spPr>
        <a:xfrm>
          <a:off x="4795359" y="1486573"/>
          <a:ext cx="1441184" cy="91515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err="1" smtClean="0"/>
            <a:t>pom.xml</a:t>
          </a:r>
          <a:endParaRPr lang="en-US" sz="1700" kern="1200" dirty="0"/>
        </a:p>
      </dsp:txBody>
      <dsp:txXfrm>
        <a:off x="4822163" y="1513377"/>
        <a:ext cx="1387576" cy="861544"/>
      </dsp:txXfrm>
    </dsp:sp>
    <dsp:sp modelId="{A2605D4B-565F-0445-871F-118E64CCA9F1}">
      <dsp:nvSpPr>
        <dsp:cNvPr id="0" name=""/>
        <dsp:cNvSpPr/>
      </dsp:nvSpPr>
      <dsp:spPr>
        <a:xfrm>
          <a:off x="6396675" y="1334448"/>
          <a:ext cx="1441184" cy="9151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34BC4A1-C902-F349-8738-AA0729001C4B}">
      <dsp:nvSpPr>
        <dsp:cNvPr id="0" name=""/>
        <dsp:cNvSpPr/>
      </dsp:nvSpPr>
      <dsp:spPr>
        <a:xfrm>
          <a:off x="6556807" y="1486573"/>
          <a:ext cx="1441184" cy="915152"/>
        </a:xfrm>
        <a:prstGeom prst="roundRect">
          <a:avLst>
            <a:gd name="adj" fmla="val 10000"/>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solidFill>
                <a:schemeClr val="bg1"/>
              </a:solidFill>
            </a:rPr>
            <a:t>target</a:t>
          </a:r>
          <a:endParaRPr lang="en-US" sz="1700" kern="1200" dirty="0">
            <a:solidFill>
              <a:schemeClr val="bg1"/>
            </a:solidFill>
          </a:endParaRPr>
        </a:p>
      </dsp:txBody>
      <dsp:txXfrm>
        <a:off x="6583611" y="1513377"/>
        <a:ext cx="1387576" cy="861544"/>
      </dsp:txXfrm>
    </dsp:sp>
    <dsp:sp modelId="{4E3DA4BB-150F-F34B-8E7A-8D6D4241F526}">
      <dsp:nvSpPr>
        <dsp:cNvPr id="0" name=""/>
        <dsp:cNvSpPr/>
      </dsp:nvSpPr>
      <dsp:spPr>
        <a:xfrm>
          <a:off x="6396675" y="2668745"/>
          <a:ext cx="1441184" cy="9151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24D0A17-D66D-5C4A-B225-43183245490D}">
      <dsp:nvSpPr>
        <dsp:cNvPr id="0" name=""/>
        <dsp:cNvSpPr/>
      </dsp:nvSpPr>
      <dsp:spPr>
        <a:xfrm>
          <a:off x="6556807" y="2820870"/>
          <a:ext cx="1441184" cy="915152"/>
        </a:xfrm>
        <a:prstGeom prst="roundRect">
          <a:avLst>
            <a:gd name="adj" fmla="val 10000"/>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solidFill>
                <a:schemeClr val="bg1"/>
              </a:solidFill>
            </a:rPr>
            <a:t>my-app-1.0-SNAPSHOT.jar</a:t>
          </a:r>
          <a:endParaRPr lang="en-US" sz="1700" kern="1200" dirty="0">
            <a:solidFill>
              <a:schemeClr val="bg1"/>
            </a:solidFill>
          </a:endParaRPr>
        </a:p>
      </dsp:txBody>
      <dsp:txXfrm>
        <a:off x="6583611" y="2847674"/>
        <a:ext cx="1387576" cy="861544"/>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5C36FB-40F6-4251-90F3-2D684ABEC04C}" type="datetimeFigureOut">
              <a:rPr lang="en-US" smtClean="0"/>
              <a:t>7/13/2017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F33325-645D-4FAA-AFA4-5FAA062286D4}" type="slidenum">
              <a:rPr lang="en-US" smtClean="0"/>
              <a:t>‹#›</a:t>
            </a:fld>
            <a:endParaRPr lang="en-US"/>
          </a:p>
        </p:txBody>
      </p:sp>
    </p:spTree>
    <p:extLst>
      <p:ext uri="{BB962C8B-B14F-4D97-AF65-F5344CB8AC3E}">
        <p14:creationId xmlns:p14="http://schemas.microsoft.com/office/powerpoint/2010/main" val="2409374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3BA5F4-976C-4A71-BD34-2D58A2384655}" type="slidenum">
              <a:rPr lang="en-US" smtClean="0"/>
              <a:t>2</a:t>
            </a:fld>
            <a:endParaRPr lang="en-US"/>
          </a:p>
        </p:txBody>
      </p:sp>
    </p:spTree>
    <p:extLst>
      <p:ext uri="{BB962C8B-B14F-4D97-AF65-F5344CB8AC3E}">
        <p14:creationId xmlns:p14="http://schemas.microsoft.com/office/powerpoint/2010/main" val="3837620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p:spPr>
        <p:txBody>
          <a:bodyPr/>
          <a:lstStyle/>
          <a:p>
            <a:r>
              <a:rPr lang="en-US" smtClean="0"/>
              <a:t>Feature branches.</a:t>
            </a:r>
          </a:p>
          <a:p>
            <a:r>
              <a:rPr lang="en-US" smtClean="0"/>
              <a:t>Release branches.</a:t>
            </a:r>
          </a:p>
        </p:txBody>
      </p:sp>
      <p:sp>
        <p:nvSpPr>
          <p:cNvPr id="27652"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C364979E-BC5F-49B6-B288-D3C09712F0B6}" type="slidenum">
              <a:rPr lang="en-US" smtClean="0"/>
              <a:pPr/>
              <a:t>50</a:t>
            </a:fld>
            <a:endParaRPr lang="en-US" smtClean="0"/>
          </a:p>
        </p:txBody>
      </p:sp>
    </p:spTree>
    <p:extLst>
      <p:ext uri="{BB962C8B-B14F-4D97-AF65-F5344CB8AC3E}">
        <p14:creationId xmlns:p14="http://schemas.microsoft.com/office/powerpoint/2010/main" val="1585678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p:spPr>
        <p:txBody>
          <a:bodyPr/>
          <a:lstStyle/>
          <a:p>
            <a:r>
              <a:rPr lang="en-US" smtClean="0"/>
              <a:t>P4 and SVN (subversion) are centralized.  Git is distributed.</a:t>
            </a:r>
          </a:p>
          <a:p>
            <a:endParaRPr lang="en-US" smtClean="0"/>
          </a:p>
          <a:p>
            <a:r>
              <a:rPr lang="en-US" smtClean="0"/>
              <a:t>Git is separate from github, but github is popular for hosting.</a:t>
            </a:r>
          </a:p>
        </p:txBody>
      </p:sp>
      <p:sp>
        <p:nvSpPr>
          <p:cNvPr id="2867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87E6BA4A-EE89-4959-92CE-B170696DB249}" type="slidenum">
              <a:rPr lang="en-US" smtClean="0"/>
              <a:pPr/>
              <a:t>51</a:t>
            </a:fld>
            <a:endParaRPr lang="en-US" smtClean="0"/>
          </a:p>
        </p:txBody>
      </p:sp>
    </p:spTree>
    <p:extLst>
      <p:ext uri="{BB962C8B-B14F-4D97-AF65-F5344CB8AC3E}">
        <p14:creationId xmlns:p14="http://schemas.microsoft.com/office/powerpoint/2010/main" val="1368953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p:spPr>
        <p:txBody>
          <a:bodyPr/>
          <a:lstStyle/>
          <a:p>
            <a:r>
              <a:rPr lang="en-US" smtClean="0"/>
              <a:t>This follows P4.</a:t>
            </a:r>
          </a:p>
          <a:p>
            <a:endParaRPr lang="en-US" smtClean="0"/>
          </a:p>
          <a:p>
            <a:r>
              <a:rPr lang="en-US" smtClean="0"/>
              <a:t>The server has the entire repository (depot in P4) including history.  Clients have a local snapshot.</a:t>
            </a:r>
          </a:p>
        </p:txBody>
      </p:sp>
      <p:sp>
        <p:nvSpPr>
          <p:cNvPr id="29700"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C051541E-0388-41C0-B8AD-1B7DE3D8ED43}" type="slidenum">
              <a:rPr lang="en-US" smtClean="0"/>
              <a:pPr/>
              <a:t>52</a:t>
            </a:fld>
            <a:endParaRPr lang="en-US" smtClean="0"/>
          </a:p>
        </p:txBody>
      </p:sp>
    </p:spTree>
    <p:extLst>
      <p:ext uri="{BB962C8B-B14F-4D97-AF65-F5344CB8AC3E}">
        <p14:creationId xmlns:p14="http://schemas.microsoft.com/office/powerpoint/2010/main" val="2135359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p:spPr>
        <p:txBody>
          <a:bodyPr/>
          <a:lstStyle/>
          <a:p>
            <a:r>
              <a:rPr lang="en-US" smtClean="0"/>
              <a:t>This follows P4</a:t>
            </a:r>
          </a:p>
        </p:txBody>
      </p:sp>
      <p:sp>
        <p:nvSpPr>
          <p:cNvPr id="30724"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C73A0E92-0A8A-4F16-9029-5182CE0412E5}" type="slidenum">
              <a:rPr lang="en-US" smtClean="0"/>
              <a:pPr/>
              <a:t>53</a:t>
            </a:fld>
            <a:endParaRPr lang="en-US" smtClean="0"/>
          </a:p>
        </p:txBody>
      </p:sp>
    </p:spTree>
    <p:extLst>
      <p:ext uri="{BB962C8B-B14F-4D97-AF65-F5344CB8AC3E}">
        <p14:creationId xmlns:p14="http://schemas.microsoft.com/office/powerpoint/2010/main" val="4006801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p:spPr>
        <p:txBody>
          <a:bodyPr/>
          <a:lstStyle/>
          <a:p>
            <a:r>
              <a:rPr lang="en-US" smtClean="0"/>
              <a:t>This follows P4</a:t>
            </a:r>
          </a:p>
        </p:txBody>
      </p:sp>
      <p:sp>
        <p:nvSpPr>
          <p:cNvPr id="31748"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1FAC681D-B7B4-4494-97CE-658DC9149E59}" type="slidenum">
              <a:rPr lang="en-US" smtClean="0"/>
              <a:pPr/>
              <a:t>54</a:t>
            </a:fld>
            <a:endParaRPr lang="en-US" smtClean="0"/>
          </a:p>
        </p:txBody>
      </p:sp>
    </p:spTree>
    <p:extLst>
      <p:ext uri="{BB962C8B-B14F-4D97-AF65-F5344CB8AC3E}">
        <p14:creationId xmlns:p14="http://schemas.microsoft.com/office/powerpoint/2010/main" val="3052072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p:spPr>
        <p:txBody>
          <a:bodyPr/>
          <a:lstStyle/>
          <a:p>
            <a:r>
              <a:rPr lang="en-US" smtClean="0"/>
              <a:t>This follows P4</a:t>
            </a:r>
          </a:p>
        </p:txBody>
      </p:sp>
      <p:sp>
        <p:nvSpPr>
          <p:cNvPr id="32772"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2D7CBE82-D188-4D07-BD44-5224C54CF92E}" type="slidenum">
              <a:rPr lang="en-US" smtClean="0"/>
              <a:pPr/>
              <a:t>55</a:t>
            </a:fld>
            <a:endParaRPr lang="en-US" smtClean="0"/>
          </a:p>
        </p:txBody>
      </p:sp>
    </p:spTree>
    <p:extLst>
      <p:ext uri="{BB962C8B-B14F-4D97-AF65-F5344CB8AC3E}">
        <p14:creationId xmlns:p14="http://schemas.microsoft.com/office/powerpoint/2010/main" val="2775581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p:spPr>
        <p:txBody>
          <a:bodyPr/>
          <a:lstStyle/>
          <a:p>
            <a:r>
              <a:rPr lang="en-US" smtClean="0"/>
              <a:t>Files can be read-only (P4) or not (SVN)</a:t>
            </a:r>
          </a:p>
          <a:p>
            <a:endParaRPr lang="en-US" smtClean="0"/>
          </a:p>
        </p:txBody>
      </p:sp>
      <p:sp>
        <p:nvSpPr>
          <p:cNvPr id="33796"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B0FE787-00FE-4FFF-9340-5607BD8D6761}" type="slidenum">
              <a:rPr lang="en-US" smtClean="0"/>
              <a:pPr/>
              <a:t>57</a:t>
            </a:fld>
            <a:endParaRPr lang="en-US" smtClean="0"/>
          </a:p>
        </p:txBody>
      </p:sp>
    </p:spTree>
    <p:extLst>
      <p:ext uri="{BB962C8B-B14F-4D97-AF65-F5344CB8AC3E}">
        <p14:creationId xmlns:p14="http://schemas.microsoft.com/office/powerpoint/2010/main" val="4135197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p:spPr>
        <p:txBody>
          <a:bodyPr/>
          <a:lstStyle/>
          <a:p>
            <a:r>
              <a:rPr lang="en-US" smtClean="0"/>
              <a:t>Files can be read-only (P4) or not (SVN)</a:t>
            </a:r>
          </a:p>
          <a:p>
            <a:endParaRPr lang="en-US" smtClean="0"/>
          </a:p>
        </p:txBody>
      </p:sp>
      <p:sp>
        <p:nvSpPr>
          <p:cNvPr id="34820" name="Slide Number Placeholder 3"/>
          <p:cNvSpPr>
            <a:spLocks noGrp="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AD68D202-0C70-4D67-9E3F-78BA99DF08EA}" type="slidenum">
              <a:rPr lang="en-US" smtClean="0"/>
              <a:pPr/>
              <a:t>58</a:t>
            </a:fld>
            <a:endParaRPr lang="en-US" smtClean="0"/>
          </a:p>
        </p:txBody>
      </p:sp>
    </p:spTree>
    <p:extLst>
      <p:ext uri="{BB962C8B-B14F-4D97-AF65-F5344CB8AC3E}">
        <p14:creationId xmlns:p14="http://schemas.microsoft.com/office/powerpoint/2010/main" val="4230990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TW" altLang="en-US" smtClean="0"/>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CA097C29-AB23-4E61-BA5D-DC7594E504EF}" type="slidenum">
              <a:rPr lang="zh-TW" altLang="en-US"/>
              <a:pPr/>
              <a:t>103</a:t>
            </a:fld>
            <a:endParaRPr lang="en-US" altLang="zh-TW"/>
          </a:p>
        </p:txBody>
      </p:sp>
    </p:spTree>
    <p:extLst>
      <p:ext uri="{BB962C8B-B14F-4D97-AF65-F5344CB8AC3E}">
        <p14:creationId xmlns:p14="http://schemas.microsoft.com/office/powerpoint/2010/main" val="3433602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7B189D-E4C7-4A63-A97B-5283B285D390}" type="slidenum">
              <a:rPr lang="en-US"/>
              <a:pPr/>
              <a:t>132</a:t>
            </a:fld>
            <a:endParaRPr lang="en-US"/>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17334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707"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b"/>
          <a:lstStyle/>
          <a:p>
            <a:pPr algn="r"/>
            <a:r>
              <a:rPr lang="en-US" sz="1200"/>
              <a:t>1</a:t>
            </a:r>
          </a:p>
        </p:txBody>
      </p:sp>
      <p:sp>
        <p:nvSpPr>
          <p:cNvPr id="72708"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709"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710" name="Rectangle 6"/>
          <p:cNvSpPr>
            <a:spLocks noGrp="1" noRot="1" noChangeAspect="1" noChangeArrowheads="1" noTextEdit="1"/>
          </p:cNvSpPr>
          <p:nvPr>
            <p:ph type="sldImg"/>
          </p:nvPr>
        </p:nvSpPr>
        <p:spPr>
          <a:xfrm>
            <a:off x="393700" y="692150"/>
            <a:ext cx="6070600" cy="3416300"/>
          </a:xfrm>
          <a:ln cap="flat"/>
        </p:spPr>
      </p:sp>
      <p:sp>
        <p:nvSpPr>
          <p:cNvPr id="72711" name="Rectangle 7"/>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77150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77AEE3-E806-4289-8CD4-25DEFD7A1F55}" type="slidenum">
              <a:rPr lang="en-US"/>
              <a:pPr/>
              <a:t>133</a:t>
            </a:fld>
            <a:endParaRPr lang="en-US"/>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89448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B12953-FE30-4482-979D-16817F46513C}" type="slidenum">
              <a:rPr lang="en-US"/>
              <a:pPr/>
              <a:t>134</a:t>
            </a:fld>
            <a:endParaRPr 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3574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B981F-DA98-564E-9717-F49A2E39087A}" type="slidenum">
              <a:rPr lang="en-US" smtClean="0"/>
              <a:t>143</a:t>
            </a:fld>
            <a:endParaRPr lang="en-US"/>
          </a:p>
        </p:txBody>
      </p:sp>
    </p:spTree>
    <p:extLst>
      <p:ext uri="{BB962C8B-B14F-4D97-AF65-F5344CB8AC3E}">
        <p14:creationId xmlns:p14="http://schemas.microsoft.com/office/powerpoint/2010/main" val="2498738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B981F-DA98-564E-9717-F49A2E39087A}" type="slidenum">
              <a:rPr lang="en-US" smtClean="0"/>
              <a:t>145</a:t>
            </a:fld>
            <a:endParaRPr lang="en-US"/>
          </a:p>
        </p:txBody>
      </p:sp>
    </p:spTree>
    <p:extLst>
      <p:ext uri="{BB962C8B-B14F-4D97-AF65-F5344CB8AC3E}">
        <p14:creationId xmlns:p14="http://schemas.microsoft.com/office/powerpoint/2010/main" val="1903015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B981F-DA98-564E-9717-F49A2E39087A}" type="slidenum">
              <a:rPr lang="en-US" smtClean="0"/>
              <a:t>149</a:t>
            </a:fld>
            <a:endParaRPr lang="en-US"/>
          </a:p>
        </p:txBody>
      </p:sp>
    </p:spTree>
    <p:extLst>
      <p:ext uri="{BB962C8B-B14F-4D97-AF65-F5344CB8AC3E}">
        <p14:creationId xmlns:p14="http://schemas.microsoft.com/office/powerpoint/2010/main" val="3021674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B981F-DA98-564E-9717-F49A2E39087A}" type="slidenum">
              <a:rPr lang="en-US" smtClean="0"/>
              <a:t>150</a:t>
            </a:fld>
            <a:endParaRPr lang="en-US"/>
          </a:p>
        </p:txBody>
      </p:sp>
    </p:spTree>
    <p:extLst>
      <p:ext uri="{BB962C8B-B14F-4D97-AF65-F5344CB8AC3E}">
        <p14:creationId xmlns:p14="http://schemas.microsoft.com/office/powerpoint/2010/main" val="126407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393700" y="692150"/>
            <a:ext cx="6070600" cy="3416300"/>
          </a:xfrm>
          <a:ln cap="flat"/>
        </p:spPr>
      </p:sp>
      <p:sp>
        <p:nvSpPr>
          <p:cNvPr id="76803"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138184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can do incremental builds:  compiles</a:t>
            </a:r>
            <a:r>
              <a:rPr lang="en-US" baseline="0" dirty="0" smtClean="0"/>
              <a:t> only the files that have been touched</a:t>
            </a:r>
            <a:endParaRPr lang="en-US" dirty="0"/>
          </a:p>
        </p:txBody>
      </p:sp>
      <p:sp>
        <p:nvSpPr>
          <p:cNvPr id="4" name="Slide Number Placeholder 3"/>
          <p:cNvSpPr>
            <a:spLocks noGrp="1"/>
          </p:cNvSpPr>
          <p:nvPr>
            <p:ph type="sldNum" sz="quarter" idx="10"/>
          </p:nvPr>
        </p:nvSpPr>
        <p:spPr/>
        <p:txBody>
          <a:bodyPr/>
          <a:lstStyle/>
          <a:p>
            <a:fld id="{168D6D9E-9262-9E4F-8B9B-47036B255629}" type="slidenum">
              <a:rPr lang="en-US" smtClean="0"/>
              <a:t>13</a:t>
            </a:fld>
            <a:endParaRPr lang="en-US"/>
          </a:p>
        </p:txBody>
      </p:sp>
    </p:spTree>
    <p:extLst>
      <p:ext uri="{BB962C8B-B14F-4D97-AF65-F5344CB8AC3E}">
        <p14:creationId xmlns:p14="http://schemas.microsoft.com/office/powerpoint/2010/main" val="3916635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Most of the money goes into the business software category.  But, more and more money is going into running new personal devices.</a:t>
            </a:r>
          </a:p>
        </p:txBody>
      </p:sp>
      <p:sp>
        <p:nvSpPr>
          <p:cNvPr id="194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244D355-A2FA-4364-9EE3-9C9CBFDEE755}" type="slidenum">
              <a:rPr lang="en-US" smtClean="0"/>
              <a:pPr fontAlgn="base">
                <a:spcBef>
                  <a:spcPct val="0"/>
                </a:spcBef>
                <a:spcAft>
                  <a:spcPct val="0"/>
                </a:spcAft>
                <a:defRPr/>
              </a:pPr>
              <a:t>30</a:t>
            </a:fld>
            <a:endParaRPr lang="en-US" smtClean="0"/>
          </a:p>
        </p:txBody>
      </p:sp>
    </p:spTree>
    <p:extLst>
      <p:ext uri="{BB962C8B-B14F-4D97-AF65-F5344CB8AC3E}">
        <p14:creationId xmlns:p14="http://schemas.microsoft.com/office/powerpoint/2010/main" val="1233622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t>This information is similar to what is in the book.</a:t>
            </a:r>
          </a:p>
          <a:p>
            <a:endParaRPr lang="en-US" dirty="0" smtClean="0"/>
          </a:p>
          <a:p>
            <a:r>
              <a:rPr lang="en-US" dirty="0" smtClean="0"/>
              <a:t>The main idea is that software developers use a series of tools to turn their algorithm into a </a:t>
            </a:r>
            <a:r>
              <a:rPr lang="en-US" dirty="0" err="1" smtClean="0"/>
              <a:t>runable</a:t>
            </a:r>
            <a:r>
              <a:rPr lang="en-US" dirty="0" smtClean="0"/>
              <a:t> program.</a:t>
            </a:r>
          </a:p>
        </p:txBody>
      </p:sp>
      <p:sp>
        <p:nvSpPr>
          <p:cNvPr id="4" name="Slide Number Placeholder 3"/>
          <p:cNvSpPr>
            <a:spLocks noGrp="1"/>
          </p:cNvSpPr>
          <p:nvPr>
            <p:ph type="sldNum" sz="quarter" idx="5"/>
          </p:nvPr>
        </p:nvSpPr>
        <p:spPr/>
        <p:txBody>
          <a:bodyPr/>
          <a:lstStyle/>
          <a:p>
            <a:pPr>
              <a:defRPr/>
            </a:pPr>
            <a:fld id="{5AD8CFFA-2801-4F3A-93C1-951F2B4B71A0}" type="slidenum">
              <a:rPr lang="en-US" smtClean="0"/>
              <a:pPr>
                <a:defRPr/>
              </a:pPr>
              <a:t>32</a:t>
            </a:fld>
            <a:endParaRPr lang="en-US"/>
          </a:p>
        </p:txBody>
      </p:sp>
    </p:spTree>
    <p:extLst>
      <p:ext uri="{BB962C8B-B14F-4D97-AF65-F5344CB8AC3E}">
        <p14:creationId xmlns:p14="http://schemas.microsoft.com/office/powerpoint/2010/main" val="4269162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main idea is that software developers use a series of tools to turn their algorithm into a </a:t>
            </a:r>
            <a:r>
              <a:rPr lang="en-US" dirty="0" err="1" smtClean="0"/>
              <a:t>runable</a:t>
            </a:r>
            <a:r>
              <a:rPr lang="en-US" dirty="0" smtClean="0"/>
              <a:t> program.</a:t>
            </a:r>
          </a:p>
          <a:p>
            <a:endParaRPr lang="en-US" dirty="0"/>
          </a:p>
        </p:txBody>
      </p:sp>
      <p:sp>
        <p:nvSpPr>
          <p:cNvPr id="4" name="Slide Number Placeholder 3"/>
          <p:cNvSpPr>
            <a:spLocks noGrp="1"/>
          </p:cNvSpPr>
          <p:nvPr>
            <p:ph type="sldNum" sz="quarter" idx="10"/>
          </p:nvPr>
        </p:nvSpPr>
        <p:spPr/>
        <p:txBody>
          <a:bodyPr/>
          <a:lstStyle/>
          <a:p>
            <a:pPr>
              <a:defRPr/>
            </a:pPr>
            <a:fld id="{064B0498-8E88-497B-82C4-71FE5F403C41}" type="slidenum">
              <a:rPr lang="en-US" smtClean="0"/>
              <a:pPr>
                <a:defRPr/>
              </a:pPr>
              <a:t>33</a:t>
            </a:fld>
            <a:endParaRPr lang="en-US"/>
          </a:p>
        </p:txBody>
      </p:sp>
    </p:spTree>
    <p:extLst>
      <p:ext uri="{BB962C8B-B14F-4D97-AF65-F5344CB8AC3E}">
        <p14:creationId xmlns:p14="http://schemas.microsoft.com/office/powerpoint/2010/main" val="2679861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This is a sales pitch for computer science as a major.</a:t>
            </a:r>
          </a:p>
        </p:txBody>
      </p:sp>
      <p:sp>
        <p:nvSpPr>
          <p:cNvPr id="4" name="Slide Number Placeholder 3"/>
          <p:cNvSpPr>
            <a:spLocks noGrp="1"/>
          </p:cNvSpPr>
          <p:nvPr>
            <p:ph type="sldNum" sz="quarter" idx="5"/>
          </p:nvPr>
        </p:nvSpPr>
        <p:spPr/>
        <p:txBody>
          <a:bodyPr/>
          <a:lstStyle/>
          <a:p>
            <a:pPr>
              <a:defRPr/>
            </a:pPr>
            <a:fld id="{76727FA3-C84C-45D4-9D14-D3C6CCEF2BA0}" type="slidenum">
              <a:rPr lang="en-US" smtClean="0"/>
              <a:pPr>
                <a:defRPr/>
              </a:pPr>
              <a:t>38</a:t>
            </a:fld>
            <a:endParaRPr lang="en-US"/>
          </a:p>
        </p:txBody>
      </p:sp>
    </p:spTree>
    <p:extLst>
      <p:ext uri="{BB962C8B-B14F-4D97-AF65-F5344CB8AC3E}">
        <p14:creationId xmlns:p14="http://schemas.microsoft.com/office/powerpoint/2010/main" val="1494220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5426E2-D9CF-4F1E-950F-145752832EC2}" type="slidenum">
              <a:rPr lang="en-US" smtClean="0"/>
              <a:t>46</a:t>
            </a:fld>
            <a:endParaRPr lang="en-US"/>
          </a:p>
        </p:txBody>
      </p:sp>
    </p:spTree>
    <p:extLst>
      <p:ext uri="{BB962C8B-B14F-4D97-AF65-F5344CB8AC3E}">
        <p14:creationId xmlns:p14="http://schemas.microsoft.com/office/powerpoint/2010/main" val="3773896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B78B0EC-8612-4741-B8BE-5E14A687210B}" type="datetimeFigureOut">
              <a:rPr lang="en-US" smtClean="0"/>
              <a:t>7/13/2017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605D1F-B28D-4FFC-A118-491BF9DC3447}" type="slidenum">
              <a:rPr lang="en-US" smtClean="0"/>
              <a:t>‹#›</a:t>
            </a:fld>
            <a:endParaRPr lang="en-US"/>
          </a:p>
        </p:txBody>
      </p:sp>
    </p:spTree>
    <p:extLst>
      <p:ext uri="{BB962C8B-B14F-4D97-AF65-F5344CB8AC3E}">
        <p14:creationId xmlns:p14="http://schemas.microsoft.com/office/powerpoint/2010/main" val="2576404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78B0EC-8612-4741-B8BE-5E14A687210B}" type="datetimeFigureOut">
              <a:rPr lang="en-US" smtClean="0"/>
              <a:t>7/13/2017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605D1F-B28D-4FFC-A118-491BF9DC3447}" type="slidenum">
              <a:rPr lang="en-US" smtClean="0"/>
              <a:t>‹#›</a:t>
            </a:fld>
            <a:endParaRPr lang="en-US"/>
          </a:p>
        </p:txBody>
      </p:sp>
    </p:spTree>
    <p:extLst>
      <p:ext uri="{BB962C8B-B14F-4D97-AF65-F5344CB8AC3E}">
        <p14:creationId xmlns:p14="http://schemas.microsoft.com/office/powerpoint/2010/main" val="3793727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78B0EC-8612-4741-B8BE-5E14A687210B}" type="datetimeFigureOut">
              <a:rPr lang="en-US" smtClean="0"/>
              <a:t>7/13/2017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605D1F-B28D-4FFC-A118-491BF9DC3447}" type="slidenum">
              <a:rPr lang="en-US" smtClean="0"/>
              <a:t>‹#›</a:t>
            </a:fld>
            <a:endParaRPr lang="en-US"/>
          </a:p>
        </p:txBody>
      </p:sp>
    </p:spTree>
    <p:extLst>
      <p:ext uri="{BB962C8B-B14F-4D97-AF65-F5344CB8AC3E}">
        <p14:creationId xmlns:p14="http://schemas.microsoft.com/office/powerpoint/2010/main" val="2539161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13716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09600" y="1981677"/>
            <a:ext cx="10972800" cy="3886200"/>
          </a:xfrm>
        </p:spPr>
        <p:txBody>
          <a:bodyPr/>
          <a:lstStyle/>
          <a:p>
            <a:endParaRPr lang="en-US"/>
          </a:p>
        </p:txBody>
      </p:sp>
      <p:sp>
        <p:nvSpPr>
          <p:cNvPr id="4" name="Footer Placeholder 3"/>
          <p:cNvSpPr>
            <a:spLocks noGrp="1"/>
          </p:cNvSpPr>
          <p:nvPr>
            <p:ph type="ftr" sz="quarter" idx="10"/>
          </p:nvPr>
        </p:nvSpPr>
        <p:spPr>
          <a:xfrm>
            <a:off x="4166236" y="6247924"/>
            <a:ext cx="3859530" cy="457200"/>
          </a:xfrm>
        </p:spPr>
        <p:txBody>
          <a:bodyPr/>
          <a:lstStyle>
            <a:lvl1pPr>
              <a:defRPr/>
            </a:lvl1pPr>
          </a:lstStyle>
          <a:p>
            <a:endParaRPr lang="en-US"/>
          </a:p>
        </p:txBody>
      </p:sp>
      <p:sp>
        <p:nvSpPr>
          <p:cNvPr id="5" name="Slide Number Placeholder 4"/>
          <p:cNvSpPr>
            <a:spLocks noGrp="1"/>
          </p:cNvSpPr>
          <p:nvPr>
            <p:ph type="sldNum" sz="quarter" idx="11"/>
          </p:nvPr>
        </p:nvSpPr>
        <p:spPr>
          <a:xfrm>
            <a:off x="8738236" y="6247924"/>
            <a:ext cx="2844164" cy="457200"/>
          </a:xfrm>
        </p:spPr>
        <p:txBody>
          <a:bodyPr/>
          <a:lstStyle>
            <a:lvl1pPr>
              <a:defRPr/>
            </a:lvl1pPr>
          </a:lstStyle>
          <a:p>
            <a:fld id="{4E594378-FE0B-4D89-813E-D0D2CACD5B8E}" type="slidenum">
              <a:rPr lang="en-US"/>
              <a:pPr/>
              <a:t>‹#›</a:t>
            </a:fld>
            <a:endParaRPr lang="en-US"/>
          </a:p>
        </p:txBody>
      </p:sp>
      <p:sp>
        <p:nvSpPr>
          <p:cNvPr id="6" name="Date Placeholder 5"/>
          <p:cNvSpPr>
            <a:spLocks noGrp="1"/>
          </p:cNvSpPr>
          <p:nvPr>
            <p:ph type="dt" sz="half" idx="12"/>
          </p:nvPr>
        </p:nvSpPr>
        <p:spPr>
          <a:xfrm>
            <a:off x="609600" y="6245067"/>
            <a:ext cx="2844166" cy="475773"/>
          </a:xfrm>
        </p:spPr>
        <p:txBody>
          <a:bodyPr/>
          <a:lstStyle>
            <a:lvl1pPr>
              <a:defRPr/>
            </a:lvl1pPr>
          </a:lstStyle>
          <a:p>
            <a:endParaRPr lang="en-US"/>
          </a:p>
        </p:txBody>
      </p:sp>
    </p:spTree>
    <p:extLst>
      <p:ext uri="{BB962C8B-B14F-4D97-AF65-F5344CB8AC3E}">
        <p14:creationId xmlns:p14="http://schemas.microsoft.com/office/powerpoint/2010/main" val="2409042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solidFill>
                  <a:srgbClr val="002060"/>
                </a:solidFill>
                <a:latin typeface="Algerian" panose="04020705040A02060702" pitchFamily="82"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4557209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78B0EC-8612-4741-B8BE-5E14A687210B}" type="datetimeFigureOut">
              <a:rPr lang="en-US" smtClean="0"/>
              <a:t>7/13/2017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605D1F-B28D-4FFC-A118-491BF9DC3447}" type="slidenum">
              <a:rPr lang="en-US" smtClean="0"/>
              <a:t>‹#›</a:t>
            </a:fld>
            <a:endParaRPr lang="en-US"/>
          </a:p>
        </p:txBody>
      </p:sp>
    </p:spTree>
    <p:extLst>
      <p:ext uri="{BB962C8B-B14F-4D97-AF65-F5344CB8AC3E}">
        <p14:creationId xmlns:p14="http://schemas.microsoft.com/office/powerpoint/2010/main" val="1762070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solidFill>
                  <a:srgbClr val="002060"/>
                </a:solidFill>
                <a:latin typeface="Algerian" panose="04020705040A02060702" pitchFamily="82"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EB78B0EC-8612-4741-B8BE-5E14A687210B}" type="datetimeFigureOut">
              <a:rPr lang="en-US" smtClean="0"/>
              <a:t>7/13/2017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605D1F-B28D-4FFC-A118-491BF9DC3447}" type="slidenum">
              <a:rPr lang="en-US" smtClean="0"/>
              <a:t>‹#›</a:t>
            </a:fld>
            <a:endParaRPr lang="en-US"/>
          </a:p>
        </p:txBody>
      </p:sp>
    </p:spTree>
    <p:extLst>
      <p:ext uri="{BB962C8B-B14F-4D97-AF65-F5344CB8AC3E}">
        <p14:creationId xmlns:p14="http://schemas.microsoft.com/office/powerpoint/2010/main" val="56518705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B78B0EC-8612-4741-B8BE-5E14A687210B}" type="datetimeFigureOut">
              <a:rPr lang="en-US" smtClean="0"/>
              <a:t>7/13/2017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605D1F-B28D-4FFC-A118-491BF9DC3447}" type="slidenum">
              <a:rPr lang="en-US" smtClean="0"/>
              <a:t>‹#›</a:t>
            </a:fld>
            <a:endParaRPr lang="en-US"/>
          </a:p>
        </p:txBody>
      </p:sp>
    </p:spTree>
    <p:extLst>
      <p:ext uri="{BB962C8B-B14F-4D97-AF65-F5344CB8AC3E}">
        <p14:creationId xmlns:p14="http://schemas.microsoft.com/office/powerpoint/2010/main" val="3874398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solidFill>
                  <a:srgbClr val="002060"/>
                </a:solidFill>
                <a:latin typeface="Algerian" panose="04020705040A02060702" pitchFamily="82" charset="0"/>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EB78B0EC-8612-4741-B8BE-5E14A687210B}" type="datetimeFigureOut">
              <a:rPr lang="en-US" smtClean="0"/>
              <a:t>7/13/2017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605D1F-B28D-4FFC-A118-491BF9DC3447}" type="slidenum">
              <a:rPr lang="en-US" smtClean="0"/>
              <a:t>‹#›</a:t>
            </a:fld>
            <a:endParaRPr lang="en-US"/>
          </a:p>
        </p:txBody>
      </p:sp>
    </p:spTree>
    <p:extLst>
      <p:ext uri="{BB962C8B-B14F-4D97-AF65-F5344CB8AC3E}">
        <p14:creationId xmlns:p14="http://schemas.microsoft.com/office/powerpoint/2010/main" val="144023936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78B0EC-8612-4741-B8BE-5E14A687210B}" type="datetimeFigureOut">
              <a:rPr lang="en-US" smtClean="0"/>
              <a:t>7/13/2017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605D1F-B28D-4FFC-A118-491BF9DC3447}" type="slidenum">
              <a:rPr lang="en-US" smtClean="0"/>
              <a:t>‹#›</a:t>
            </a:fld>
            <a:endParaRPr lang="en-US"/>
          </a:p>
        </p:txBody>
      </p:sp>
    </p:spTree>
    <p:extLst>
      <p:ext uri="{BB962C8B-B14F-4D97-AF65-F5344CB8AC3E}">
        <p14:creationId xmlns:p14="http://schemas.microsoft.com/office/powerpoint/2010/main" val="3273461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78B0EC-8612-4741-B8BE-5E14A687210B}" type="datetimeFigureOut">
              <a:rPr lang="en-US" smtClean="0"/>
              <a:t>7/13/2017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605D1F-B28D-4FFC-A118-491BF9DC3447}" type="slidenum">
              <a:rPr lang="en-US" smtClean="0"/>
              <a:t>‹#›</a:t>
            </a:fld>
            <a:endParaRPr lang="en-US"/>
          </a:p>
        </p:txBody>
      </p:sp>
    </p:spTree>
    <p:extLst>
      <p:ext uri="{BB962C8B-B14F-4D97-AF65-F5344CB8AC3E}">
        <p14:creationId xmlns:p14="http://schemas.microsoft.com/office/powerpoint/2010/main" val="902508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78B0EC-8612-4741-B8BE-5E14A687210B}" type="datetimeFigureOut">
              <a:rPr lang="en-US" smtClean="0"/>
              <a:t>7/13/2017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605D1F-B28D-4FFC-A118-491BF9DC3447}" type="slidenum">
              <a:rPr lang="en-US" smtClean="0"/>
              <a:t>‹#›</a:t>
            </a:fld>
            <a:endParaRPr lang="en-US"/>
          </a:p>
        </p:txBody>
      </p:sp>
    </p:spTree>
    <p:extLst>
      <p:ext uri="{BB962C8B-B14F-4D97-AF65-F5344CB8AC3E}">
        <p14:creationId xmlns:p14="http://schemas.microsoft.com/office/powerpoint/2010/main" val="427726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78B0EC-8612-4741-B8BE-5E14A687210B}" type="datetimeFigureOut">
              <a:rPr lang="en-US" smtClean="0"/>
              <a:t>7/13/2017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605D1F-B28D-4FFC-A118-491BF9DC3447}" type="slidenum">
              <a:rPr lang="en-US" smtClean="0"/>
              <a:t>‹#›</a:t>
            </a:fld>
            <a:endParaRPr lang="en-US"/>
          </a:p>
        </p:txBody>
      </p:sp>
    </p:spTree>
    <p:extLst>
      <p:ext uri="{BB962C8B-B14F-4D97-AF65-F5344CB8AC3E}">
        <p14:creationId xmlns:p14="http://schemas.microsoft.com/office/powerpoint/2010/main" val="3327966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wmf"/><Relationship Id="rId4" Type="http://schemas.openxmlformats.org/officeDocument/2006/relationships/oleObject" Target="../embeddings/oleObject1.bin"/></Relationships>
</file>

<file path=ppt/slides/_rels/slide11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hyperlink" Target="mailto:git@github.com:FreezingGod/vimcfg.git" TargetMode="Externa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progit.org/book/"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1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1.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diagramLayout" Target="../diagrams/layout2.xml"/><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25.png"/><Relationship Id="rId5" Type="http://schemas.openxmlformats.org/officeDocument/2006/relationships/diagramColors" Target="../diagrams/colors2.xml"/><Relationship Id="rId10" Type="http://schemas.openxmlformats.org/officeDocument/2006/relationships/image" Target="../media/image24.jpeg"/><Relationship Id="rId4" Type="http://schemas.openxmlformats.org/officeDocument/2006/relationships/diagramQuickStyle" Target="../diagrams/quickStyle2.xml"/><Relationship Id="rId9" Type="http://schemas.openxmlformats.org/officeDocument/2006/relationships/image" Target="../media/image23.jpeg"/><Relationship Id="rId1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wmf"/></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0.wmf"/><Relationship Id="rId4" Type="http://schemas.openxmlformats.org/officeDocument/2006/relationships/image" Target="../media/image39.wmf"/></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0.wmf"/><Relationship Id="rId4" Type="http://schemas.openxmlformats.org/officeDocument/2006/relationships/image" Target="../media/image39.wmf"/></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0.wmf"/><Relationship Id="rId4" Type="http://schemas.openxmlformats.org/officeDocument/2006/relationships/image" Target="../media/image39.wmf"/></Relationships>
</file>

<file path=ppt/slides/_rels/slide56.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wmf"/></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0.wmf"/><Relationship Id="rId4" Type="http://schemas.openxmlformats.org/officeDocument/2006/relationships/image" Target="../media/image39.wmf"/></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0.wmf"/><Relationship Id="rId4" Type="http://schemas.openxmlformats.org/officeDocument/2006/relationships/image" Target="../media/image39.wmf"/></Relationships>
</file>

<file path=ppt/slides/_rels/slide59.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wm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tackoverflow.com/questions/315911/git-for-beginners-the-definitive-practical-guide#323764" TargetMode="External"/><Relationship Id="rId2" Type="http://schemas.openxmlformats.org/officeDocument/2006/relationships/hyperlink" Target="http://git-scm.com/downloads"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mailto:jsmith@seas.upenn.edu"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help.github.com/"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s://education.github.com/"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440363"/>
          </a:xfrm>
        </p:spPr>
        <p:txBody>
          <a:bodyPr>
            <a:normAutofit fontScale="90000"/>
          </a:bodyPr>
          <a:lstStyle/>
          <a:p>
            <a:r>
              <a:rPr lang="en-US" dirty="0" smtClean="0">
                <a:latin typeface="Algerian" panose="04020705040A02060702" pitchFamily="82" charset="0"/>
                <a:cs typeface="Times New Roman" panose="02020603050405020304" pitchFamily="18" charset="0"/>
              </a:rPr>
              <a:t>Java Dave </a:t>
            </a:r>
            <a:r>
              <a:rPr lang="en-US" dirty="0" err="1" smtClean="0">
                <a:latin typeface="Algerian" panose="04020705040A02060702" pitchFamily="82" charset="0"/>
                <a:cs typeface="Times New Roman" panose="02020603050405020304" pitchFamily="18" charset="0"/>
              </a:rPr>
              <a:t>eNVIRONMENT</a:t>
            </a:r>
            <a:endParaRPr lang="en-US" dirty="0">
              <a:latin typeface="Algerian" panose="04020705040A02060702" pitchFamily="82" charset="0"/>
              <a:cs typeface="Times New Roman" panose="02020603050405020304" pitchFamily="18" charset="0"/>
            </a:endParaRPr>
          </a:p>
        </p:txBody>
      </p:sp>
      <p:sp>
        <p:nvSpPr>
          <p:cNvPr id="3" name="Subtitle 2"/>
          <p:cNvSpPr>
            <a:spLocks noGrp="1"/>
          </p:cNvSpPr>
          <p:nvPr>
            <p:ph type="subTitle" idx="1"/>
          </p:nvPr>
        </p:nvSpPr>
        <p:spPr>
          <a:xfrm>
            <a:off x="1524000" y="3178629"/>
            <a:ext cx="9144000" cy="2716845"/>
          </a:xfrm>
        </p:spPr>
        <p:txBody>
          <a:bodyPr>
            <a:normAutofit/>
          </a:bodyPr>
          <a:lstStyle/>
          <a:p>
            <a:r>
              <a:rPr lang="en-US" sz="3200" dirty="0">
                <a:solidFill>
                  <a:srgbClr val="002060"/>
                </a:solidFill>
                <a:latin typeface="Times New Roman" panose="02020603050405020304" pitchFamily="18" charset="0"/>
                <a:cs typeface="Times New Roman" panose="02020603050405020304" pitchFamily="18" charset="0"/>
              </a:rPr>
              <a:t>Introduction of Dev </a:t>
            </a:r>
            <a:r>
              <a:rPr lang="en-US" sz="3200" dirty="0" smtClean="0">
                <a:solidFill>
                  <a:srgbClr val="002060"/>
                </a:solidFill>
                <a:latin typeface="Times New Roman" panose="02020603050405020304" pitchFamily="18" charset="0"/>
                <a:cs typeface="Times New Roman" panose="02020603050405020304" pitchFamily="18" charset="0"/>
              </a:rPr>
              <a:t>environment, </a:t>
            </a:r>
            <a:r>
              <a:rPr lang="en-US" sz="3200" dirty="0">
                <a:solidFill>
                  <a:srgbClr val="002060"/>
                </a:solidFill>
                <a:latin typeface="Times New Roman" panose="02020603050405020304" pitchFamily="18" charset="0"/>
                <a:cs typeface="Times New Roman" panose="02020603050405020304" pitchFamily="18" charset="0"/>
              </a:rPr>
              <a:t>GIT/Maven;</a:t>
            </a:r>
          </a:p>
          <a:p>
            <a:r>
              <a:rPr lang="en-US" dirty="0" smtClean="0">
                <a:latin typeface="Times New Roman" panose="02020603050405020304" pitchFamily="18" charset="0"/>
                <a:cs typeface="Times New Roman" panose="02020603050405020304" pitchFamily="18" charset="0"/>
              </a:rPr>
              <a:t>Java </a:t>
            </a:r>
            <a:r>
              <a:rPr lang="en-US" dirty="0" smtClean="0">
                <a:latin typeface="Times New Roman" panose="02020603050405020304" pitchFamily="18" charset="0"/>
                <a:cs typeface="Times New Roman" panose="02020603050405020304" pitchFamily="18" charset="0"/>
              </a:rPr>
              <a:t>workshop training, August,2017.</a:t>
            </a:r>
          </a:p>
          <a:p>
            <a:endParaRPr lang="en-US" dirty="0" smtClean="0">
              <a:latin typeface="Times New Roman" panose="02020603050405020304" pitchFamily="18" charset="0"/>
              <a:cs typeface="Times New Roman" panose="02020603050405020304" pitchFamily="18" charset="0"/>
            </a:endParaRPr>
          </a:p>
          <a:p>
            <a:r>
              <a:rPr lang="en-US" sz="1800" b="1" dirty="0" smtClean="0">
                <a:solidFill>
                  <a:srgbClr val="0070C0"/>
                </a:solidFill>
                <a:latin typeface="Times New Roman" panose="02020603050405020304" pitchFamily="18" charset="0"/>
                <a:cs typeface="Times New Roman" panose="02020603050405020304" pitchFamily="18" charset="0"/>
              </a:rPr>
              <a:t>Dr. Kishore Biswas (Forrest/</a:t>
            </a:r>
            <a:r>
              <a:rPr lang="zh-CN" altLang="en-US" sz="1800" b="1" dirty="0" smtClean="0">
                <a:solidFill>
                  <a:srgbClr val="0070C0"/>
                </a:solidFill>
                <a:latin typeface="Times New Roman" panose="02020603050405020304" pitchFamily="18" charset="0"/>
                <a:cs typeface="Times New Roman" panose="02020603050405020304" pitchFamily="18" charset="0"/>
              </a:rPr>
              <a:t>柯修</a:t>
            </a:r>
            <a:r>
              <a:rPr lang="en-US" sz="1800" b="1" dirty="0" smtClean="0">
                <a:solidFill>
                  <a:srgbClr val="0070C0"/>
                </a:solidFill>
                <a:latin typeface="Times New Roman" panose="02020603050405020304" pitchFamily="18" charset="0"/>
                <a:cs typeface="Times New Roman" panose="02020603050405020304" pitchFamily="18" charset="0"/>
              </a:rPr>
              <a:t>)</a:t>
            </a:r>
          </a:p>
          <a:p>
            <a:r>
              <a:rPr lang="en-US" sz="1800" dirty="0" smtClean="0">
                <a:solidFill>
                  <a:srgbClr val="0070C0"/>
                </a:solidFill>
                <a:latin typeface="Times New Roman" panose="02020603050405020304" pitchFamily="18" charset="0"/>
                <a:cs typeface="Times New Roman" panose="02020603050405020304" pitchFamily="18" charset="0"/>
              </a:rPr>
              <a:t>PhD. Artificial Intelligence—Natural Language Processing.</a:t>
            </a:r>
          </a:p>
          <a:p>
            <a:r>
              <a:rPr lang="en-US" sz="1800" dirty="0" smtClean="0">
                <a:solidFill>
                  <a:srgbClr val="0070C0"/>
                </a:solidFill>
                <a:effectLst>
                  <a:reflection blurRad="6350" stA="55000" endA="50" endPos="85000" dist="29997" dir="5400000" sy="-100000" algn="bl" rotWithShape="0"/>
                </a:effectLst>
                <a:latin typeface="Times New Roman" panose="02020603050405020304" pitchFamily="18" charset="0"/>
                <a:cs typeface="Times New Roman" panose="02020603050405020304" pitchFamily="18" charset="0"/>
              </a:rPr>
              <a:t>CanWay IT Training </a:t>
            </a:r>
            <a:r>
              <a:rPr lang="en-US" sz="1600" dirty="0" smtClean="0">
                <a:solidFill>
                  <a:srgbClr val="0070C0"/>
                </a:solidFill>
                <a:effectLst>
                  <a:reflection blurRad="6350" stA="55000" endA="50" endPos="85000" dist="29997" dir="5400000" sy="-100000" algn="bl" rotWithShape="0"/>
                </a:effectLst>
                <a:latin typeface="Times New Roman" panose="02020603050405020304" pitchFamily="18" charset="0"/>
                <a:cs typeface="Times New Roman" panose="02020603050405020304" pitchFamily="18" charset="0"/>
              </a:rPr>
              <a:t>®</a:t>
            </a:r>
            <a:r>
              <a:rPr lang="en-US" sz="1800" dirty="0" smtClean="0">
                <a:solidFill>
                  <a:srgbClr val="0070C0"/>
                </a:solidFill>
                <a:effectLst>
                  <a:reflection blurRad="6350" stA="55000" endA="50" endPos="85000" dist="29997" dir="5400000" sy="-100000" algn="bl" rotWithShape="0"/>
                </a:effectLst>
                <a:latin typeface="Times New Roman" panose="02020603050405020304" pitchFamily="18" charset="0"/>
                <a:cs typeface="Times New Roman" panose="02020603050405020304" pitchFamily="18" charset="0"/>
              </a:rPr>
              <a:t>.</a:t>
            </a:r>
            <a:endParaRPr lang="en-US" sz="1800" dirty="0">
              <a:solidFill>
                <a:srgbClr val="0070C0"/>
              </a:solidFill>
              <a:effectLst>
                <a:reflection blurRad="6350" stA="55000" endA="50" endPos="85000" dist="29997" dir="5400000" sy="-100000" algn="bl" rotWithShape="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218433" y="282026"/>
            <a:ext cx="1827360" cy="4706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305016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1026"/>
          <p:cNvSpPr>
            <a:spLocks noGrp="1" noChangeArrowheads="1"/>
          </p:cNvSpPr>
          <p:nvPr>
            <p:ph type="title"/>
          </p:nvPr>
        </p:nvSpPr>
        <p:spPr/>
        <p:txBody>
          <a:bodyPr/>
          <a:lstStyle/>
          <a:p>
            <a:r>
              <a:rPr lang="en-US"/>
              <a:t>Run it</a:t>
            </a:r>
          </a:p>
        </p:txBody>
      </p:sp>
      <p:sp>
        <p:nvSpPr>
          <p:cNvPr id="107523" name="Oval 1027"/>
          <p:cNvSpPr>
            <a:spLocks noChangeArrowheads="1"/>
          </p:cNvSpPr>
          <p:nvPr/>
        </p:nvSpPr>
        <p:spPr bwMode="auto">
          <a:xfrm>
            <a:off x="5029200" y="4029503"/>
            <a:ext cx="1192614" cy="7357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compiler</a:t>
            </a:r>
          </a:p>
          <a:p>
            <a:r>
              <a:rPr lang="en-US" sz="1400"/>
              <a:t>javac.exe</a:t>
            </a:r>
          </a:p>
        </p:txBody>
      </p:sp>
      <p:sp>
        <p:nvSpPr>
          <p:cNvPr id="107524" name="Text Box 1028"/>
          <p:cNvSpPr txBox="1">
            <a:spLocks noChangeArrowheads="1"/>
          </p:cNvSpPr>
          <p:nvPr/>
        </p:nvSpPr>
        <p:spPr bwMode="auto">
          <a:xfrm>
            <a:off x="2679701" y="4880303"/>
            <a:ext cx="1652825" cy="5232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class definition</a:t>
            </a:r>
          </a:p>
          <a:p>
            <a:r>
              <a:rPr lang="en-US" sz="1400"/>
              <a:t>source file: Dog.java</a:t>
            </a:r>
          </a:p>
        </p:txBody>
      </p:sp>
      <p:sp>
        <p:nvSpPr>
          <p:cNvPr id="107525" name="Text Box 1029"/>
          <p:cNvSpPr txBox="1">
            <a:spLocks noChangeArrowheads="1"/>
          </p:cNvSpPr>
          <p:nvPr/>
        </p:nvSpPr>
        <p:spPr bwMode="auto">
          <a:xfrm>
            <a:off x="5859463" y="5570865"/>
            <a:ext cx="1682768" cy="52322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class definition</a:t>
            </a:r>
          </a:p>
          <a:p>
            <a:r>
              <a:rPr lang="en-US" sz="1400"/>
              <a:t>binary file: </a:t>
            </a:r>
            <a:r>
              <a:rPr lang="en-US" sz="1400">
                <a:solidFill>
                  <a:srgbClr val="FF0000"/>
                </a:solidFill>
              </a:rPr>
              <a:t>Dog.class</a:t>
            </a:r>
            <a:endParaRPr lang="en-US" sz="1400"/>
          </a:p>
        </p:txBody>
      </p:sp>
      <p:sp>
        <p:nvSpPr>
          <p:cNvPr id="107526" name="Oval 1030"/>
          <p:cNvSpPr>
            <a:spLocks noChangeArrowheads="1"/>
          </p:cNvSpPr>
          <p:nvPr/>
        </p:nvSpPr>
        <p:spPr bwMode="auto">
          <a:xfrm>
            <a:off x="6850063" y="4258103"/>
            <a:ext cx="2974816" cy="735747"/>
          </a:xfrm>
          <a:prstGeom prst="ellipse">
            <a:avLst/>
          </a:prstGeom>
          <a:noFill/>
          <a:ln w="254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java virtual machine (JVM)</a:t>
            </a:r>
          </a:p>
          <a:p>
            <a:r>
              <a:rPr lang="en-US" sz="1400">
                <a:solidFill>
                  <a:schemeClr val="accent2"/>
                </a:solidFill>
              </a:rPr>
              <a:t>java.exe</a:t>
            </a:r>
            <a:endParaRPr lang="en-US" sz="1400"/>
          </a:p>
        </p:txBody>
      </p:sp>
      <p:sp>
        <p:nvSpPr>
          <p:cNvPr id="107527" name="Oval 1031"/>
          <p:cNvSpPr>
            <a:spLocks noChangeArrowheads="1"/>
          </p:cNvSpPr>
          <p:nvPr/>
        </p:nvSpPr>
        <p:spPr bwMode="auto">
          <a:xfrm>
            <a:off x="4876800" y="2657903"/>
            <a:ext cx="3925786" cy="7357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dirty="0"/>
              <a:t>Development Environment</a:t>
            </a:r>
          </a:p>
          <a:p>
            <a:r>
              <a:rPr lang="en-US" sz="1400" dirty="0"/>
              <a:t>BlueJ.exe, jEdit, </a:t>
            </a:r>
            <a:r>
              <a:rPr lang="en-US" sz="1400" dirty="0" err="1"/>
              <a:t>jPad</a:t>
            </a:r>
            <a:r>
              <a:rPr lang="en-US" sz="1400" dirty="0"/>
              <a:t>, command line</a:t>
            </a:r>
          </a:p>
        </p:txBody>
      </p:sp>
      <p:sp>
        <p:nvSpPr>
          <p:cNvPr id="107528" name="Oval 1032"/>
          <p:cNvSpPr>
            <a:spLocks noChangeArrowheads="1"/>
          </p:cNvSpPr>
          <p:nvPr/>
        </p:nvSpPr>
        <p:spPr bwMode="auto">
          <a:xfrm>
            <a:off x="1752600" y="3419903"/>
            <a:ext cx="3061644" cy="7357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dirty="0"/>
              <a:t> text editor</a:t>
            </a:r>
          </a:p>
          <a:p>
            <a:r>
              <a:rPr lang="en-US" sz="1400" dirty="0"/>
              <a:t>BlueJ, jEdit, notepad.exe, …</a:t>
            </a:r>
          </a:p>
        </p:txBody>
      </p:sp>
      <p:cxnSp>
        <p:nvCxnSpPr>
          <p:cNvPr id="107529" name="AutoShape 1033"/>
          <p:cNvCxnSpPr>
            <a:cxnSpLocks noChangeShapeType="1"/>
            <a:stCxn id="107540" idx="2"/>
            <a:endCxn id="107528" idx="0"/>
          </p:cNvCxnSpPr>
          <p:nvPr/>
        </p:nvCxnSpPr>
        <p:spPr bwMode="auto">
          <a:xfrm rot="16200000" flipH="1">
            <a:off x="2697582" y="2834062"/>
            <a:ext cx="1089452" cy="82228"/>
          </a:xfrm>
          <a:prstGeom prst="curvedConnector3">
            <a:avLst>
              <a:gd name="adj1" fmla="val 50000"/>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530" name="AutoShape 1034"/>
          <p:cNvCxnSpPr>
            <a:cxnSpLocks noChangeShapeType="1"/>
            <a:stCxn id="107540" idx="2"/>
            <a:endCxn id="107527" idx="2"/>
          </p:cNvCxnSpPr>
          <p:nvPr/>
        </p:nvCxnSpPr>
        <p:spPr bwMode="auto">
          <a:xfrm rot="16200000" flipH="1">
            <a:off x="3691334" y="1840310"/>
            <a:ext cx="695326" cy="1675606"/>
          </a:xfrm>
          <a:prstGeom prst="curvedConnector2">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531" name="AutoShape 1035"/>
          <p:cNvCxnSpPr>
            <a:cxnSpLocks noChangeShapeType="1"/>
            <a:stCxn id="107528" idx="4"/>
            <a:endCxn id="107524" idx="0"/>
          </p:cNvCxnSpPr>
          <p:nvPr/>
        </p:nvCxnSpPr>
        <p:spPr bwMode="auto">
          <a:xfrm rot="16200000" flipH="1">
            <a:off x="3032440" y="4406631"/>
            <a:ext cx="724654" cy="222691"/>
          </a:xfrm>
          <a:prstGeom prst="curvedConnector3">
            <a:avLst>
              <a:gd name="adj1" fmla="val 50000"/>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532" name="AutoShape 1036"/>
          <p:cNvCxnSpPr>
            <a:cxnSpLocks noChangeShapeType="1"/>
            <a:stCxn id="107524" idx="3"/>
            <a:endCxn id="107523" idx="3"/>
          </p:cNvCxnSpPr>
          <p:nvPr/>
        </p:nvCxnSpPr>
        <p:spPr bwMode="auto">
          <a:xfrm flipV="1">
            <a:off x="4332526" y="4657501"/>
            <a:ext cx="871329" cy="484412"/>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533" name="AutoShape 1037"/>
          <p:cNvCxnSpPr>
            <a:cxnSpLocks noChangeShapeType="1"/>
            <a:stCxn id="107523" idx="4"/>
            <a:endCxn id="107525" idx="1"/>
          </p:cNvCxnSpPr>
          <p:nvPr/>
        </p:nvCxnSpPr>
        <p:spPr bwMode="auto">
          <a:xfrm rot="16200000" flipH="1">
            <a:off x="5208872" y="5181884"/>
            <a:ext cx="1067226" cy="233956"/>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534" name="AutoShape 1038"/>
          <p:cNvCxnSpPr>
            <a:cxnSpLocks noChangeShapeType="1"/>
            <a:stCxn id="107525" idx="3"/>
            <a:endCxn id="107526" idx="4"/>
          </p:cNvCxnSpPr>
          <p:nvPr/>
        </p:nvCxnSpPr>
        <p:spPr bwMode="auto">
          <a:xfrm flipV="1">
            <a:off x="7542231" y="4993849"/>
            <a:ext cx="795240" cy="838626"/>
          </a:xfrm>
          <a:prstGeom prst="curvedConnector2">
            <a:avLst/>
          </a:prstGeom>
          <a:noFill/>
          <a:ln w="254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535" name="AutoShape 1039"/>
          <p:cNvCxnSpPr>
            <a:cxnSpLocks noChangeShapeType="1"/>
            <a:stCxn id="107527" idx="4"/>
            <a:endCxn id="107523" idx="0"/>
          </p:cNvCxnSpPr>
          <p:nvPr/>
        </p:nvCxnSpPr>
        <p:spPr bwMode="auto">
          <a:xfrm rot="5400000">
            <a:off x="5914675" y="3104482"/>
            <a:ext cx="635853" cy="121418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536" name="AutoShape 1040"/>
          <p:cNvCxnSpPr>
            <a:cxnSpLocks noChangeShapeType="1"/>
            <a:stCxn id="107527" idx="4"/>
            <a:endCxn id="107526" idx="1"/>
          </p:cNvCxnSpPr>
          <p:nvPr/>
        </p:nvCxnSpPr>
        <p:spPr bwMode="auto">
          <a:xfrm rot="16200000" flipH="1">
            <a:off x="6576605" y="3656738"/>
            <a:ext cx="972201" cy="446022"/>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7537" name="Picture 1041"/>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25000" y="2819400"/>
            <a:ext cx="762000" cy="76200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7538" name="AutoShape 1042"/>
          <p:cNvCxnSpPr>
            <a:cxnSpLocks noChangeShapeType="1"/>
            <a:stCxn id="107526" idx="7"/>
            <a:endCxn id="107537" idx="2"/>
          </p:cNvCxnSpPr>
          <p:nvPr/>
        </p:nvCxnSpPr>
        <p:spPr bwMode="auto">
          <a:xfrm rot="5400000" flipH="1" flipV="1">
            <a:off x="9255388" y="3715240"/>
            <a:ext cx="784450" cy="516773"/>
          </a:xfrm>
          <a:prstGeom prst="curvedConnector3">
            <a:avLst>
              <a:gd name="adj1" fmla="val 50000"/>
            </a:avLst>
          </a:prstGeom>
          <a:noFill/>
          <a:ln w="254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7539" name="Text Box 1043"/>
          <p:cNvSpPr txBox="1">
            <a:spLocks noChangeArrowheads="1"/>
          </p:cNvSpPr>
          <p:nvPr/>
        </p:nvSpPr>
        <p:spPr bwMode="auto">
          <a:xfrm>
            <a:off x="9620251" y="2513113"/>
            <a:ext cx="684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solidFill>
                  <a:srgbClr val="FF0000"/>
                </a:solidFill>
              </a:rPr>
              <a:t>output</a:t>
            </a:r>
            <a:endParaRPr lang="en-US" sz="1400"/>
          </a:p>
        </p:txBody>
      </p:sp>
      <p:pic>
        <p:nvPicPr>
          <p:cNvPr id="107540" name="Picture 1044" descr="C:\home\finson\cse142\dev\lectures-inwork\n0069.gif"/>
          <p:cNvPicPr>
            <a:picLocks noChangeAspect="1" noChangeArrowheads="1"/>
          </p:cNvPicPr>
          <p:nvPr/>
        </p:nvPicPr>
        <p:blipFill>
          <a:blip r:embed="rId3">
            <a:extLst>
              <a:ext uri="{28A0092B-C50C-407E-A947-70E740481C1C}">
                <a14:useLocalDpi xmlns:a14="http://schemas.microsoft.com/office/drawing/2010/main" val="0"/>
              </a:ext>
            </a:extLst>
          </a:blip>
          <a:srcRect l="36000" t="24141" r="28125" b="26666"/>
          <a:stretch>
            <a:fillRect/>
          </a:stretch>
        </p:blipFill>
        <p:spPr bwMode="auto">
          <a:xfrm>
            <a:off x="2592388" y="1216026"/>
            <a:ext cx="1217612" cy="1114425"/>
          </a:xfrm>
          <a:prstGeom prst="rect">
            <a:avLst/>
          </a:prstGeom>
          <a:noFill/>
          <a:extLst>
            <a:ext uri="{909E8E84-426E-40DD-AFC4-6F175D3DCCD1}">
              <a14:hiddenFill xmlns:a14="http://schemas.microsoft.com/office/drawing/2010/main">
                <a:solidFill>
                  <a:srgbClr val="FFFFFF"/>
                </a:solidFill>
              </a14:hiddenFill>
            </a:ext>
          </a:extLst>
        </p:spPr>
      </p:pic>
      <p:sp>
        <p:nvSpPr>
          <p:cNvPr id="107541" name="Text Box 1045"/>
          <p:cNvSpPr txBox="1">
            <a:spLocks noChangeArrowheads="1"/>
          </p:cNvSpPr>
          <p:nvPr/>
        </p:nvSpPr>
        <p:spPr bwMode="auto">
          <a:xfrm>
            <a:off x="3352800" y="1217713"/>
            <a:ext cx="10417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you and me</a:t>
            </a:r>
          </a:p>
        </p:txBody>
      </p:sp>
      <p:sp>
        <p:nvSpPr>
          <p:cNvPr id="107542" name="Text Box 1046"/>
          <p:cNvSpPr txBox="1">
            <a:spLocks noChangeArrowheads="1"/>
          </p:cNvSpPr>
          <p:nvPr/>
        </p:nvSpPr>
        <p:spPr bwMode="auto">
          <a:xfrm>
            <a:off x="4718050" y="1290807"/>
            <a:ext cx="542988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sz="2000" b="1"/>
              <a:t>The </a:t>
            </a:r>
            <a:r>
              <a:rPr lang="en-US" sz="2000" b="1" i="1">
                <a:solidFill>
                  <a:srgbClr val="0000FF"/>
                </a:solidFill>
              </a:rPr>
              <a:t>virtual machine</a:t>
            </a:r>
            <a:r>
              <a:rPr lang="en-US" sz="2000" b="1"/>
              <a:t> executes the instructions</a:t>
            </a:r>
          </a:p>
          <a:p>
            <a:pPr algn="l"/>
            <a:r>
              <a:rPr lang="en-US" sz="2000" b="1"/>
              <a:t>in the </a:t>
            </a:r>
            <a:r>
              <a:rPr lang="en-US" sz="2000" b="1" i="1">
                <a:solidFill>
                  <a:srgbClr val="FF0000"/>
                </a:solidFill>
              </a:rPr>
              <a:t>class definition</a:t>
            </a:r>
            <a:r>
              <a:rPr lang="en-US" sz="2000" b="1"/>
              <a:t> to produce the </a:t>
            </a:r>
            <a:r>
              <a:rPr lang="en-US" sz="2000" b="1">
                <a:solidFill>
                  <a:srgbClr val="FF0000"/>
                </a:solidFill>
              </a:rPr>
              <a:t>output</a:t>
            </a:r>
            <a:r>
              <a:rPr lang="en-US" sz="2000" b="1"/>
              <a:t> from</a:t>
            </a:r>
          </a:p>
          <a:p>
            <a:pPr algn="l"/>
            <a:r>
              <a:rPr lang="en-US" sz="2000" b="1"/>
              <a:t>our program.</a:t>
            </a:r>
            <a:endParaRPr lang="en-US" sz="2000"/>
          </a:p>
        </p:txBody>
      </p:sp>
      <p:sp>
        <p:nvSpPr>
          <p:cNvPr id="107543" name="Text Box 1047"/>
          <p:cNvSpPr txBox="1">
            <a:spLocks noChangeArrowheads="1"/>
          </p:cNvSpPr>
          <p:nvPr/>
        </p:nvSpPr>
        <p:spPr bwMode="auto">
          <a:xfrm>
            <a:off x="7162800" y="3657600"/>
            <a:ext cx="7024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a:solidFill>
                  <a:srgbClr val="FF0000"/>
                </a:solidFill>
              </a:rPr>
              <a:t>run it</a:t>
            </a:r>
          </a:p>
        </p:txBody>
      </p:sp>
    </p:spTree>
    <p:extLst>
      <p:ext uri="{BB962C8B-B14F-4D97-AF65-F5344CB8AC3E}">
        <p14:creationId xmlns:p14="http://schemas.microsoft.com/office/powerpoint/2010/main" val="274582232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lstStyle/>
          <a:p>
            <a:r>
              <a:rPr lang="en-US" altLang="zh-TW" smtClean="0"/>
              <a:t>Branching</a:t>
            </a:r>
            <a:endParaRPr lang="zh-TW" altLang="en-US" smtClean="0"/>
          </a:p>
        </p:txBody>
      </p:sp>
      <p:sp>
        <p:nvSpPr>
          <p:cNvPr id="41986" name="Content Placeholder 2"/>
          <p:cNvSpPr>
            <a:spLocks noGrp="1"/>
          </p:cNvSpPr>
          <p:nvPr>
            <p:ph idx="1"/>
          </p:nvPr>
        </p:nvSpPr>
        <p:spPr/>
        <p:txBody>
          <a:bodyPr/>
          <a:lstStyle/>
          <a:p>
            <a:r>
              <a:rPr lang="en-US" altLang="zh-TW" smtClean="0"/>
              <a:t>Git sees commit this way…</a:t>
            </a:r>
          </a:p>
          <a:p>
            <a:r>
              <a:rPr lang="en-US" altLang="zh-TW" smtClean="0"/>
              <a:t>Branch annotates which commit we are working on</a:t>
            </a:r>
            <a:endParaRPr lang="zh-TW" altLang="en-US" smtClean="0"/>
          </a:p>
        </p:txBody>
      </p:sp>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0239" y="3086100"/>
            <a:ext cx="520382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5189" y="3789363"/>
            <a:ext cx="180657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8077200" y="6356351"/>
            <a:ext cx="2133600" cy="365125"/>
          </a:xfrm>
          <a:prstGeom prst="rect">
            <a:avLst/>
          </a:prstGeom>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7AD65ACE-EF21-4E5C-BFE4-9936B156D3F5}" type="slidenum">
              <a:rPr lang="zh-TW" altLang="en-US">
                <a:solidFill>
                  <a:srgbClr val="898989"/>
                </a:solidFill>
              </a:rPr>
              <a:pPr/>
              <a:t>100</a:t>
            </a:fld>
            <a:endParaRPr lang="en-US" altLang="zh-TW">
              <a:solidFill>
                <a:srgbClr val="898989"/>
              </a:solidFill>
            </a:endParaRPr>
          </a:p>
        </p:txBody>
      </p:sp>
    </p:spTree>
    <p:extLst>
      <p:ext uri="{BB962C8B-B14F-4D97-AF65-F5344CB8AC3E}">
        <p14:creationId xmlns:p14="http://schemas.microsoft.com/office/powerpoint/2010/main" val="69949277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altLang="zh-TW" smtClean="0"/>
              <a:t>Branching</a:t>
            </a:r>
            <a:endParaRPr lang="zh-TW" altLang="en-US" smtClean="0"/>
          </a:p>
        </p:txBody>
      </p:sp>
      <p:sp>
        <p:nvSpPr>
          <p:cNvPr id="43010" name="Content Placeholder 2"/>
          <p:cNvSpPr>
            <a:spLocks noGrp="1"/>
          </p:cNvSpPr>
          <p:nvPr>
            <p:ph idx="1"/>
          </p:nvPr>
        </p:nvSpPr>
        <p:spPr/>
        <p:txBody>
          <a:bodyPr/>
          <a:lstStyle/>
          <a:p>
            <a:endParaRPr lang="zh-TW" altLang="en-US" smtClean="0"/>
          </a:p>
        </p:txBody>
      </p:sp>
      <p:pic>
        <p:nvPicPr>
          <p:cNvPr id="430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5875"/>
            <a:ext cx="9172575" cy="68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8077200" y="6356351"/>
            <a:ext cx="2133600" cy="365125"/>
          </a:xfrm>
          <a:prstGeom prst="rect">
            <a:avLst/>
          </a:prstGeom>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FFAF5A40-A587-49BD-9B89-0E948ECD3419}" type="slidenum">
              <a:rPr lang="zh-TW" altLang="en-US">
                <a:solidFill>
                  <a:srgbClr val="898989"/>
                </a:solidFill>
              </a:rPr>
              <a:pPr/>
              <a:t>101</a:t>
            </a:fld>
            <a:endParaRPr lang="en-US" altLang="zh-TW">
              <a:solidFill>
                <a:srgbClr val="898989"/>
              </a:solidFill>
            </a:endParaRPr>
          </a:p>
        </p:txBody>
      </p:sp>
    </p:spTree>
    <p:extLst>
      <p:ext uri="{BB962C8B-B14F-4D97-AF65-F5344CB8AC3E}">
        <p14:creationId xmlns:p14="http://schemas.microsoft.com/office/powerpoint/2010/main" val="178028631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endParaRPr lang="zh-TW" altLang="en-US" smtClean="0"/>
          </a:p>
        </p:txBody>
      </p:sp>
      <p:sp>
        <p:nvSpPr>
          <p:cNvPr id="44034" name="Content Placeholder 2"/>
          <p:cNvSpPr>
            <a:spLocks noGrp="1"/>
          </p:cNvSpPr>
          <p:nvPr>
            <p:ph idx="1"/>
          </p:nvPr>
        </p:nvSpPr>
        <p:spPr/>
        <p:txBody>
          <a:bodyPr/>
          <a:lstStyle/>
          <a:p>
            <a:endParaRPr lang="zh-TW" altLang="en-US" smtClean="0"/>
          </a:p>
        </p:txBody>
      </p:sp>
      <p:pic>
        <p:nvPicPr>
          <p:cNvPr id="440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2225"/>
            <a:ext cx="9180513" cy="688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8077200" y="6356351"/>
            <a:ext cx="2133600" cy="365125"/>
          </a:xfrm>
          <a:prstGeom prst="rect">
            <a:avLst/>
          </a:prstGeom>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1D70FDC8-5478-4463-A9F2-9BFE9E8C6076}" type="slidenum">
              <a:rPr lang="zh-TW" altLang="en-US">
                <a:solidFill>
                  <a:srgbClr val="898989"/>
                </a:solidFill>
              </a:rPr>
              <a:pPr/>
              <a:t>102</a:t>
            </a:fld>
            <a:endParaRPr lang="en-US" altLang="zh-TW">
              <a:solidFill>
                <a:srgbClr val="898989"/>
              </a:solidFill>
            </a:endParaRPr>
          </a:p>
        </p:txBody>
      </p:sp>
    </p:spTree>
    <p:extLst>
      <p:ext uri="{BB962C8B-B14F-4D97-AF65-F5344CB8AC3E}">
        <p14:creationId xmlns:p14="http://schemas.microsoft.com/office/powerpoint/2010/main" val="42539144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endParaRPr lang="zh-TW" altLang="en-US" smtClean="0"/>
          </a:p>
        </p:txBody>
      </p:sp>
      <p:sp>
        <p:nvSpPr>
          <p:cNvPr id="45058" name="Content Placeholder 2"/>
          <p:cNvSpPr>
            <a:spLocks noGrp="1"/>
          </p:cNvSpPr>
          <p:nvPr>
            <p:ph idx="1"/>
          </p:nvPr>
        </p:nvSpPr>
        <p:spPr/>
        <p:txBody>
          <a:bodyPr/>
          <a:lstStyle/>
          <a:p>
            <a:endParaRPr lang="zh-TW" altLang="en-US" smtClean="0"/>
          </a:p>
        </p:txBody>
      </p:sp>
      <p:pic>
        <p:nvPicPr>
          <p:cNvPr id="4505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700" y="0"/>
            <a:ext cx="91503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8077200" y="6356351"/>
            <a:ext cx="2133600" cy="365125"/>
          </a:xfrm>
          <a:prstGeom prst="rect">
            <a:avLst/>
          </a:prstGeom>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EF9163BC-5941-4B0B-BFA4-5245972F27F0}" type="slidenum">
              <a:rPr lang="zh-TW" altLang="en-US">
                <a:solidFill>
                  <a:srgbClr val="898989"/>
                </a:solidFill>
              </a:rPr>
              <a:pPr/>
              <a:t>103</a:t>
            </a:fld>
            <a:endParaRPr lang="en-US" altLang="zh-TW">
              <a:solidFill>
                <a:srgbClr val="898989"/>
              </a:solidFill>
            </a:endParaRPr>
          </a:p>
        </p:txBody>
      </p:sp>
    </p:spTree>
    <p:extLst>
      <p:ext uri="{BB962C8B-B14F-4D97-AF65-F5344CB8AC3E}">
        <p14:creationId xmlns:p14="http://schemas.microsoft.com/office/powerpoint/2010/main" val="8873359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endParaRPr lang="zh-TW" altLang="en-US" smtClean="0"/>
          </a:p>
        </p:txBody>
      </p:sp>
      <p:sp>
        <p:nvSpPr>
          <p:cNvPr id="47106" name="Content Placeholder 2"/>
          <p:cNvSpPr>
            <a:spLocks noGrp="1"/>
          </p:cNvSpPr>
          <p:nvPr>
            <p:ph idx="1"/>
          </p:nvPr>
        </p:nvSpPr>
        <p:spPr/>
        <p:txBody>
          <a:bodyPr/>
          <a:lstStyle/>
          <a:p>
            <a:endParaRPr lang="zh-TW" altLang="en-US" smtClean="0"/>
          </a:p>
        </p:txBody>
      </p:sp>
      <p:pic>
        <p:nvPicPr>
          <p:cNvPr id="471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30163"/>
            <a:ext cx="9191625" cy="688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8077200" y="6356351"/>
            <a:ext cx="2133600" cy="365125"/>
          </a:xfrm>
          <a:prstGeom prst="rect">
            <a:avLst/>
          </a:prstGeom>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7CB0B448-87A4-47AD-B668-5782F3CC1A8C}" type="slidenum">
              <a:rPr lang="zh-TW" altLang="en-US">
                <a:solidFill>
                  <a:srgbClr val="898989"/>
                </a:solidFill>
              </a:rPr>
              <a:pPr/>
              <a:t>104</a:t>
            </a:fld>
            <a:endParaRPr lang="en-US" altLang="zh-TW">
              <a:solidFill>
                <a:srgbClr val="898989"/>
              </a:solidFill>
            </a:endParaRPr>
          </a:p>
        </p:txBody>
      </p:sp>
    </p:spTree>
    <p:extLst>
      <p:ext uri="{BB962C8B-B14F-4D97-AF65-F5344CB8AC3E}">
        <p14:creationId xmlns:p14="http://schemas.microsoft.com/office/powerpoint/2010/main" val="165575896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p:txBody>
          <a:bodyPr/>
          <a:lstStyle/>
          <a:p>
            <a:endParaRPr lang="zh-TW" altLang="en-US" smtClean="0"/>
          </a:p>
        </p:txBody>
      </p:sp>
      <p:sp>
        <p:nvSpPr>
          <p:cNvPr id="48130" name="Content Placeholder 2"/>
          <p:cNvSpPr>
            <a:spLocks noGrp="1"/>
          </p:cNvSpPr>
          <p:nvPr>
            <p:ph idx="1"/>
          </p:nvPr>
        </p:nvSpPr>
        <p:spPr/>
        <p:txBody>
          <a:bodyPr/>
          <a:lstStyle/>
          <a:p>
            <a:endParaRPr lang="zh-TW" altLang="en-US" smtClean="0"/>
          </a:p>
        </p:txBody>
      </p:sp>
      <p:pic>
        <p:nvPicPr>
          <p:cNvPr id="481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237" y="0"/>
            <a:ext cx="91519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8077200" y="6356351"/>
            <a:ext cx="2133600" cy="365125"/>
          </a:xfrm>
          <a:prstGeom prst="rect">
            <a:avLst/>
          </a:prstGeom>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B5619C9D-915E-466B-A14B-377E3CDB3F43}" type="slidenum">
              <a:rPr lang="zh-TW" altLang="en-US">
                <a:solidFill>
                  <a:srgbClr val="898989"/>
                </a:solidFill>
              </a:rPr>
              <a:pPr/>
              <a:t>105</a:t>
            </a:fld>
            <a:endParaRPr lang="en-US" altLang="zh-TW">
              <a:solidFill>
                <a:srgbClr val="898989"/>
              </a:solidFill>
            </a:endParaRPr>
          </a:p>
        </p:txBody>
      </p:sp>
    </p:spTree>
    <p:extLst>
      <p:ext uri="{BB962C8B-B14F-4D97-AF65-F5344CB8AC3E}">
        <p14:creationId xmlns:p14="http://schemas.microsoft.com/office/powerpoint/2010/main" val="114436647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endParaRPr lang="zh-TW" altLang="en-US" smtClean="0"/>
          </a:p>
        </p:txBody>
      </p:sp>
      <p:sp>
        <p:nvSpPr>
          <p:cNvPr id="49154" name="Content Placeholder 2"/>
          <p:cNvSpPr>
            <a:spLocks noGrp="1"/>
          </p:cNvSpPr>
          <p:nvPr>
            <p:ph idx="1"/>
          </p:nvPr>
        </p:nvSpPr>
        <p:spPr/>
        <p:txBody>
          <a:bodyPr/>
          <a:lstStyle/>
          <a:p>
            <a:endParaRPr lang="zh-TW" altLang="en-US" smtClean="0"/>
          </a:p>
        </p:txBody>
      </p:sp>
      <p:pic>
        <p:nvPicPr>
          <p:cNvPr id="4915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838" y="1"/>
            <a:ext cx="9174163"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8077200" y="6356351"/>
            <a:ext cx="2133600" cy="365125"/>
          </a:xfrm>
          <a:prstGeom prst="rect">
            <a:avLst/>
          </a:prstGeom>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BB76B778-802A-418A-9EFB-DABA123A9B05}" type="slidenum">
              <a:rPr lang="zh-TW" altLang="en-US">
                <a:solidFill>
                  <a:srgbClr val="898989"/>
                </a:solidFill>
              </a:rPr>
              <a:pPr/>
              <a:t>106</a:t>
            </a:fld>
            <a:endParaRPr lang="en-US" altLang="zh-TW">
              <a:solidFill>
                <a:srgbClr val="898989"/>
              </a:solidFill>
            </a:endParaRPr>
          </a:p>
        </p:txBody>
      </p:sp>
    </p:spTree>
    <p:extLst>
      <p:ext uri="{BB962C8B-B14F-4D97-AF65-F5344CB8AC3E}">
        <p14:creationId xmlns:p14="http://schemas.microsoft.com/office/powerpoint/2010/main" val="173937446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endParaRPr lang="zh-TW" altLang="en-US" smtClean="0"/>
          </a:p>
        </p:txBody>
      </p:sp>
      <p:sp>
        <p:nvSpPr>
          <p:cNvPr id="50178" name="Content Placeholder 2"/>
          <p:cNvSpPr>
            <a:spLocks noGrp="1"/>
          </p:cNvSpPr>
          <p:nvPr>
            <p:ph idx="1"/>
          </p:nvPr>
        </p:nvSpPr>
        <p:spPr/>
        <p:txBody>
          <a:bodyPr/>
          <a:lstStyle/>
          <a:p>
            <a:endParaRPr lang="zh-TW" altLang="en-US" smtClean="0"/>
          </a:p>
        </p:txBody>
      </p:sp>
      <p:pic>
        <p:nvPicPr>
          <p:cNvPr id="501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519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8077200" y="6356351"/>
            <a:ext cx="2133600" cy="365125"/>
          </a:xfrm>
          <a:prstGeom prst="rect">
            <a:avLst/>
          </a:prstGeom>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92C50238-DF29-47D2-9C06-11D024CCAA63}" type="slidenum">
              <a:rPr lang="zh-TW" altLang="en-US">
                <a:solidFill>
                  <a:srgbClr val="898989"/>
                </a:solidFill>
              </a:rPr>
              <a:pPr/>
              <a:t>107</a:t>
            </a:fld>
            <a:endParaRPr lang="en-US" altLang="zh-TW">
              <a:solidFill>
                <a:srgbClr val="898989"/>
              </a:solidFill>
            </a:endParaRPr>
          </a:p>
        </p:txBody>
      </p:sp>
    </p:spTree>
    <p:extLst>
      <p:ext uri="{BB962C8B-B14F-4D97-AF65-F5344CB8AC3E}">
        <p14:creationId xmlns:p14="http://schemas.microsoft.com/office/powerpoint/2010/main" val="7733573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endParaRPr lang="zh-TW" altLang="en-US" smtClean="0"/>
          </a:p>
        </p:txBody>
      </p:sp>
      <p:sp>
        <p:nvSpPr>
          <p:cNvPr id="51202" name="Content Placeholder 2"/>
          <p:cNvSpPr>
            <a:spLocks noGrp="1"/>
          </p:cNvSpPr>
          <p:nvPr>
            <p:ph idx="1"/>
          </p:nvPr>
        </p:nvSpPr>
        <p:spPr/>
        <p:txBody>
          <a:bodyPr/>
          <a:lstStyle/>
          <a:p>
            <a:endParaRPr lang="zh-TW" altLang="en-US" smtClean="0"/>
          </a:p>
        </p:txBody>
      </p:sp>
      <p:pic>
        <p:nvPicPr>
          <p:cNvPr id="512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126" y="0"/>
            <a:ext cx="9159875"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8077200" y="6356351"/>
            <a:ext cx="2133600" cy="365125"/>
          </a:xfrm>
          <a:prstGeom prst="rect">
            <a:avLst/>
          </a:prstGeom>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D579DB0F-1290-41EA-B023-C0A0088ABC33}" type="slidenum">
              <a:rPr lang="zh-TW" altLang="en-US">
                <a:solidFill>
                  <a:srgbClr val="898989"/>
                </a:solidFill>
              </a:rPr>
              <a:pPr/>
              <a:t>108</a:t>
            </a:fld>
            <a:endParaRPr lang="en-US" altLang="zh-TW">
              <a:solidFill>
                <a:srgbClr val="898989"/>
              </a:solidFill>
            </a:endParaRPr>
          </a:p>
        </p:txBody>
      </p:sp>
    </p:spTree>
    <p:extLst>
      <p:ext uri="{BB962C8B-B14F-4D97-AF65-F5344CB8AC3E}">
        <p14:creationId xmlns:p14="http://schemas.microsoft.com/office/powerpoint/2010/main" val="29870771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endParaRPr lang="zh-TW" altLang="en-US" smtClean="0"/>
          </a:p>
        </p:txBody>
      </p:sp>
      <p:sp>
        <p:nvSpPr>
          <p:cNvPr id="52226" name="Content Placeholder 2"/>
          <p:cNvSpPr>
            <a:spLocks noGrp="1"/>
          </p:cNvSpPr>
          <p:nvPr>
            <p:ph idx="1"/>
          </p:nvPr>
        </p:nvSpPr>
        <p:spPr/>
        <p:txBody>
          <a:bodyPr/>
          <a:lstStyle/>
          <a:p>
            <a:endParaRPr lang="zh-TW" altLang="en-US" smtClean="0"/>
          </a:p>
        </p:txBody>
      </p:sp>
      <p:pic>
        <p:nvPicPr>
          <p:cNvPr id="522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519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8077200" y="6356351"/>
            <a:ext cx="2133600" cy="365125"/>
          </a:xfrm>
          <a:prstGeom prst="rect">
            <a:avLst/>
          </a:prstGeom>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7FCE71C5-C471-4E94-900A-EAF8908B7C13}" type="slidenum">
              <a:rPr lang="zh-TW" altLang="en-US">
                <a:solidFill>
                  <a:srgbClr val="898989"/>
                </a:solidFill>
              </a:rPr>
              <a:pPr/>
              <a:t>109</a:t>
            </a:fld>
            <a:endParaRPr lang="en-US" altLang="zh-TW">
              <a:solidFill>
                <a:srgbClr val="898989"/>
              </a:solidFill>
            </a:endParaRPr>
          </a:p>
        </p:txBody>
      </p:sp>
    </p:spTree>
    <p:extLst>
      <p:ext uri="{BB962C8B-B14F-4D97-AF65-F5344CB8AC3E}">
        <p14:creationId xmlns:p14="http://schemas.microsoft.com/office/powerpoint/2010/main" val="40650168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2209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83" name="Rectangle 3"/>
          <p:cNvSpPr>
            <a:spLocks noChangeArrowheads="1"/>
          </p:cNvSpPr>
          <p:nvPr/>
        </p:nvSpPr>
        <p:spPr bwMode="auto">
          <a:xfrm>
            <a:off x="4648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84" name="Rectangle 4"/>
          <p:cNvSpPr>
            <a:spLocks noGrp="1" noChangeArrowheads="1"/>
          </p:cNvSpPr>
          <p:nvPr>
            <p:ph type="title"/>
          </p:nvPr>
        </p:nvSpPr>
        <p:spPr>
          <a:xfrm>
            <a:off x="2743200" y="152400"/>
            <a:ext cx="7696200" cy="914400"/>
          </a:xfrm>
          <a:noFill/>
          <a:ln/>
        </p:spPr>
        <p:txBody>
          <a:bodyPr>
            <a:normAutofit/>
          </a:bodyPr>
          <a:lstStyle/>
          <a:p>
            <a:pPr>
              <a:lnSpc>
                <a:spcPct val="90000"/>
              </a:lnSpc>
            </a:pPr>
            <a:r>
              <a:rPr lang="en-US"/>
              <a:t>Total Platform Independence</a:t>
            </a:r>
          </a:p>
        </p:txBody>
      </p:sp>
      <p:sp>
        <p:nvSpPr>
          <p:cNvPr id="71685" name="AutoShape 5"/>
          <p:cNvSpPr>
            <a:spLocks noChangeArrowheads="1"/>
          </p:cNvSpPr>
          <p:nvPr/>
        </p:nvSpPr>
        <p:spPr bwMode="auto">
          <a:xfrm>
            <a:off x="3054350" y="1225550"/>
            <a:ext cx="6540500" cy="1206500"/>
          </a:xfrm>
          <a:prstGeom prst="cube">
            <a:avLst>
              <a:gd name="adj" fmla="val 24977"/>
            </a:avLst>
          </a:prstGeom>
          <a:solidFill>
            <a:srgbClr val="00B7A5"/>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86" name="Rectangle 6"/>
          <p:cNvSpPr>
            <a:spLocks noChangeArrowheads="1"/>
          </p:cNvSpPr>
          <p:nvPr/>
        </p:nvSpPr>
        <p:spPr bwMode="auto">
          <a:xfrm>
            <a:off x="4741787" y="1600200"/>
            <a:ext cx="3219600" cy="6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sz="3600" b="1">
                <a:solidFill>
                  <a:schemeClr val="bg1"/>
                </a:solidFill>
                <a:effectLst>
                  <a:outerShdw blurRad="38100" dist="38100" dir="2700000" algn="tl">
                    <a:srgbClr val="000000"/>
                  </a:outerShdw>
                </a:effectLst>
              </a:rPr>
              <a:t>JAVA COMPILER</a:t>
            </a:r>
          </a:p>
        </p:txBody>
      </p:sp>
      <p:sp>
        <p:nvSpPr>
          <p:cNvPr id="71687" name="AutoShape 7"/>
          <p:cNvSpPr>
            <a:spLocks noChangeArrowheads="1"/>
          </p:cNvSpPr>
          <p:nvPr/>
        </p:nvSpPr>
        <p:spPr bwMode="auto">
          <a:xfrm>
            <a:off x="2971800" y="2438400"/>
            <a:ext cx="6553200" cy="1295400"/>
          </a:xfrm>
          <a:prstGeom prst="hexagon">
            <a:avLst>
              <a:gd name="adj" fmla="val 126353"/>
              <a:gd name="vf" fmla="val 115470"/>
            </a:avLst>
          </a:prstGeom>
          <a:solidFill>
            <a:srgbClr val="B50069"/>
          </a:solidFill>
          <a:ln>
            <a:noFill/>
          </a:ln>
          <a:effectLst>
            <a:outerShdw dist="107763" dir="2700000" algn="ctr" rotWithShape="0">
              <a:schemeClr val="tx2"/>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endParaRPr lang="en-US"/>
          </a:p>
        </p:txBody>
      </p:sp>
      <p:sp>
        <p:nvSpPr>
          <p:cNvPr id="71688" name="Rectangle 8"/>
          <p:cNvSpPr>
            <a:spLocks noChangeArrowheads="1"/>
          </p:cNvSpPr>
          <p:nvPr/>
        </p:nvSpPr>
        <p:spPr bwMode="auto">
          <a:xfrm>
            <a:off x="4252914" y="2743200"/>
            <a:ext cx="3324053" cy="6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3600" b="1">
                <a:solidFill>
                  <a:srgbClr val="FAFD00"/>
                </a:solidFill>
                <a:effectLst>
                  <a:outerShdw blurRad="38100" dist="38100" dir="2700000" algn="tl">
                    <a:srgbClr val="000000"/>
                  </a:outerShdw>
                </a:effectLst>
              </a:rPr>
              <a:t>JAVA BYTE CODE</a:t>
            </a:r>
          </a:p>
        </p:txBody>
      </p:sp>
      <p:grpSp>
        <p:nvGrpSpPr>
          <p:cNvPr id="71835" name="Group 155"/>
          <p:cNvGrpSpPr>
            <a:grpSpLocks/>
          </p:cNvGrpSpPr>
          <p:nvPr/>
        </p:nvGrpSpPr>
        <p:grpSpPr bwMode="auto">
          <a:xfrm>
            <a:off x="6324600" y="5029200"/>
            <a:ext cx="1773238" cy="1296988"/>
            <a:chOff x="3024" y="3168"/>
            <a:chExt cx="1117" cy="817"/>
          </a:xfrm>
        </p:grpSpPr>
        <p:sp>
          <p:nvSpPr>
            <p:cNvPr id="71689" name="Freeform 9"/>
            <p:cNvSpPr>
              <a:spLocks/>
            </p:cNvSpPr>
            <p:nvPr/>
          </p:nvSpPr>
          <p:spPr bwMode="auto">
            <a:xfrm>
              <a:off x="3024" y="3797"/>
              <a:ext cx="110" cy="61"/>
            </a:xfrm>
            <a:custGeom>
              <a:avLst/>
              <a:gdLst>
                <a:gd name="T0" fmla="*/ 107 w 110"/>
                <a:gd name="T1" fmla="*/ 0 h 61"/>
                <a:gd name="T2" fmla="*/ 83 w 110"/>
                <a:gd name="T3" fmla="*/ 0 h 61"/>
                <a:gd name="T4" fmla="*/ 69 w 110"/>
                <a:gd name="T5" fmla="*/ 1 h 61"/>
                <a:gd name="T6" fmla="*/ 55 w 110"/>
                <a:gd name="T7" fmla="*/ 3 h 61"/>
                <a:gd name="T8" fmla="*/ 38 w 110"/>
                <a:gd name="T9" fmla="*/ 6 h 61"/>
                <a:gd name="T10" fmla="*/ 25 w 110"/>
                <a:gd name="T11" fmla="*/ 9 h 61"/>
                <a:gd name="T12" fmla="*/ 17 w 110"/>
                <a:gd name="T13" fmla="*/ 12 h 61"/>
                <a:gd name="T14" fmla="*/ 11 w 110"/>
                <a:gd name="T15" fmla="*/ 15 h 61"/>
                <a:gd name="T16" fmla="*/ 6 w 110"/>
                <a:gd name="T17" fmla="*/ 19 h 61"/>
                <a:gd name="T18" fmla="*/ 2 w 110"/>
                <a:gd name="T19" fmla="*/ 23 h 61"/>
                <a:gd name="T20" fmla="*/ 0 w 110"/>
                <a:gd name="T21" fmla="*/ 27 h 61"/>
                <a:gd name="T22" fmla="*/ 1 w 110"/>
                <a:gd name="T23" fmla="*/ 32 h 61"/>
                <a:gd name="T24" fmla="*/ 4 w 110"/>
                <a:gd name="T25" fmla="*/ 36 h 61"/>
                <a:gd name="T26" fmla="*/ 8 w 110"/>
                <a:gd name="T27" fmla="*/ 38 h 61"/>
                <a:gd name="T28" fmla="*/ 15 w 110"/>
                <a:gd name="T29" fmla="*/ 39 h 61"/>
                <a:gd name="T30" fmla="*/ 24 w 110"/>
                <a:gd name="T31" fmla="*/ 39 h 61"/>
                <a:gd name="T32" fmla="*/ 34 w 110"/>
                <a:gd name="T33" fmla="*/ 38 h 61"/>
                <a:gd name="T34" fmla="*/ 46 w 110"/>
                <a:gd name="T35" fmla="*/ 38 h 61"/>
                <a:gd name="T36" fmla="*/ 58 w 110"/>
                <a:gd name="T37" fmla="*/ 38 h 61"/>
                <a:gd name="T38" fmla="*/ 67 w 110"/>
                <a:gd name="T39" fmla="*/ 39 h 61"/>
                <a:gd name="T40" fmla="*/ 75 w 110"/>
                <a:gd name="T41" fmla="*/ 41 h 61"/>
                <a:gd name="T42" fmla="*/ 84 w 110"/>
                <a:gd name="T43" fmla="*/ 45 h 61"/>
                <a:gd name="T44" fmla="*/ 109 w 110"/>
                <a:gd name="T45" fmla="*/ 60 h 61"/>
                <a:gd name="T46" fmla="*/ 108 w 110"/>
                <a:gd name="T47" fmla="*/ 60 h 61"/>
                <a:gd name="T48" fmla="*/ 109 w 110"/>
                <a:gd name="T49"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 h="61">
                  <a:moveTo>
                    <a:pt x="107" y="0"/>
                  </a:moveTo>
                  <a:lnTo>
                    <a:pt x="83" y="0"/>
                  </a:lnTo>
                  <a:lnTo>
                    <a:pt x="69" y="1"/>
                  </a:lnTo>
                  <a:lnTo>
                    <a:pt x="55" y="3"/>
                  </a:lnTo>
                  <a:lnTo>
                    <a:pt x="38" y="6"/>
                  </a:lnTo>
                  <a:lnTo>
                    <a:pt x="25" y="9"/>
                  </a:lnTo>
                  <a:lnTo>
                    <a:pt x="17" y="12"/>
                  </a:lnTo>
                  <a:lnTo>
                    <a:pt x="11" y="15"/>
                  </a:lnTo>
                  <a:lnTo>
                    <a:pt x="6" y="19"/>
                  </a:lnTo>
                  <a:lnTo>
                    <a:pt x="2" y="23"/>
                  </a:lnTo>
                  <a:lnTo>
                    <a:pt x="0" y="27"/>
                  </a:lnTo>
                  <a:lnTo>
                    <a:pt x="1" y="32"/>
                  </a:lnTo>
                  <a:lnTo>
                    <a:pt x="4" y="36"/>
                  </a:lnTo>
                  <a:lnTo>
                    <a:pt x="8" y="38"/>
                  </a:lnTo>
                  <a:lnTo>
                    <a:pt x="15" y="39"/>
                  </a:lnTo>
                  <a:lnTo>
                    <a:pt x="24" y="39"/>
                  </a:lnTo>
                  <a:lnTo>
                    <a:pt x="34" y="38"/>
                  </a:lnTo>
                  <a:lnTo>
                    <a:pt x="46" y="38"/>
                  </a:lnTo>
                  <a:lnTo>
                    <a:pt x="58" y="38"/>
                  </a:lnTo>
                  <a:lnTo>
                    <a:pt x="67" y="39"/>
                  </a:lnTo>
                  <a:lnTo>
                    <a:pt x="75" y="41"/>
                  </a:lnTo>
                  <a:lnTo>
                    <a:pt x="84" y="45"/>
                  </a:lnTo>
                  <a:lnTo>
                    <a:pt x="109" y="60"/>
                  </a:lnTo>
                  <a:lnTo>
                    <a:pt x="108" y="60"/>
                  </a:lnTo>
                  <a:lnTo>
                    <a:pt x="109" y="59"/>
                  </a:lnTo>
                </a:path>
              </a:pathLst>
            </a:custGeom>
            <a:noFill/>
            <a:ln w="25400" cap="rnd" cmpd="sng">
              <a:solidFill>
                <a:srgbClr val="808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1697" name="Group 17"/>
            <p:cNvGrpSpPr>
              <a:grpSpLocks/>
            </p:cNvGrpSpPr>
            <p:nvPr/>
          </p:nvGrpSpPr>
          <p:grpSpPr bwMode="auto">
            <a:xfrm>
              <a:off x="3118" y="3624"/>
              <a:ext cx="869" cy="277"/>
              <a:chOff x="3118" y="3624"/>
              <a:chExt cx="869" cy="277"/>
            </a:xfrm>
          </p:grpSpPr>
          <p:sp>
            <p:nvSpPr>
              <p:cNvPr id="71690" name="Freeform 10"/>
              <p:cNvSpPr>
                <a:spLocks/>
              </p:cNvSpPr>
              <p:nvPr/>
            </p:nvSpPr>
            <p:spPr bwMode="auto">
              <a:xfrm>
                <a:off x="3124" y="3766"/>
                <a:ext cx="863" cy="135"/>
              </a:xfrm>
              <a:custGeom>
                <a:avLst/>
                <a:gdLst>
                  <a:gd name="T0" fmla="*/ 0 w 863"/>
                  <a:gd name="T1" fmla="*/ 8 h 135"/>
                  <a:gd name="T2" fmla="*/ 0 w 863"/>
                  <a:gd name="T3" fmla="*/ 67 h 135"/>
                  <a:gd name="T4" fmla="*/ 700 w 863"/>
                  <a:gd name="T5" fmla="*/ 134 h 135"/>
                  <a:gd name="T6" fmla="*/ 862 w 863"/>
                  <a:gd name="T7" fmla="*/ 52 h 135"/>
                  <a:gd name="T8" fmla="*/ 862 w 863"/>
                  <a:gd name="T9" fmla="*/ 0 h 135"/>
                  <a:gd name="T10" fmla="*/ 694 w 863"/>
                  <a:gd name="T11" fmla="*/ 70 h 135"/>
                  <a:gd name="T12" fmla="*/ 0 w 863"/>
                  <a:gd name="T13" fmla="*/ 8 h 135"/>
                </a:gdLst>
                <a:ahLst/>
                <a:cxnLst>
                  <a:cxn ang="0">
                    <a:pos x="T0" y="T1"/>
                  </a:cxn>
                  <a:cxn ang="0">
                    <a:pos x="T2" y="T3"/>
                  </a:cxn>
                  <a:cxn ang="0">
                    <a:pos x="T4" y="T5"/>
                  </a:cxn>
                  <a:cxn ang="0">
                    <a:pos x="T6" y="T7"/>
                  </a:cxn>
                  <a:cxn ang="0">
                    <a:pos x="T8" y="T9"/>
                  </a:cxn>
                  <a:cxn ang="0">
                    <a:pos x="T10" y="T11"/>
                  </a:cxn>
                  <a:cxn ang="0">
                    <a:pos x="T12" y="T13"/>
                  </a:cxn>
                </a:cxnLst>
                <a:rect l="0" t="0" r="r" b="b"/>
                <a:pathLst>
                  <a:path w="863" h="135">
                    <a:moveTo>
                      <a:pt x="0" y="8"/>
                    </a:moveTo>
                    <a:lnTo>
                      <a:pt x="0" y="67"/>
                    </a:lnTo>
                    <a:lnTo>
                      <a:pt x="700" y="134"/>
                    </a:lnTo>
                    <a:lnTo>
                      <a:pt x="862" y="52"/>
                    </a:lnTo>
                    <a:lnTo>
                      <a:pt x="862" y="0"/>
                    </a:lnTo>
                    <a:lnTo>
                      <a:pt x="694" y="70"/>
                    </a:lnTo>
                    <a:lnTo>
                      <a:pt x="0" y="8"/>
                    </a:lnTo>
                  </a:path>
                </a:pathLst>
              </a:custGeom>
              <a:solidFill>
                <a:srgbClr val="9F9F9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691" name="Freeform 11"/>
              <p:cNvSpPr>
                <a:spLocks/>
              </p:cNvSpPr>
              <p:nvPr/>
            </p:nvSpPr>
            <p:spPr bwMode="auto">
              <a:xfrm>
                <a:off x="3118" y="3624"/>
                <a:ext cx="702" cy="211"/>
              </a:xfrm>
              <a:custGeom>
                <a:avLst/>
                <a:gdLst>
                  <a:gd name="T0" fmla="*/ 0 w 702"/>
                  <a:gd name="T1" fmla="*/ 0 h 211"/>
                  <a:gd name="T2" fmla="*/ 701 w 702"/>
                  <a:gd name="T3" fmla="*/ 46 h 211"/>
                  <a:gd name="T4" fmla="*/ 701 w 702"/>
                  <a:gd name="T5" fmla="*/ 210 h 211"/>
                  <a:gd name="T6" fmla="*/ 0 w 702"/>
                  <a:gd name="T7" fmla="*/ 147 h 211"/>
                  <a:gd name="T8" fmla="*/ 0 w 702"/>
                  <a:gd name="T9" fmla="*/ 0 h 211"/>
                </a:gdLst>
                <a:ahLst/>
                <a:cxnLst>
                  <a:cxn ang="0">
                    <a:pos x="T0" y="T1"/>
                  </a:cxn>
                  <a:cxn ang="0">
                    <a:pos x="T2" y="T3"/>
                  </a:cxn>
                  <a:cxn ang="0">
                    <a:pos x="T4" y="T5"/>
                  </a:cxn>
                  <a:cxn ang="0">
                    <a:pos x="T6" y="T7"/>
                  </a:cxn>
                  <a:cxn ang="0">
                    <a:pos x="T8" y="T9"/>
                  </a:cxn>
                </a:cxnLst>
                <a:rect l="0" t="0" r="r" b="b"/>
                <a:pathLst>
                  <a:path w="702" h="211">
                    <a:moveTo>
                      <a:pt x="0" y="0"/>
                    </a:moveTo>
                    <a:lnTo>
                      <a:pt x="701" y="46"/>
                    </a:lnTo>
                    <a:lnTo>
                      <a:pt x="701" y="210"/>
                    </a:lnTo>
                    <a:lnTo>
                      <a:pt x="0" y="147"/>
                    </a:lnTo>
                    <a:lnTo>
                      <a:pt x="0"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1696" name="Group 16"/>
              <p:cNvGrpSpPr>
                <a:grpSpLocks/>
              </p:cNvGrpSpPr>
              <p:nvPr/>
            </p:nvGrpSpPr>
            <p:grpSpPr bwMode="auto">
              <a:xfrm>
                <a:off x="3134" y="3677"/>
                <a:ext cx="682" cy="61"/>
                <a:chOff x="3134" y="3677"/>
                <a:chExt cx="682" cy="61"/>
              </a:xfrm>
            </p:grpSpPr>
            <p:sp>
              <p:nvSpPr>
                <p:cNvPr id="71692" name="Line 12"/>
                <p:cNvSpPr>
                  <a:spLocks noChangeShapeType="1"/>
                </p:cNvSpPr>
                <p:nvPr/>
              </p:nvSpPr>
              <p:spPr bwMode="auto">
                <a:xfrm>
                  <a:off x="3134" y="3677"/>
                  <a:ext cx="681"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93" name="Line 13"/>
                <p:cNvSpPr>
                  <a:spLocks noChangeShapeType="1"/>
                </p:cNvSpPr>
                <p:nvPr/>
              </p:nvSpPr>
              <p:spPr bwMode="auto">
                <a:xfrm>
                  <a:off x="3653" y="3710"/>
                  <a:ext cx="122" cy="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94" name="Line 14"/>
                <p:cNvSpPr>
                  <a:spLocks noChangeShapeType="1"/>
                </p:cNvSpPr>
                <p:nvPr/>
              </p:nvSpPr>
              <p:spPr bwMode="auto">
                <a:xfrm>
                  <a:off x="3479" y="3697"/>
                  <a:ext cx="123" cy="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95" name="Line 15"/>
                <p:cNvSpPr>
                  <a:spLocks noChangeShapeType="1"/>
                </p:cNvSpPr>
                <p:nvPr/>
              </p:nvSpPr>
              <p:spPr bwMode="auto">
                <a:xfrm>
                  <a:off x="3134" y="3706"/>
                  <a:ext cx="682" cy="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71700" name="Group 20"/>
            <p:cNvGrpSpPr>
              <a:grpSpLocks/>
            </p:cNvGrpSpPr>
            <p:nvPr/>
          </p:nvGrpSpPr>
          <p:grpSpPr bwMode="auto">
            <a:xfrm>
              <a:off x="3118" y="3594"/>
              <a:ext cx="871" cy="71"/>
              <a:chOff x="3118" y="3594"/>
              <a:chExt cx="871" cy="71"/>
            </a:xfrm>
          </p:grpSpPr>
          <p:sp>
            <p:nvSpPr>
              <p:cNvPr id="71698" name="Freeform 18"/>
              <p:cNvSpPr>
                <a:spLocks/>
              </p:cNvSpPr>
              <p:nvPr/>
            </p:nvSpPr>
            <p:spPr bwMode="auto">
              <a:xfrm>
                <a:off x="3118" y="3594"/>
                <a:ext cx="871" cy="71"/>
              </a:xfrm>
              <a:custGeom>
                <a:avLst/>
                <a:gdLst>
                  <a:gd name="T0" fmla="*/ 0 w 871"/>
                  <a:gd name="T1" fmla="*/ 27 h 71"/>
                  <a:gd name="T2" fmla="*/ 703 w 871"/>
                  <a:gd name="T3" fmla="*/ 70 h 71"/>
                  <a:gd name="T4" fmla="*/ 870 w 871"/>
                  <a:gd name="T5" fmla="*/ 29 h 71"/>
                  <a:gd name="T6" fmla="*/ 811 w 871"/>
                  <a:gd name="T7" fmla="*/ 24 h 71"/>
                  <a:gd name="T8" fmla="*/ 268 w 871"/>
                  <a:gd name="T9" fmla="*/ 0 h 71"/>
                  <a:gd name="T10" fmla="*/ 0 w 871"/>
                  <a:gd name="T11" fmla="*/ 27 h 71"/>
                </a:gdLst>
                <a:ahLst/>
                <a:cxnLst>
                  <a:cxn ang="0">
                    <a:pos x="T0" y="T1"/>
                  </a:cxn>
                  <a:cxn ang="0">
                    <a:pos x="T2" y="T3"/>
                  </a:cxn>
                  <a:cxn ang="0">
                    <a:pos x="T4" y="T5"/>
                  </a:cxn>
                  <a:cxn ang="0">
                    <a:pos x="T6" y="T7"/>
                  </a:cxn>
                  <a:cxn ang="0">
                    <a:pos x="T8" y="T9"/>
                  </a:cxn>
                  <a:cxn ang="0">
                    <a:pos x="T10" y="T11"/>
                  </a:cxn>
                </a:cxnLst>
                <a:rect l="0" t="0" r="r" b="b"/>
                <a:pathLst>
                  <a:path w="871" h="71">
                    <a:moveTo>
                      <a:pt x="0" y="27"/>
                    </a:moveTo>
                    <a:lnTo>
                      <a:pt x="703" y="70"/>
                    </a:lnTo>
                    <a:lnTo>
                      <a:pt x="870" y="29"/>
                    </a:lnTo>
                    <a:lnTo>
                      <a:pt x="811" y="24"/>
                    </a:lnTo>
                    <a:lnTo>
                      <a:pt x="268" y="0"/>
                    </a:lnTo>
                    <a:lnTo>
                      <a:pt x="0" y="27"/>
                    </a:lnTo>
                  </a:path>
                </a:pathLst>
              </a:custGeom>
              <a:solidFill>
                <a:srgbClr val="DFDFD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699" name="Freeform 19"/>
              <p:cNvSpPr>
                <a:spLocks/>
              </p:cNvSpPr>
              <p:nvPr/>
            </p:nvSpPr>
            <p:spPr bwMode="auto">
              <a:xfrm>
                <a:off x="3318" y="3610"/>
                <a:ext cx="638" cy="44"/>
              </a:xfrm>
              <a:custGeom>
                <a:avLst/>
                <a:gdLst>
                  <a:gd name="T0" fmla="*/ 52 w 638"/>
                  <a:gd name="T1" fmla="*/ 0 h 44"/>
                  <a:gd name="T2" fmla="*/ 0 w 638"/>
                  <a:gd name="T3" fmla="*/ 16 h 44"/>
                  <a:gd name="T4" fmla="*/ 514 w 638"/>
                  <a:gd name="T5" fmla="*/ 43 h 44"/>
                  <a:gd name="T6" fmla="*/ 598 w 638"/>
                  <a:gd name="T7" fmla="*/ 24 h 44"/>
                  <a:gd name="T8" fmla="*/ 591 w 638"/>
                  <a:gd name="T9" fmla="*/ 21 h 44"/>
                  <a:gd name="T10" fmla="*/ 637 w 638"/>
                  <a:gd name="T11" fmla="*/ 11 h 44"/>
                  <a:gd name="T12" fmla="*/ 609 w 638"/>
                  <a:gd name="T13" fmla="*/ 9 h 44"/>
                  <a:gd name="T14" fmla="*/ 52 w 638"/>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8" h="44">
                    <a:moveTo>
                      <a:pt x="52" y="0"/>
                    </a:moveTo>
                    <a:lnTo>
                      <a:pt x="0" y="16"/>
                    </a:lnTo>
                    <a:lnTo>
                      <a:pt x="514" y="43"/>
                    </a:lnTo>
                    <a:lnTo>
                      <a:pt x="598" y="24"/>
                    </a:lnTo>
                    <a:lnTo>
                      <a:pt x="591" y="21"/>
                    </a:lnTo>
                    <a:lnTo>
                      <a:pt x="637" y="11"/>
                    </a:lnTo>
                    <a:lnTo>
                      <a:pt x="609" y="9"/>
                    </a:lnTo>
                    <a:lnTo>
                      <a:pt x="52" y="0"/>
                    </a:lnTo>
                  </a:path>
                </a:pathLst>
              </a:custGeom>
              <a:solidFill>
                <a:srgbClr val="5F5F5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71731" name="Group 51"/>
            <p:cNvGrpSpPr>
              <a:grpSpLocks/>
            </p:cNvGrpSpPr>
            <p:nvPr/>
          </p:nvGrpSpPr>
          <p:grpSpPr bwMode="auto">
            <a:xfrm>
              <a:off x="3834" y="3177"/>
              <a:ext cx="153" cy="466"/>
              <a:chOff x="3834" y="3177"/>
              <a:chExt cx="153" cy="466"/>
            </a:xfrm>
          </p:grpSpPr>
          <p:grpSp>
            <p:nvGrpSpPr>
              <p:cNvPr id="71727" name="Group 47"/>
              <p:cNvGrpSpPr>
                <a:grpSpLocks/>
              </p:cNvGrpSpPr>
              <p:nvPr/>
            </p:nvGrpSpPr>
            <p:grpSpPr bwMode="auto">
              <a:xfrm>
                <a:off x="3896" y="3237"/>
                <a:ext cx="91" cy="390"/>
                <a:chOff x="3896" y="3237"/>
                <a:chExt cx="91" cy="390"/>
              </a:xfrm>
            </p:grpSpPr>
            <p:sp>
              <p:nvSpPr>
                <p:cNvPr id="71701" name="Freeform 21"/>
                <p:cNvSpPr>
                  <a:spLocks/>
                </p:cNvSpPr>
                <p:nvPr/>
              </p:nvSpPr>
              <p:spPr bwMode="auto">
                <a:xfrm>
                  <a:off x="3896" y="3237"/>
                  <a:ext cx="91" cy="390"/>
                </a:xfrm>
                <a:custGeom>
                  <a:avLst/>
                  <a:gdLst>
                    <a:gd name="T0" fmla="*/ 8 w 91"/>
                    <a:gd name="T1" fmla="*/ 0 h 390"/>
                    <a:gd name="T2" fmla="*/ 90 w 91"/>
                    <a:gd name="T3" fmla="*/ 32 h 390"/>
                    <a:gd name="T4" fmla="*/ 83 w 91"/>
                    <a:gd name="T5" fmla="*/ 184 h 390"/>
                    <a:gd name="T6" fmla="*/ 74 w 91"/>
                    <a:gd name="T7" fmla="*/ 366 h 390"/>
                    <a:gd name="T8" fmla="*/ 0 w 91"/>
                    <a:gd name="T9" fmla="*/ 389 h 390"/>
                    <a:gd name="T10" fmla="*/ 8 w 91"/>
                    <a:gd name="T11" fmla="*/ 0 h 390"/>
                  </a:gdLst>
                  <a:ahLst/>
                  <a:cxnLst>
                    <a:cxn ang="0">
                      <a:pos x="T0" y="T1"/>
                    </a:cxn>
                    <a:cxn ang="0">
                      <a:pos x="T2" y="T3"/>
                    </a:cxn>
                    <a:cxn ang="0">
                      <a:pos x="T4" y="T5"/>
                    </a:cxn>
                    <a:cxn ang="0">
                      <a:pos x="T6" y="T7"/>
                    </a:cxn>
                    <a:cxn ang="0">
                      <a:pos x="T8" y="T9"/>
                    </a:cxn>
                    <a:cxn ang="0">
                      <a:pos x="T10" y="T11"/>
                    </a:cxn>
                  </a:cxnLst>
                  <a:rect l="0" t="0" r="r" b="b"/>
                  <a:pathLst>
                    <a:path w="91" h="390">
                      <a:moveTo>
                        <a:pt x="8" y="0"/>
                      </a:moveTo>
                      <a:lnTo>
                        <a:pt x="90" y="32"/>
                      </a:lnTo>
                      <a:lnTo>
                        <a:pt x="83" y="184"/>
                      </a:lnTo>
                      <a:lnTo>
                        <a:pt x="74" y="366"/>
                      </a:lnTo>
                      <a:lnTo>
                        <a:pt x="0" y="389"/>
                      </a:lnTo>
                      <a:lnTo>
                        <a:pt x="8" y="0"/>
                      </a:lnTo>
                    </a:path>
                  </a:pathLst>
                </a:custGeom>
                <a:solidFill>
                  <a:srgbClr val="9F9F9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1726" name="Group 46"/>
                <p:cNvGrpSpPr>
                  <a:grpSpLocks/>
                </p:cNvGrpSpPr>
                <p:nvPr/>
              </p:nvGrpSpPr>
              <p:grpSpPr bwMode="auto">
                <a:xfrm>
                  <a:off x="3910" y="3268"/>
                  <a:ext cx="71" cy="330"/>
                  <a:chOff x="3910" y="3268"/>
                  <a:chExt cx="71" cy="330"/>
                </a:xfrm>
              </p:grpSpPr>
              <p:grpSp>
                <p:nvGrpSpPr>
                  <p:cNvPr id="71724" name="Group 44"/>
                  <p:cNvGrpSpPr>
                    <a:grpSpLocks/>
                  </p:cNvGrpSpPr>
                  <p:nvPr/>
                </p:nvGrpSpPr>
                <p:grpSpPr bwMode="auto">
                  <a:xfrm>
                    <a:off x="3910" y="3268"/>
                    <a:ext cx="71" cy="330"/>
                    <a:chOff x="3910" y="3268"/>
                    <a:chExt cx="71" cy="330"/>
                  </a:xfrm>
                </p:grpSpPr>
                <p:grpSp>
                  <p:nvGrpSpPr>
                    <p:cNvPr id="71714" name="Group 34"/>
                    <p:cNvGrpSpPr>
                      <a:grpSpLocks/>
                    </p:cNvGrpSpPr>
                    <p:nvPr/>
                  </p:nvGrpSpPr>
                  <p:grpSpPr bwMode="auto">
                    <a:xfrm>
                      <a:off x="3910" y="3268"/>
                      <a:ext cx="71" cy="182"/>
                      <a:chOff x="3910" y="3268"/>
                      <a:chExt cx="71" cy="182"/>
                    </a:xfrm>
                  </p:grpSpPr>
                  <p:grpSp>
                    <p:nvGrpSpPr>
                      <p:cNvPr id="71708" name="Group 28"/>
                      <p:cNvGrpSpPr>
                        <a:grpSpLocks/>
                      </p:cNvGrpSpPr>
                      <p:nvPr/>
                    </p:nvGrpSpPr>
                    <p:grpSpPr bwMode="auto">
                      <a:xfrm>
                        <a:off x="3918" y="3268"/>
                        <a:ext cx="63" cy="85"/>
                        <a:chOff x="3918" y="3268"/>
                        <a:chExt cx="63" cy="85"/>
                      </a:xfrm>
                    </p:grpSpPr>
                    <p:sp>
                      <p:nvSpPr>
                        <p:cNvPr id="71702" name="Line 22"/>
                        <p:cNvSpPr>
                          <a:spLocks noChangeShapeType="1"/>
                        </p:cNvSpPr>
                        <p:nvPr/>
                      </p:nvSpPr>
                      <p:spPr bwMode="auto">
                        <a:xfrm>
                          <a:off x="3921" y="3268"/>
                          <a:ext cx="60" cy="5"/>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03" name="Line 23"/>
                        <p:cNvSpPr>
                          <a:spLocks noChangeShapeType="1"/>
                        </p:cNvSpPr>
                        <p:nvPr/>
                      </p:nvSpPr>
                      <p:spPr bwMode="auto">
                        <a:xfrm>
                          <a:off x="3919" y="3285"/>
                          <a:ext cx="60" cy="3"/>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04" name="Line 24"/>
                        <p:cNvSpPr>
                          <a:spLocks noChangeShapeType="1"/>
                        </p:cNvSpPr>
                        <p:nvPr/>
                      </p:nvSpPr>
                      <p:spPr bwMode="auto">
                        <a:xfrm>
                          <a:off x="3920" y="3303"/>
                          <a:ext cx="59" cy="1"/>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05" name="Line 25"/>
                        <p:cNvSpPr>
                          <a:spLocks noChangeShapeType="1"/>
                        </p:cNvSpPr>
                        <p:nvPr/>
                      </p:nvSpPr>
                      <p:spPr bwMode="auto">
                        <a:xfrm>
                          <a:off x="3919" y="3316"/>
                          <a:ext cx="60" cy="7"/>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06" name="Line 26"/>
                        <p:cNvSpPr>
                          <a:spLocks noChangeShapeType="1"/>
                        </p:cNvSpPr>
                        <p:nvPr/>
                      </p:nvSpPr>
                      <p:spPr bwMode="auto">
                        <a:xfrm>
                          <a:off x="3918" y="3333"/>
                          <a:ext cx="60" cy="5"/>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07" name="Line 27"/>
                        <p:cNvSpPr>
                          <a:spLocks noChangeShapeType="1"/>
                        </p:cNvSpPr>
                        <p:nvPr/>
                      </p:nvSpPr>
                      <p:spPr bwMode="auto">
                        <a:xfrm>
                          <a:off x="3918" y="3350"/>
                          <a:ext cx="59" cy="3"/>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1709" name="Line 29"/>
                      <p:cNvSpPr>
                        <a:spLocks noChangeShapeType="1"/>
                      </p:cNvSpPr>
                      <p:nvPr/>
                    </p:nvSpPr>
                    <p:spPr bwMode="auto">
                      <a:xfrm>
                        <a:off x="3910" y="3384"/>
                        <a:ext cx="64" cy="0"/>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10" name="Line 30"/>
                      <p:cNvSpPr>
                        <a:spLocks noChangeShapeType="1"/>
                      </p:cNvSpPr>
                      <p:nvPr/>
                    </p:nvSpPr>
                    <p:spPr bwMode="auto">
                      <a:xfrm>
                        <a:off x="3911" y="3398"/>
                        <a:ext cx="62" cy="5"/>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11" name="Line 31"/>
                      <p:cNvSpPr>
                        <a:spLocks noChangeShapeType="1"/>
                      </p:cNvSpPr>
                      <p:nvPr/>
                    </p:nvSpPr>
                    <p:spPr bwMode="auto">
                      <a:xfrm>
                        <a:off x="3910" y="3416"/>
                        <a:ext cx="62" cy="3"/>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12" name="Line 32"/>
                      <p:cNvSpPr>
                        <a:spLocks noChangeShapeType="1"/>
                      </p:cNvSpPr>
                      <p:nvPr/>
                    </p:nvSpPr>
                    <p:spPr bwMode="auto">
                      <a:xfrm>
                        <a:off x="3911" y="3433"/>
                        <a:ext cx="61" cy="1"/>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13" name="Line 33"/>
                      <p:cNvSpPr>
                        <a:spLocks noChangeShapeType="1"/>
                      </p:cNvSpPr>
                      <p:nvPr/>
                    </p:nvSpPr>
                    <p:spPr bwMode="auto">
                      <a:xfrm>
                        <a:off x="3912" y="3450"/>
                        <a:ext cx="60" cy="0"/>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723" name="Group 43"/>
                    <p:cNvGrpSpPr>
                      <a:grpSpLocks/>
                    </p:cNvGrpSpPr>
                    <p:nvPr/>
                  </p:nvGrpSpPr>
                  <p:grpSpPr bwMode="auto">
                    <a:xfrm>
                      <a:off x="3910" y="3466"/>
                      <a:ext cx="60" cy="132"/>
                      <a:chOff x="3910" y="3466"/>
                      <a:chExt cx="60" cy="132"/>
                    </a:xfrm>
                  </p:grpSpPr>
                  <p:sp>
                    <p:nvSpPr>
                      <p:cNvPr id="71715" name="Line 35"/>
                      <p:cNvSpPr>
                        <a:spLocks noChangeShapeType="1"/>
                      </p:cNvSpPr>
                      <p:nvPr/>
                    </p:nvSpPr>
                    <p:spPr bwMode="auto">
                      <a:xfrm>
                        <a:off x="3912" y="3466"/>
                        <a:ext cx="58" cy="3"/>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16" name="Line 36"/>
                      <p:cNvSpPr>
                        <a:spLocks noChangeShapeType="1"/>
                      </p:cNvSpPr>
                      <p:nvPr/>
                    </p:nvSpPr>
                    <p:spPr bwMode="auto">
                      <a:xfrm>
                        <a:off x="3913" y="3483"/>
                        <a:ext cx="56" cy="1"/>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17" name="Line 37"/>
                      <p:cNvSpPr>
                        <a:spLocks noChangeShapeType="1"/>
                      </p:cNvSpPr>
                      <p:nvPr/>
                    </p:nvSpPr>
                    <p:spPr bwMode="auto">
                      <a:xfrm>
                        <a:off x="3912" y="3500"/>
                        <a:ext cx="56" cy="0"/>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18" name="Line 38"/>
                      <p:cNvSpPr>
                        <a:spLocks noChangeShapeType="1"/>
                      </p:cNvSpPr>
                      <p:nvPr/>
                    </p:nvSpPr>
                    <p:spPr bwMode="auto">
                      <a:xfrm flipV="1">
                        <a:off x="3911" y="3504"/>
                        <a:ext cx="56" cy="24"/>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19" name="Line 39"/>
                      <p:cNvSpPr>
                        <a:spLocks noChangeShapeType="1"/>
                      </p:cNvSpPr>
                      <p:nvPr/>
                    </p:nvSpPr>
                    <p:spPr bwMode="auto">
                      <a:xfrm flipV="1">
                        <a:off x="3911" y="3520"/>
                        <a:ext cx="54" cy="25"/>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20" name="Line 40"/>
                      <p:cNvSpPr>
                        <a:spLocks noChangeShapeType="1"/>
                      </p:cNvSpPr>
                      <p:nvPr/>
                    </p:nvSpPr>
                    <p:spPr bwMode="auto">
                      <a:xfrm flipV="1">
                        <a:off x="3911" y="3536"/>
                        <a:ext cx="54" cy="27"/>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21" name="Line 41"/>
                      <p:cNvSpPr>
                        <a:spLocks noChangeShapeType="1"/>
                      </p:cNvSpPr>
                      <p:nvPr/>
                    </p:nvSpPr>
                    <p:spPr bwMode="auto">
                      <a:xfrm flipV="1">
                        <a:off x="3910" y="3550"/>
                        <a:ext cx="55" cy="30"/>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22" name="Line 42"/>
                      <p:cNvSpPr>
                        <a:spLocks noChangeShapeType="1"/>
                      </p:cNvSpPr>
                      <p:nvPr/>
                    </p:nvSpPr>
                    <p:spPr bwMode="auto">
                      <a:xfrm flipV="1">
                        <a:off x="3911" y="3566"/>
                        <a:ext cx="52" cy="32"/>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71725" name="Line 45"/>
                  <p:cNvSpPr>
                    <a:spLocks noChangeShapeType="1"/>
                  </p:cNvSpPr>
                  <p:nvPr/>
                </p:nvSpPr>
                <p:spPr bwMode="auto">
                  <a:xfrm>
                    <a:off x="3916" y="3367"/>
                    <a:ext cx="59" cy="1"/>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71730" name="Group 50"/>
              <p:cNvGrpSpPr>
                <a:grpSpLocks/>
              </p:cNvGrpSpPr>
              <p:nvPr/>
            </p:nvGrpSpPr>
            <p:grpSpPr bwMode="auto">
              <a:xfrm>
                <a:off x="3834" y="3177"/>
                <a:ext cx="79" cy="466"/>
                <a:chOff x="3834" y="3177"/>
                <a:chExt cx="79" cy="466"/>
              </a:xfrm>
            </p:grpSpPr>
            <p:sp>
              <p:nvSpPr>
                <p:cNvPr id="71728" name="Freeform 48"/>
                <p:cNvSpPr>
                  <a:spLocks/>
                </p:cNvSpPr>
                <p:nvPr/>
              </p:nvSpPr>
              <p:spPr bwMode="auto">
                <a:xfrm>
                  <a:off x="3834" y="3177"/>
                  <a:ext cx="79" cy="466"/>
                </a:xfrm>
                <a:custGeom>
                  <a:avLst/>
                  <a:gdLst>
                    <a:gd name="T0" fmla="*/ 18 w 79"/>
                    <a:gd name="T1" fmla="*/ 0 h 466"/>
                    <a:gd name="T2" fmla="*/ 73 w 79"/>
                    <a:gd name="T3" fmla="*/ 23 h 466"/>
                    <a:gd name="T4" fmla="*/ 78 w 79"/>
                    <a:gd name="T5" fmla="*/ 29 h 466"/>
                    <a:gd name="T6" fmla="*/ 61 w 79"/>
                    <a:gd name="T7" fmla="*/ 446 h 466"/>
                    <a:gd name="T8" fmla="*/ 54 w 79"/>
                    <a:gd name="T9" fmla="*/ 452 h 466"/>
                    <a:gd name="T10" fmla="*/ 0 w 79"/>
                    <a:gd name="T11" fmla="*/ 465 h 466"/>
                    <a:gd name="T12" fmla="*/ 6 w 79"/>
                    <a:gd name="T13" fmla="*/ 458 h 466"/>
                    <a:gd name="T14" fmla="*/ 7 w 79"/>
                    <a:gd name="T15" fmla="*/ 452 h 466"/>
                    <a:gd name="T16" fmla="*/ 18 w 79"/>
                    <a:gd name="T17"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66">
                      <a:moveTo>
                        <a:pt x="18" y="0"/>
                      </a:moveTo>
                      <a:lnTo>
                        <a:pt x="73" y="23"/>
                      </a:lnTo>
                      <a:lnTo>
                        <a:pt x="78" y="29"/>
                      </a:lnTo>
                      <a:lnTo>
                        <a:pt x="61" y="446"/>
                      </a:lnTo>
                      <a:lnTo>
                        <a:pt x="54" y="452"/>
                      </a:lnTo>
                      <a:lnTo>
                        <a:pt x="0" y="465"/>
                      </a:lnTo>
                      <a:lnTo>
                        <a:pt x="6" y="458"/>
                      </a:lnTo>
                      <a:lnTo>
                        <a:pt x="7" y="452"/>
                      </a:lnTo>
                      <a:lnTo>
                        <a:pt x="18" y="0"/>
                      </a:lnTo>
                    </a:path>
                  </a:pathLst>
                </a:custGeom>
                <a:solidFill>
                  <a:srgbClr val="BFBFB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729" name="Arc 49"/>
                <p:cNvSpPr>
                  <a:spLocks/>
                </p:cNvSpPr>
                <p:nvPr/>
              </p:nvSpPr>
              <p:spPr bwMode="auto">
                <a:xfrm>
                  <a:off x="3909" y="3204"/>
                  <a:ext cx="4" cy="6"/>
                </a:xfrm>
                <a:custGeom>
                  <a:avLst/>
                  <a:gdLst>
                    <a:gd name="G0" fmla="+- 0 0 0"/>
                    <a:gd name="G1" fmla="+- 21600 0 0"/>
                    <a:gd name="G2" fmla="+- 21600 0 0"/>
                    <a:gd name="T0" fmla="*/ 0 w 21086"/>
                    <a:gd name="T1" fmla="*/ 0 h 21600"/>
                    <a:gd name="T2" fmla="*/ 21086 w 21086"/>
                    <a:gd name="T3" fmla="*/ 16914 h 21600"/>
                    <a:gd name="T4" fmla="*/ 0 w 21086"/>
                    <a:gd name="T5" fmla="*/ 21600 h 21600"/>
                  </a:gdLst>
                  <a:ahLst/>
                  <a:cxnLst>
                    <a:cxn ang="0">
                      <a:pos x="T0" y="T1"/>
                    </a:cxn>
                    <a:cxn ang="0">
                      <a:pos x="T2" y="T3"/>
                    </a:cxn>
                    <a:cxn ang="0">
                      <a:pos x="T4" y="T5"/>
                    </a:cxn>
                  </a:cxnLst>
                  <a:rect l="0" t="0" r="r" b="b"/>
                  <a:pathLst>
                    <a:path w="21086" h="21600" fill="none" extrusionOk="0">
                      <a:moveTo>
                        <a:pt x="0" y="0"/>
                      </a:moveTo>
                      <a:cubicBezTo>
                        <a:pt x="10123" y="0"/>
                        <a:pt x="18889" y="7031"/>
                        <a:pt x="21085" y="16914"/>
                      </a:cubicBezTo>
                    </a:path>
                    <a:path w="21086" h="21600" stroke="0" extrusionOk="0">
                      <a:moveTo>
                        <a:pt x="0" y="0"/>
                      </a:moveTo>
                      <a:cubicBezTo>
                        <a:pt x="10123" y="0"/>
                        <a:pt x="18889" y="7031"/>
                        <a:pt x="21085" y="16914"/>
                      </a:cubicBezTo>
                      <a:lnTo>
                        <a:pt x="0" y="21600"/>
                      </a:lnTo>
                      <a:close/>
                    </a:path>
                  </a:pathLst>
                </a:custGeom>
                <a:solidFill>
                  <a:srgbClr val="BFBFBF"/>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71743" name="Group 63"/>
            <p:cNvGrpSpPr>
              <a:grpSpLocks/>
            </p:cNvGrpSpPr>
            <p:nvPr/>
          </p:nvGrpSpPr>
          <p:grpSpPr bwMode="auto">
            <a:xfrm>
              <a:off x="3867" y="3889"/>
              <a:ext cx="274" cy="96"/>
              <a:chOff x="3867" y="3889"/>
              <a:chExt cx="274" cy="96"/>
            </a:xfrm>
          </p:grpSpPr>
          <p:sp>
            <p:nvSpPr>
              <p:cNvPr id="71732" name="Freeform 52"/>
              <p:cNvSpPr>
                <a:spLocks/>
              </p:cNvSpPr>
              <p:nvPr/>
            </p:nvSpPr>
            <p:spPr bwMode="auto">
              <a:xfrm>
                <a:off x="3867" y="3889"/>
                <a:ext cx="274" cy="68"/>
              </a:xfrm>
              <a:custGeom>
                <a:avLst/>
                <a:gdLst>
                  <a:gd name="T0" fmla="*/ 0 w 274"/>
                  <a:gd name="T1" fmla="*/ 0 h 68"/>
                  <a:gd name="T2" fmla="*/ 50 w 274"/>
                  <a:gd name="T3" fmla="*/ 3 h 68"/>
                  <a:gd name="T4" fmla="*/ 89 w 274"/>
                  <a:gd name="T5" fmla="*/ 5 h 68"/>
                  <a:gd name="T6" fmla="*/ 122 w 274"/>
                  <a:gd name="T7" fmla="*/ 9 h 68"/>
                  <a:gd name="T8" fmla="*/ 156 w 274"/>
                  <a:gd name="T9" fmla="*/ 12 h 68"/>
                  <a:gd name="T10" fmla="*/ 179 w 274"/>
                  <a:gd name="T11" fmla="*/ 15 h 68"/>
                  <a:gd name="T12" fmla="*/ 209 w 274"/>
                  <a:gd name="T13" fmla="*/ 20 h 68"/>
                  <a:gd name="T14" fmla="*/ 225 w 274"/>
                  <a:gd name="T15" fmla="*/ 23 h 68"/>
                  <a:gd name="T16" fmla="*/ 237 w 274"/>
                  <a:gd name="T17" fmla="*/ 26 h 68"/>
                  <a:gd name="T18" fmla="*/ 244 w 274"/>
                  <a:gd name="T19" fmla="*/ 27 h 68"/>
                  <a:gd name="T20" fmla="*/ 249 w 274"/>
                  <a:gd name="T21" fmla="*/ 29 h 68"/>
                  <a:gd name="T22" fmla="*/ 256 w 274"/>
                  <a:gd name="T23" fmla="*/ 31 h 68"/>
                  <a:gd name="T24" fmla="*/ 263 w 274"/>
                  <a:gd name="T25" fmla="*/ 33 h 68"/>
                  <a:gd name="T26" fmla="*/ 269 w 274"/>
                  <a:gd name="T27" fmla="*/ 36 h 68"/>
                  <a:gd name="T28" fmla="*/ 272 w 274"/>
                  <a:gd name="T29" fmla="*/ 40 h 68"/>
                  <a:gd name="T30" fmla="*/ 273 w 274"/>
                  <a:gd name="T31" fmla="*/ 43 h 68"/>
                  <a:gd name="T32" fmla="*/ 271 w 274"/>
                  <a:gd name="T33" fmla="*/ 47 h 68"/>
                  <a:gd name="T34" fmla="*/ 269 w 274"/>
                  <a:gd name="T35" fmla="*/ 52 h 68"/>
                  <a:gd name="T36" fmla="*/ 266 w 274"/>
                  <a:gd name="T37" fmla="*/ 56 h 68"/>
                  <a:gd name="T38" fmla="*/ 261 w 274"/>
                  <a:gd name="T39" fmla="*/ 58 h 68"/>
                  <a:gd name="T40" fmla="*/ 255 w 274"/>
                  <a:gd name="T41" fmla="*/ 62 h 68"/>
                  <a:gd name="T42" fmla="*/ 249 w 274"/>
                  <a:gd name="T43" fmla="*/ 65 h 68"/>
                  <a:gd name="T44" fmla="*/ 242 w 274"/>
                  <a:gd name="T45" fmla="*/ 66 h 68"/>
                  <a:gd name="T46" fmla="*/ 233 w 274"/>
                  <a:gd name="T47" fmla="*/ 67 h 68"/>
                  <a:gd name="T48" fmla="*/ 224 w 274"/>
                  <a:gd name="T49" fmla="*/ 67 h 68"/>
                  <a:gd name="T50" fmla="*/ 214 w 274"/>
                  <a:gd name="T51" fmla="*/ 67 h 68"/>
                  <a:gd name="T52" fmla="*/ 198 w 274"/>
                  <a:gd name="T53" fmla="*/ 6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4" h="68">
                    <a:moveTo>
                      <a:pt x="0" y="0"/>
                    </a:moveTo>
                    <a:lnTo>
                      <a:pt x="50" y="3"/>
                    </a:lnTo>
                    <a:lnTo>
                      <a:pt x="89" y="5"/>
                    </a:lnTo>
                    <a:lnTo>
                      <a:pt x="122" y="9"/>
                    </a:lnTo>
                    <a:lnTo>
                      <a:pt x="156" y="12"/>
                    </a:lnTo>
                    <a:lnTo>
                      <a:pt x="179" y="15"/>
                    </a:lnTo>
                    <a:lnTo>
                      <a:pt x="209" y="20"/>
                    </a:lnTo>
                    <a:lnTo>
                      <a:pt x="225" y="23"/>
                    </a:lnTo>
                    <a:lnTo>
                      <a:pt x="237" y="26"/>
                    </a:lnTo>
                    <a:lnTo>
                      <a:pt x="244" y="27"/>
                    </a:lnTo>
                    <a:lnTo>
                      <a:pt x="249" y="29"/>
                    </a:lnTo>
                    <a:lnTo>
                      <a:pt x="256" y="31"/>
                    </a:lnTo>
                    <a:lnTo>
                      <a:pt x="263" y="33"/>
                    </a:lnTo>
                    <a:lnTo>
                      <a:pt x="269" y="36"/>
                    </a:lnTo>
                    <a:lnTo>
                      <a:pt x="272" y="40"/>
                    </a:lnTo>
                    <a:lnTo>
                      <a:pt x="273" y="43"/>
                    </a:lnTo>
                    <a:lnTo>
                      <a:pt x="271" y="47"/>
                    </a:lnTo>
                    <a:lnTo>
                      <a:pt x="269" y="52"/>
                    </a:lnTo>
                    <a:lnTo>
                      <a:pt x="266" y="56"/>
                    </a:lnTo>
                    <a:lnTo>
                      <a:pt x="261" y="58"/>
                    </a:lnTo>
                    <a:lnTo>
                      <a:pt x="255" y="62"/>
                    </a:lnTo>
                    <a:lnTo>
                      <a:pt x="249" y="65"/>
                    </a:lnTo>
                    <a:lnTo>
                      <a:pt x="242" y="66"/>
                    </a:lnTo>
                    <a:lnTo>
                      <a:pt x="233" y="67"/>
                    </a:lnTo>
                    <a:lnTo>
                      <a:pt x="224" y="67"/>
                    </a:lnTo>
                    <a:lnTo>
                      <a:pt x="214" y="67"/>
                    </a:lnTo>
                    <a:lnTo>
                      <a:pt x="198" y="64"/>
                    </a:lnTo>
                  </a:path>
                </a:pathLst>
              </a:custGeom>
              <a:noFill/>
              <a:ln w="12700" cap="rnd" cmpd="sng">
                <a:solidFill>
                  <a:srgbClr val="C0C0C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1742" name="Group 62"/>
              <p:cNvGrpSpPr>
                <a:grpSpLocks/>
              </p:cNvGrpSpPr>
              <p:nvPr/>
            </p:nvGrpSpPr>
            <p:grpSpPr bwMode="auto">
              <a:xfrm>
                <a:off x="3878" y="3922"/>
                <a:ext cx="185" cy="63"/>
                <a:chOff x="3878" y="3922"/>
                <a:chExt cx="185" cy="63"/>
              </a:xfrm>
            </p:grpSpPr>
            <p:grpSp>
              <p:nvGrpSpPr>
                <p:cNvPr id="71737" name="Group 57"/>
                <p:cNvGrpSpPr>
                  <a:grpSpLocks/>
                </p:cNvGrpSpPr>
                <p:nvPr/>
              </p:nvGrpSpPr>
              <p:grpSpPr bwMode="auto">
                <a:xfrm>
                  <a:off x="3878" y="3922"/>
                  <a:ext cx="185" cy="63"/>
                  <a:chOff x="3878" y="3922"/>
                  <a:chExt cx="185" cy="63"/>
                </a:xfrm>
              </p:grpSpPr>
              <p:sp>
                <p:nvSpPr>
                  <p:cNvPr id="71733" name="Freeform 53"/>
                  <p:cNvSpPr>
                    <a:spLocks/>
                  </p:cNvSpPr>
                  <p:nvPr/>
                </p:nvSpPr>
                <p:spPr bwMode="auto">
                  <a:xfrm>
                    <a:off x="3878" y="3922"/>
                    <a:ext cx="112" cy="38"/>
                  </a:xfrm>
                  <a:custGeom>
                    <a:avLst/>
                    <a:gdLst>
                      <a:gd name="T0" fmla="*/ 0 w 112"/>
                      <a:gd name="T1" fmla="*/ 23 h 38"/>
                      <a:gd name="T2" fmla="*/ 29 w 112"/>
                      <a:gd name="T3" fmla="*/ 0 h 38"/>
                      <a:gd name="T4" fmla="*/ 111 w 112"/>
                      <a:gd name="T5" fmla="*/ 13 h 38"/>
                      <a:gd name="T6" fmla="*/ 79 w 112"/>
                      <a:gd name="T7" fmla="*/ 37 h 38"/>
                      <a:gd name="T8" fmla="*/ 0 w 112"/>
                      <a:gd name="T9" fmla="*/ 23 h 38"/>
                    </a:gdLst>
                    <a:ahLst/>
                    <a:cxnLst>
                      <a:cxn ang="0">
                        <a:pos x="T0" y="T1"/>
                      </a:cxn>
                      <a:cxn ang="0">
                        <a:pos x="T2" y="T3"/>
                      </a:cxn>
                      <a:cxn ang="0">
                        <a:pos x="T4" y="T5"/>
                      </a:cxn>
                      <a:cxn ang="0">
                        <a:pos x="T6" y="T7"/>
                      </a:cxn>
                      <a:cxn ang="0">
                        <a:pos x="T8" y="T9"/>
                      </a:cxn>
                    </a:cxnLst>
                    <a:rect l="0" t="0" r="r" b="b"/>
                    <a:pathLst>
                      <a:path w="112" h="38">
                        <a:moveTo>
                          <a:pt x="0" y="23"/>
                        </a:moveTo>
                        <a:lnTo>
                          <a:pt x="29" y="0"/>
                        </a:lnTo>
                        <a:lnTo>
                          <a:pt x="111" y="13"/>
                        </a:lnTo>
                        <a:lnTo>
                          <a:pt x="79" y="37"/>
                        </a:lnTo>
                        <a:lnTo>
                          <a:pt x="0" y="23"/>
                        </a:lnTo>
                      </a:path>
                    </a:pathLst>
                  </a:custGeom>
                  <a:solidFill>
                    <a:srgbClr val="DFDFD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734" name="Freeform 54"/>
                  <p:cNvSpPr>
                    <a:spLocks/>
                  </p:cNvSpPr>
                  <p:nvPr/>
                </p:nvSpPr>
                <p:spPr bwMode="auto">
                  <a:xfrm>
                    <a:off x="3878" y="3950"/>
                    <a:ext cx="78" cy="35"/>
                  </a:xfrm>
                  <a:custGeom>
                    <a:avLst/>
                    <a:gdLst>
                      <a:gd name="T0" fmla="*/ 0 w 78"/>
                      <a:gd name="T1" fmla="*/ 0 h 35"/>
                      <a:gd name="T2" fmla="*/ 0 w 78"/>
                      <a:gd name="T3" fmla="*/ 19 h 35"/>
                      <a:gd name="T4" fmla="*/ 1 w 78"/>
                      <a:gd name="T5" fmla="*/ 19 h 35"/>
                      <a:gd name="T6" fmla="*/ 77 w 78"/>
                      <a:gd name="T7" fmla="*/ 34 h 35"/>
                      <a:gd name="T8" fmla="*/ 77 w 78"/>
                      <a:gd name="T9" fmla="*/ 14 h 35"/>
                      <a:gd name="T10" fmla="*/ 0 w 78"/>
                      <a:gd name="T11" fmla="*/ 0 h 35"/>
                    </a:gdLst>
                    <a:ahLst/>
                    <a:cxnLst>
                      <a:cxn ang="0">
                        <a:pos x="T0" y="T1"/>
                      </a:cxn>
                      <a:cxn ang="0">
                        <a:pos x="T2" y="T3"/>
                      </a:cxn>
                      <a:cxn ang="0">
                        <a:pos x="T4" y="T5"/>
                      </a:cxn>
                      <a:cxn ang="0">
                        <a:pos x="T6" y="T7"/>
                      </a:cxn>
                      <a:cxn ang="0">
                        <a:pos x="T8" y="T9"/>
                      </a:cxn>
                      <a:cxn ang="0">
                        <a:pos x="T10" y="T11"/>
                      </a:cxn>
                    </a:cxnLst>
                    <a:rect l="0" t="0" r="r" b="b"/>
                    <a:pathLst>
                      <a:path w="78" h="35">
                        <a:moveTo>
                          <a:pt x="0" y="0"/>
                        </a:moveTo>
                        <a:lnTo>
                          <a:pt x="0" y="19"/>
                        </a:lnTo>
                        <a:lnTo>
                          <a:pt x="1" y="19"/>
                        </a:lnTo>
                        <a:lnTo>
                          <a:pt x="77" y="34"/>
                        </a:lnTo>
                        <a:lnTo>
                          <a:pt x="77" y="14"/>
                        </a:lnTo>
                        <a:lnTo>
                          <a:pt x="0"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735" name="Freeform 55"/>
                  <p:cNvSpPr>
                    <a:spLocks/>
                  </p:cNvSpPr>
                  <p:nvPr/>
                </p:nvSpPr>
                <p:spPr bwMode="auto">
                  <a:xfrm>
                    <a:off x="3963" y="3938"/>
                    <a:ext cx="100" cy="47"/>
                  </a:xfrm>
                  <a:custGeom>
                    <a:avLst/>
                    <a:gdLst>
                      <a:gd name="T0" fmla="*/ 0 w 100"/>
                      <a:gd name="T1" fmla="*/ 25 h 47"/>
                      <a:gd name="T2" fmla="*/ 32 w 100"/>
                      <a:gd name="T3" fmla="*/ 0 h 47"/>
                      <a:gd name="T4" fmla="*/ 99 w 100"/>
                      <a:gd name="T5" fmla="*/ 6 h 47"/>
                      <a:gd name="T6" fmla="*/ 99 w 100"/>
                      <a:gd name="T7" fmla="*/ 26 h 47"/>
                      <a:gd name="T8" fmla="*/ 0 w 100"/>
                      <a:gd name="T9" fmla="*/ 46 h 47"/>
                      <a:gd name="T10" fmla="*/ 0 w 100"/>
                      <a:gd name="T11" fmla="*/ 25 h 47"/>
                    </a:gdLst>
                    <a:ahLst/>
                    <a:cxnLst>
                      <a:cxn ang="0">
                        <a:pos x="T0" y="T1"/>
                      </a:cxn>
                      <a:cxn ang="0">
                        <a:pos x="T2" y="T3"/>
                      </a:cxn>
                      <a:cxn ang="0">
                        <a:pos x="T4" y="T5"/>
                      </a:cxn>
                      <a:cxn ang="0">
                        <a:pos x="T6" y="T7"/>
                      </a:cxn>
                      <a:cxn ang="0">
                        <a:pos x="T8" y="T9"/>
                      </a:cxn>
                      <a:cxn ang="0">
                        <a:pos x="T10" y="T11"/>
                      </a:cxn>
                    </a:cxnLst>
                    <a:rect l="0" t="0" r="r" b="b"/>
                    <a:pathLst>
                      <a:path w="100" h="47">
                        <a:moveTo>
                          <a:pt x="0" y="25"/>
                        </a:moveTo>
                        <a:lnTo>
                          <a:pt x="32" y="0"/>
                        </a:lnTo>
                        <a:lnTo>
                          <a:pt x="99" y="6"/>
                        </a:lnTo>
                        <a:lnTo>
                          <a:pt x="99" y="26"/>
                        </a:lnTo>
                        <a:lnTo>
                          <a:pt x="0" y="46"/>
                        </a:lnTo>
                        <a:lnTo>
                          <a:pt x="0" y="25"/>
                        </a:lnTo>
                      </a:path>
                    </a:pathLst>
                  </a:custGeom>
                  <a:solidFill>
                    <a:srgbClr val="9F9F9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736" name="Freeform 56"/>
                  <p:cNvSpPr>
                    <a:spLocks/>
                  </p:cNvSpPr>
                  <p:nvPr/>
                </p:nvSpPr>
                <p:spPr bwMode="auto">
                  <a:xfrm>
                    <a:off x="3910" y="3922"/>
                    <a:ext cx="153" cy="17"/>
                  </a:xfrm>
                  <a:custGeom>
                    <a:avLst/>
                    <a:gdLst>
                      <a:gd name="T0" fmla="*/ 0 w 153"/>
                      <a:gd name="T1" fmla="*/ 0 h 17"/>
                      <a:gd name="T2" fmla="*/ 76 w 153"/>
                      <a:gd name="T3" fmla="*/ 4 h 17"/>
                      <a:gd name="T4" fmla="*/ 152 w 153"/>
                      <a:gd name="T5" fmla="*/ 16 h 17"/>
                      <a:gd name="T6" fmla="*/ 83 w 153"/>
                      <a:gd name="T7" fmla="*/ 11 h 17"/>
                      <a:gd name="T8" fmla="*/ 0 w 153"/>
                      <a:gd name="T9" fmla="*/ 0 h 17"/>
                    </a:gdLst>
                    <a:ahLst/>
                    <a:cxnLst>
                      <a:cxn ang="0">
                        <a:pos x="T0" y="T1"/>
                      </a:cxn>
                      <a:cxn ang="0">
                        <a:pos x="T2" y="T3"/>
                      </a:cxn>
                      <a:cxn ang="0">
                        <a:pos x="T4" y="T5"/>
                      </a:cxn>
                      <a:cxn ang="0">
                        <a:pos x="T6" y="T7"/>
                      </a:cxn>
                      <a:cxn ang="0">
                        <a:pos x="T8" y="T9"/>
                      </a:cxn>
                    </a:cxnLst>
                    <a:rect l="0" t="0" r="r" b="b"/>
                    <a:pathLst>
                      <a:path w="153" h="17">
                        <a:moveTo>
                          <a:pt x="0" y="0"/>
                        </a:moveTo>
                        <a:lnTo>
                          <a:pt x="76" y="4"/>
                        </a:lnTo>
                        <a:lnTo>
                          <a:pt x="152" y="16"/>
                        </a:lnTo>
                        <a:lnTo>
                          <a:pt x="83" y="11"/>
                        </a:lnTo>
                        <a:lnTo>
                          <a:pt x="0" y="0"/>
                        </a:lnTo>
                      </a:path>
                    </a:pathLst>
                  </a:custGeom>
                  <a:solidFill>
                    <a:srgbClr val="7F7F7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71741" name="Group 61"/>
                <p:cNvGrpSpPr>
                  <a:grpSpLocks/>
                </p:cNvGrpSpPr>
                <p:nvPr/>
              </p:nvGrpSpPr>
              <p:grpSpPr bwMode="auto">
                <a:xfrm>
                  <a:off x="3893" y="3932"/>
                  <a:ext cx="164" cy="52"/>
                  <a:chOff x="3893" y="3932"/>
                  <a:chExt cx="164" cy="52"/>
                </a:xfrm>
              </p:grpSpPr>
              <p:sp>
                <p:nvSpPr>
                  <p:cNvPr id="71738" name="Line 58"/>
                  <p:cNvSpPr>
                    <a:spLocks noChangeShapeType="1"/>
                  </p:cNvSpPr>
                  <p:nvPr/>
                </p:nvSpPr>
                <p:spPr bwMode="auto">
                  <a:xfrm>
                    <a:off x="3893" y="3964"/>
                    <a:ext cx="58" cy="1"/>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39" name="Line 59"/>
                  <p:cNvSpPr>
                    <a:spLocks noChangeShapeType="1"/>
                  </p:cNvSpPr>
                  <p:nvPr/>
                </p:nvSpPr>
                <p:spPr bwMode="auto">
                  <a:xfrm flipV="1">
                    <a:off x="3977" y="3932"/>
                    <a:ext cx="9" cy="52"/>
                  </a:xfrm>
                  <a:prstGeom prst="line">
                    <a:avLst/>
                  </a:prstGeom>
                  <a:noFill/>
                  <a:ln w="12700">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40" name="Line 60"/>
                  <p:cNvSpPr>
                    <a:spLocks noChangeShapeType="1"/>
                  </p:cNvSpPr>
                  <p:nvPr/>
                </p:nvSpPr>
                <p:spPr bwMode="auto">
                  <a:xfrm>
                    <a:off x="4013" y="3945"/>
                    <a:ext cx="44" cy="4"/>
                  </a:xfrm>
                  <a:prstGeom prst="line">
                    <a:avLst/>
                  </a:prstGeom>
                  <a:noFill/>
                  <a:ln w="12700">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sp>
          <p:nvSpPr>
            <p:cNvPr id="71744" name="Freeform 64"/>
            <p:cNvSpPr>
              <a:spLocks/>
            </p:cNvSpPr>
            <p:nvPr/>
          </p:nvSpPr>
          <p:spPr bwMode="auto">
            <a:xfrm>
              <a:off x="3829" y="3762"/>
              <a:ext cx="157" cy="140"/>
            </a:xfrm>
            <a:custGeom>
              <a:avLst/>
              <a:gdLst>
                <a:gd name="T0" fmla="*/ 0 w 157"/>
                <a:gd name="T1" fmla="*/ 70 h 140"/>
                <a:gd name="T2" fmla="*/ 156 w 157"/>
                <a:gd name="T3" fmla="*/ 0 h 140"/>
                <a:gd name="T4" fmla="*/ 156 w 157"/>
                <a:gd name="T5" fmla="*/ 56 h 140"/>
                <a:gd name="T6" fmla="*/ 0 w 157"/>
                <a:gd name="T7" fmla="*/ 139 h 140"/>
                <a:gd name="T8" fmla="*/ 0 w 157"/>
                <a:gd name="T9" fmla="*/ 70 h 140"/>
              </a:gdLst>
              <a:ahLst/>
              <a:cxnLst>
                <a:cxn ang="0">
                  <a:pos x="T0" y="T1"/>
                </a:cxn>
                <a:cxn ang="0">
                  <a:pos x="T2" y="T3"/>
                </a:cxn>
                <a:cxn ang="0">
                  <a:pos x="T4" y="T5"/>
                </a:cxn>
                <a:cxn ang="0">
                  <a:pos x="T6" y="T7"/>
                </a:cxn>
                <a:cxn ang="0">
                  <a:pos x="T8" y="T9"/>
                </a:cxn>
              </a:cxnLst>
              <a:rect l="0" t="0" r="r" b="b"/>
              <a:pathLst>
                <a:path w="157" h="140">
                  <a:moveTo>
                    <a:pt x="0" y="70"/>
                  </a:moveTo>
                  <a:lnTo>
                    <a:pt x="156" y="0"/>
                  </a:lnTo>
                  <a:lnTo>
                    <a:pt x="156" y="56"/>
                  </a:lnTo>
                  <a:lnTo>
                    <a:pt x="0" y="139"/>
                  </a:lnTo>
                  <a:lnTo>
                    <a:pt x="0" y="70"/>
                  </a:lnTo>
                </a:path>
              </a:pathLst>
            </a:custGeom>
            <a:solidFill>
              <a:srgbClr val="5F5F5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745" name="Freeform 65"/>
            <p:cNvSpPr>
              <a:spLocks/>
            </p:cNvSpPr>
            <p:nvPr/>
          </p:nvSpPr>
          <p:spPr bwMode="auto">
            <a:xfrm>
              <a:off x="3827" y="3626"/>
              <a:ext cx="163" cy="208"/>
            </a:xfrm>
            <a:custGeom>
              <a:avLst/>
              <a:gdLst>
                <a:gd name="T0" fmla="*/ 0 w 163"/>
                <a:gd name="T1" fmla="*/ 44 h 208"/>
                <a:gd name="T2" fmla="*/ 162 w 163"/>
                <a:gd name="T3" fmla="*/ 0 h 208"/>
                <a:gd name="T4" fmla="*/ 162 w 163"/>
                <a:gd name="T5" fmla="*/ 137 h 208"/>
                <a:gd name="T6" fmla="*/ 0 w 163"/>
                <a:gd name="T7" fmla="*/ 207 h 208"/>
                <a:gd name="T8" fmla="*/ 0 w 163"/>
                <a:gd name="T9" fmla="*/ 44 h 208"/>
              </a:gdLst>
              <a:ahLst/>
              <a:cxnLst>
                <a:cxn ang="0">
                  <a:pos x="T0" y="T1"/>
                </a:cxn>
                <a:cxn ang="0">
                  <a:pos x="T2" y="T3"/>
                </a:cxn>
                <a:cxn ang="0">
                  <a:pos x="T4" y="T5"/>
                </a:cxn>
                <a:cxn ang="0">
                  <a:pos x="T6" y="T7"/>
                </a:cxn>
                <a:cxn ang="0">
                  <a:pos x="T8" y="T9"/>
                </a:cxn>
              </a:cxnLst>
              <a:rect l="0" t="0" r="r" b="b"/>
              <a:pathLst>
                <a:path w="163" h="208">
                  <a:moveTo>
                    <a:pt x="0" y="44"/>
                  </a:moveTo>
                  <a:lnTo>
                    <a:pt x="162" y="0"/>
                  </a:lnTo>
                  <a:lnTo>
                    <a:pt x="162" y="137"/>
                  </a:lnTo>
                  <a:lnTo>
                    <a:pt x="0" y="207"/>
                  </a:lnTo>
                  <a:lnTo>
                    <a:pt x="0" y="44"/>
                  </a:lnTo>
                </a:path>
              </a:pathLst>
            </a:custGeom>
            <a:solidFill>
              <a:srgbClr val="BFBFB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746" name="Freeform 66"/>
            <p:cNvSpPr>
              <a:spLocks/>
            </p:cNvSpPr>
            <p:nvPr/>
          </p:nvSpPr>
          <p:spPr bwMode="auto">
            <a:xfrm>
              <a:off x="3366" y="3243"/>
              <a:ext cx="414" cy="322"/>
            </a:xfrm>
            <a:custGeom>
              <a:avLst/>
              <a:gdLst>
                <a:gd name="T0" fmla="*/ 17 w 414"/>
                <a:gd name="T1" fmla="*/ 0 h 322"/>
                <a:gd name="T2" fmla="*/ 413 w 414"/>
                <a:gd name="T3" fmla="*/ 0 h 322"/>
                <a:gd name="T4" fmla="*/ 397 w 414"/>
                <a:gd name="T5" fmla="*/ 321 h 322"/>
                <a:gd name="T6" fmla="*/ 0 w 414"/>
                <a:gd name="T7" fmla="*/ 302 h 322"/>
                <a:gd name="T8" fmla="*/ 17 w 414"/>
                <a:gd name="T9" fmla="*/ 0 h 322"/>
              </a:gdLst>
              <a:ahLst/>
              <a:cxnLst>
                <a:cxn ang="0">
                  <a:pos x="T0" y="T1"/>
                </a:cxn>
                <a:cxn ang="0">
                  <a:pos x="T2" y="T3"/>
                </a:cxn>
                <a:cxn ang="0">
                  <a:pos x="T4" y="T5"/>
                </a:cxn>
                <a:cxn ang="0">
                  <a:pos x="T6" y="T7"/>
                </a:cxn>
                <a:cxn ang="0">
                  <a:pos x="T8" y="T9"/>
                </a:cxn>
              </a:cxnLst>
              <a:rect l="0" t="0" r="r" b="b"/>
              <a:pathLst>
                <a:path w="414" h="322">
                  <a:moveTo>
                    <a:pt x="17" y="0"/>
                  </a:moveTo>
                  <a:lnTo>
                    <a:pt x="413" y="0"/>
                  </a:lnTo>
                  <a:lnTo>
                    <a:pt x="397" y="321"/>
                  </a:lnTo>
                  <a:lnTo>
                    <a:pt x="0" y="302"/>
                  </a:lnTo>
                  <a:lnTo>
                    <a:pt x="17"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747" name="Freeform 67"/>
            <p:cNvSpPr>
              <a:spLocks/>
            </p:cNvSpPr>
            <p:nvPr/>
          </p:nvSpPr>
          <p:spPr bwMode="auto">
            <a:xfrm>
              <a:off x="3092" y="3794"/>
              <a:ext cx="776" cy="144"/>
            </a:xfrm>
            <a:custGeom>
              <a:avLst/>
              <a:gdLst>
                <a:gd name="T0" fmla="*/ 126 w 776"/>
                <a:gd name="T1" fmla="*/ 0 h 144"/>
                <a:gd name="T2" fmla="*/ 775 w 776"/>
                <a:gd name="T3" fmla="*/ 58 h 144"/>
                <a:gd name="T4" fmla="*/ 729 w 776"/>
                <a:gd name="T5" fmla="*/ 111 h 144"/>
                <a:gd name="T6" fmla="*/ 684 w 776"/>
                <a:gd name="T7" fmla="*/ 143 h 144"/>
                <a:gd name="T8" fmla="*/ 0 w 776"/>
                <a:gd name="T9" fmla="*/ 71 h 144"/>
                <a:gd name="T10" fmla="*/ 51 w 776"/>
                <a:gd name="T11" fmla="*/ 51 h 144"/>
                <a:gd name="T12" fmla="*/ 126 w 776"/>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776" h="144">
                  <a:moveTo>
                    <a:pt x="126" y="0"/>
                  </a:moveTo>
                  <a:lnTo>
                    <a:pt x="775" y="58"/>
                  </a:lnTo>
                  <a:lnTo>
                    <a:pt x="729" y="111"/>
                  </a:lnTo>
                  <a:lnTo>
                    <a:pt x="684" y="143"/>
                  </a:lnTo>
                  <a:lnTo>
                    <a:pt x="0" y="71"/>
                  </a:lnTo>
                  <a:lnTo>
                    <a:pt x="51" y="51"/>
                  </a:lnTo>
                  <a:lnTo>
                    <a:pt x="126" y="0"/>
                  </a:lnTo>
                </a:path>
              </a:pathLst>
            </a:custGeom>
            <a:solidFill>
              <a:srgbClr val="DFDFD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1757" name="Group 77"/>
            <p:cNvGrpSpPr>
              <a:grpSpLocks/>
            </p:cNvGrpSpPr>
            <p:nvPr/>
          </p:nvGrpSpPr>
          <p:grpSpPr bwMode="auto">
            <a:xfrm>
              <a:off x="3840" y="3629"/>
              <a:ext cx="142" cy="197"/>
              <a:chOff x="3840" y="3629"/>
              <a:chExt cx="142" cy="197"/>
            </a:xfrm>
          </p:grpSpPr>
          <p:sp>
            <p:nvSpPr>
              <p:cNvPr id="71748" name="Line 68"/>
              <p:cNvSpPr>
                <a:spLocks noChangeShapeType="1"/>
              </p:cNvSpPr>
              <p:nvPr/>
            </p:nvSpPr>
            <p:spPr bwMode="auto">
              <a:xfrm flipV="1">
                <a:off x="3840" y="3681"/>
                <a:ext cx="142" cy="80"/>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49" name="Line 69"/>
              <p:cNvSpPr>
                <a:spLocks noChangeShapeType="1"/>
              </p:cNvSpPr>
              <p:nvPr/>
            </p:nvSpPr>
            <p:spPr bwMode="auto">
              <a:xfrm flipV="1">
                <a:off x="3869" y="3698"/>
                <a:ext cx="112" cy="73"/>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50" name="Line 70"/>
              <p:cNvSpPr>
                <a:spLocks noChangeShapeType="1"/>
              </p:cNvSpPr>
              <p:nvPr/>
            </p:nvSpPr>
            <p:spPr bwMode="auto">
              <a:xfrm flipV="1">
                <a:off x="3869" y="3714"/>
                <a:ext cx="112" cy="76"/>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51" name="Line 71"/>
              <p:cNvSpPr>
                <a:spLocks noChangeShapeType="1"/>
              </p:cNvSpPr>
              <p:nvPr/>
            </p:nvSpPr>
            <p:spPr bwMode="auto">
              <a:xfrm flipV="1">
                <a:off x="3869" y="3730"/>
                <a:ext cx="113" cy="77"/>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52" name="Line 72"/>
              <p:cNvSpPr>
                <a:spLocks noChangeShapeType="1"/>
              </p:cNvSpPr>
              <p:nvPr/>
            </p:nvSpPr>
            <p:spPr bwMode="auto">
              <a:xfrm flipV="1">
                <a:off x="3869" y="3745"/>
                <a:ext cx="113" cy="81"/>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53" name="Line 73"/>
              <p:cNvSpPr>
                <a:spLocks noChangeShapeType="1"/>
              </p:cNvSpPr>
              <p:nvPr/>
            </p:nvSpPr>
            <p:spPr bwMode="auto">
              <a:xfrm flipV="1">
                <a:off x="3869" y="3665"/>
                <a:ext cx="113" cy="67"/>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54" name="Line 74"/>
              <p:cNvSpPr>
                <a:spLocks noChangeShapeType="1"/>
              </p:cNvSpPr>
              <p:nvPr/>
            </p:nvSpPr>
            <p:spPr bwMode="auto">
              <a:xfrm flipV="1">
                <a:off x="3869" y="3648"/>
                <a:ext cx="113" cy="63"/>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55" name="Line 75"/>
              <p:cNvSpPr>
                <a:spLocks noChangeShapeType="1"/>
              </p:cNvSpPr>
              <p:nvPr/>
            </p:nvSpPr>
            <p:spPr bwMode="auto">
              <a:xfrm flipV="1">
                <a:off x="3869" y="3629"/>
                <a:ext cx="112" cy="61"/>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56" name="Line 76"/>
              <p:cNvSpPr>
                <a:spLocks noChangeShapeType="1"/>
              </p:cNvSpPr>
              <p:nvPr/>
            </p:nvSpPr>
            <p:spPr bwMode="auto">
              <a:xfrm>
                <a:off x="3856" y="3680"/>
                <a:ext cx="0" cy="136"/>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775" name="Group 95"/>
            <p:cNvGrpSpPr>
              <a:grpSpLocks/>
            </p:cNvGrpSpPr>
            <p:nvPr/>
          </p:nvGrpSpPr>
          <p:grpSpPr bwMode="auto">
            <a:xfrm>
              <a:off x="3309" y="3168"/>
              <a:ext cx="546" cy="476"/>
              <a:chOff x="3309" y="3168"/>
              <a:chExt cx="546" cy="476"/>
            </a:xfrm>
          </p:grpSpPr>
          <p:grpSp>
            <p:nvGrpSpPr>
              <p:cNvPr id="71773" name="Group 93"/>
              <p:cNvGrpSpPr>
                <a:grpSpLocks/>
              </p:cNvGrpSpPr>
              <p:nvPr/>
            </p:nvGrpSpPr>
            <p:grpSpPr bwMode="auto">
              <a:xfrm>
                <a:off x="3309" y="3168"/>
                <a:ext cx="546" cy="476"/>
                <a:chOff x="3309" y="3168"/>
                <a:chExt cx="546" cy="476"/>
              </a:xfrm>
            </p:grpSpPr>
            <p:grpSp>
              <p:nvGrpSpPr>
                <p:cNvPr id="71762" name="Group 82"/>
                <p:cNvGrpSpPr>
                  <a:grpSpLocks/>
                </p:cNvGrpSpPr>
                <p:nvPr/>
              </p:nvGrpSpPr>
              <p:grpSpPr bwMode="auto">
                <a:xfrm>
                  <a:off x="3309" y="3168"/>
                  <a:ext cx="546" cy="476"/>
                  <a:chOff x="3309" y="3168"/>
                  <a:chExt cx="546" cy="476"/>
                </a:xfrm>
              </p:grpSpPr>
              <p:sp>
                <p:nvSpPr>
                  <p:cNvPr id="71758" name="Freeform 78"/>
                  <p:cNvSpPr>
                    <a:spLocks/>
                  </p:cNvSpPr>
                  <p:nvPr/>
                </p:nvSpPr>
                <p:spPr bwMode="auto">
                  <a:xfrm>
                    <a:off x="3309" y="3168"/>
                    <a:ext cx="546" cy="476"/>
                  </a:xfrm>
                  <a:custGeom>
                    <a:avLst/>
                    <a:gdLst>
                      <a:gd name="T0" fmla="*/ 44 w 546"/>
                      <a:gd name="T1" fmla="*/ 7 h 476"/>
                      <a:gd name="T2" fmla="*/ 90 w 546"/>
                      <a:gd name="T3" fmla="*/ 6 h 476"/>
                      <a:gd name="T4" fmla="*/ 154 w 546"/>
                      <a:gd name="T5" fmla="*/ 1 h 476"/>
                      <a:gd name="T6" fmla="*/ 220 w 546"/>
                      <a:gd name="T7" fmla="*/ 0 h 476"/>
                      <a:gd name="T8" fmla="*/ 297 w 546"/>
                      <a:gd name="T9" fmla="*/ 0 h 476"/>
                      <a:gd name="T10" fmla="*/ 352 w 546"/>
                      <a:gd name="T11" fmla="*/ 1 h 476"/>
                      <a:gd name="T12" fmla="*/ 435 w 546"/>
                      <a:gd name="T13" fmla="*/ 4 h 476"/>
                      <a:gd name="T14" fmla="*/ 515 w 546"/>
                      <a:gd name="T15" fmla="*/ 7 h 476"/>
                      <a:gd name="T16" fmla="*/ 535 w 546"/>
                      <a:gd name="T17" fmla="*/ 8 h 476"/>
                      <a:gd name="T18" fmla="*/ 539 w 546"/>
                      <a:gd name="T19" fmla="*/ 9 h 476"/>
                      <a:gd name="T20" fmla="*/ 542 w 546"/>
                      <a:gd name="T21" fmla="*/ 12 h 476"/>
                      <a:gd name="T22" fmla="*/ 545 w 546"/>
                      <a:gd name="T23" fmla="*/ 15 h 476"/>
                      <a:gd name="T24" fmla="*/ 545 w 546"/>
                      <a:gd name="T25" fmla="*/ 20 h 476"/>
                      <a:gd name="T26" fmla="*/ 524 w 546"/>
                      <a:gd name="T27" fmla="*/ 466 h 476"/>
                      <a:gd name="T28" fmla="*/ 522 w 546"/>
                      <a:gd name="T29" fmla="*/ 472 h 476"/>
                      <a:gd name="T30" fmla="*/ 515 w 546"/>
                      <a:gd name="T31" fmla="*/ 475 h 476"/>
                      <a:gd name="T32" fmla="*/ 340 w 546"/>
                      <a:gd name="T33" fmla="*/ 464 h 476"/>
                      <a:gd name="T34" fmla="*/ 166 w 546"/>
                      <a:gd name="T35" fmla="*/ 452 h 476"/>
                      <a:gd name="T36" fmla="*/ 8 w 546"/>
                      <a:gd name="T37" fmla="*/ 441 h 476"/>
                      <a:gd name="T38" fmla="*/ 0 w 546"/>
                      <a:gd name="T39" fmla="*/ 429 h 476"/>
                      <a:gd name="T40" fmla="*/ 25 w 546"/>
                      <a:gd name="T41" fmla="*/ 22 h 476"/>
                      <a:gd name="T42" fmla="*/ 44 w 546"/>
                      <a:gd name="T43" fmla="*/ 7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6" h="476">
                        <a:moveTo>
                          <a:pt x="44" y="7"/>
                        </a:moveTo>
                        <a:lnTo>
                          <a:pt x="90" y="6"/>
                        </a:lnTo>
                        <a:lnTo>
                          <a:pt x="154" y="1"/>
                        </a:lnTo>
                        <a:lnTo>
                          <a:pt x="220" y="0"/>
                        </a:lnTo>
                        <a:lnTo>
                          <a:pt x="297" y="0"/>
                        </a:lnTo>
                        <a:lnTo>
                          <a:pt x="352" y="1"/>
                        </a:lnTo>
                        <a:lnTo>
                          <a:pt x="435" y="4"/>
                        </a:lnTo>
                        <a:lnTo>
                          <a:pt x="515" y="7"/>
                        </a:lnTo>
                        <a:lnTo>
                          <a:pt x="535" y="8"/>
                        </a:lnTo>
                        <a:lnTo>
                          <a:pt x="539" y="9"/>
                        </a:lnTo>
                        <a:lnTo>
                          <a:pt x="542" y="12"/>
                        </a:lnTo>
                        <a:lnTo>
                          <a:pt x="545" y="15"/>
                        </a:lnTo>
                        <a:lnTo>
                          <a:pt x="545" y="20"/>
                        </a:lnTo>
                        <a:lnTo>
                          <a:pt x="524" y="466"/>
                        </a:lnTo>
                        <a:lnTo>
                          <a:pt x="522" y="472"/>
                        </a:lnTo>
                        <a:lnTo>
                          <a:pt x="515" y="475"/>
                        </a:lnTo>
                        <a:lnTo>
                          <a:pt x="340" y="464"/>
                        </a:lnTo>
                        <a:lnTo>
                          <a:pt x="166" y="452"/>
                        </a:lnTo>
                        <a:lnTo>
                          <a:pt x="8" y="441"/>
                        </a:lnTo>
                        <a:lnTo>
                          <a:pt x="0" y="429"/>
                        </a:lnTo>
                        <a:lnTo>
                          <a:pt x="25" y="22"/>
                        </a:lnTo>
                        <a:lnTo>
                          <a:pt x="44" y="7"/>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759" name="Arc 79"/>
                  <p:cNvSpPr>
                    <a:spLocks/>
                  </p:cNvSpPr>
                  <p:nvPr/>
                </p:nvSpPr>
                <p:spPr bwMode="auto">
                  <a:xfrm>
                    <a:off x="3844" y="3180"/>
                    <a:ext cx="11" cy="7"/>
                  </a:xfrm>
                  <a:custGeom>
                    <a:avLst/>
                    <a:gdLst>
                      <a:gd name="G0" fmla="+- 2149 0 0"/>
                      <a:gd name="G1" fmla="+- 21600 0 0"/>
                      <a:gd name="G2" fmla="+- 21600 0 0"/>
                      <a:gd name="T0" fmla="*/ 0 w 23482"/>
                      <a:gd name="T1" fmla="*/ 107 h 21600"/>
                      <a:gd name="T2" fmla="*/ 23482 w 23482"/>
                      <a:gd name="T3" fmla="*/ 18214 h 21600"/>
                      <a:gd name="T4" fmla="*/ 2149 w 23482"/>
                      <a:gd name="T5" fmla="*/ 21600 h 21600"/>
                    </a:gdLst>
                    <a:ahLst/>
                    <a:cxnLst>
                      <a:cxn ang="0">
                        <a:pos x="T0" y="T1"/>
                      </a:cxn>
                      <a:cxn ang="0">
                        <a:pos x="T2" y="T3"/>
                      </a:cxn>
                      <a:cxn ang="0">
                        <a:pos x="T4" y="T5"/>
                      </a:cxn>
                    </a:cxnLst>
                    <a:rect l="0" t="0" r="r" b="b"/>
                    <a:pathLst>
                      <a:path w="23482" h="21600" fill="none" extrusionOk="0">
                        <a:moveTo>
                          <a:pt x="0" y="107"/>
                        </a:moveTo>
                        <a:cubicBezTo>
                          <a:pt x="714" y="35"/>
                          <a:pt x="1431" y="-1"/>
                          <a:pt x="2149" y="0"/>
                        </a:cubicBezTo>
                        <a:cubicBezTo>
                          <a:pt x="12771" y="0"/>
                          <a:pt x="21816" y="7723"/>
                          <a:pt x="23481" y="18214"/>
                        </a:cubicBezTo>
                      </a:path>
                      <a:path w="23482" h="21600" stroke="0" extrusionOk="0">
                        <a:moveTo>
                          <a:pt x="0" y="107"/>
                        </a:moveTo>
                        <a:cubicBezTo>
                          <a:pt x="714" y="35"/>
                          <a:pt x="1431" y="-1"/>
                          <a:pt x="2149" y="0"/>
                        </a:cubicBezTo>
                        <a:cubicBezTo>
                          <a:pt x="12771" y="0"/>
                          <a:pt x="21816" y="7723"/>
                          <a:pt x="23481" y="18214"/>
                        </a:cubicBezTo>
                        <a:lnTo>
                          <a:pt x="2149" y="21600"/>
                        </a:lnTo>
                        <a:close/>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60" name="Arc 80"/>
                  <p:cNvSpPr>
                    <a:spLocks/>
                  </p:cNvSpPr>
                  <p:nvPr/>
                </p:nvSpPr>
                <p:spPr bwMode="auto">
                  <a:xfrm>
                    <a:off x="3336" y="3179"/>
                    <a:ext cx="24" cy="16"/>
                  </a:xfrm>
                  <a:custGeom>
                    <a:avLst/>
                    <a:gdLst>
                      <a:gd name="G0" fmla="+- 21433 0 0"/>
                      <a:gd name="G1" fmla="+- 21581 0 0"/>
                      <a:gd name="G2" fmla="+- 21600 0 0"/>
                      <a:gd name="T0" fmla="*/ 0 w 21433"/>
                      <a:gd name="T1" fmla="*/ 18902 h 21581"/>
                      <a:gd name="T2" fmla="*/ 20534 w 21433"/>
                      <a:gd name="T3" fmla="*/ 0 h 21581"/>
                      <a:gd name="T4" fmla="*/ 21433 w 21433"/>
                      <a:gd name="T5" fmla="*/ 21581 h 21581"/>
                    </a:gdLst>
                    <a:ahLst/>
                    <a:cxnLst>
                      <a:cxn ang="0">
                        <a:pos x="T0" y="T1"/>
                      </a:cxn>
                      <a:cxn ang="0">
                        <a:pos x="T2" y="T3"/>
                      </a:cxn>
                      <a:cxn ang="0">
                        <a:pos x="T4" y="T5"/>
                      </a:cxn>
                    </a:cxnLst>
                    <a:rect l="0" t="0" r="r" b="b"/>
                    <a:pathLst>
                      <a:path w="21433" h="21581" fill="none" extrusionOk="0">
                        <a:moveTo>
                          <a:pt x="-1" y="18901"/>
                        </a:moveTo>
                        <a:cubicBezTo>
                          <a:pt x="1308" y="8431"/>
                          <a:pt x="9991" y="438"/>
                          <a:pt x="20533" y="-1"/>
                        </a:cubicBezTo>
                      </a:path>
                      <a:path w="21433" h="21581" stroke="0" extrusionOk="0">
                        <a:moveTo>
                          <a:pt x="-1" y="18901"/>
                        </a:moveTo>
                        <a:cubicBezTo>
                          <a:pt x="1308" y="8431"/>
                          <a:pt x="9991" y="438"/>
                          <a:pt x="20533" y="-1"/>
                        </a:cubicBezTo>
                        <a:lnTo>
                          <a:pt x="21433" y="21581"/>
                        </a:lnTo>
                        <a:close/>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61" name="Arc 81"/>
                  <p:cNvSpPr>
                    <a:spLocks/>
                  </p:cNvSpPr>
                  <p:nvPr/>
                </p:nvSpPr>
                <p:spPr bwMode="auto">
                  <a:xfrm>
                    <a:off x="3312" y="3598"/>
                    <a:ext cx="8" cy="12"/>
                  </a:xfrm>
                  <a:custGeom>
                    <a:avLst/>
                    <a:gdLst>
                      <a:gd name="G0" fmla="+- 21600 0 0"/>
                      <a:gd name="G1" fmla="+- 4236 0 0"/>
                      <a:gd name="G2" fmla="+- 21600 0 0"/>
                      <a:gd name="T0" fmla="*/ 15819 w 21600"/>
                      <a:gd name="T1" fmla="*/ 25048 h 25048"/>
                      <a:gd name="T2" fmla="*/ 419 w 21600"/>
                      <a:gd name="T3" fmla="*/ 0 h 25048"/>
                      <a:gd name="T4" fmla="*/ 21600 w 21600"/>
                      <a:gd name="T5" fmla="*/ 4236 h 25048"/>
                    </a:gdLst>
                    <a:ahLst/>
                    <a:cxnLst>
                      <a:cxn ang="0">
                        <a:pos x="T0" y="T1"/>
                      </a:cxn>
                      <a:cxn ang="0">
                        <a:pos x="T2" y="T3"/>
                      </a:cxn>
                      <a:cxn ang="0">
                        <a:pos x="T4" y="T5"/>
                      </a:cxn>
                    </a:cxnLst>
                    <a:rect l="0" t="0" r="r" b="b"/>
                    <a:pathLst>
                      <a:path w="21600" h="25048" fill="none" extrusionOk="0">
                        <a:moveTo>
                          <a:pt x="15818" y="25048"/>
                        </a:moveTo>
                        <a:cubicBezTo>
                          <a:pt x="6470" y="22451"/>
                          <a:pt x="0" y="13938"/>
                          <a:pt x="0" y="4236"/>
                        </a:cubicBezTo>
                        <a:cubicBezTo>
                          <a:pt x="-1" y="2813"/>
                          <a:pt x="140" y="1394"/>
                          <a:pt x="419" y="0"/>
                        </a:cubicBezTo>
                      </a:path>
                      <a:path w="21600" h="25048" stroke="0" extrusionOk="0">
                        <a:moveTo>
                          <a:pt x="15818" y="25048"/>
                        </a:moveTo>
                        <a:cubicBezTo>
                          <a:pt x="6470" y="22451"/>
                          <a:pt x="0" y="13938"/>
                          <a:pt x="0" y="4236"/>
                        </a:cubicBezTo>
                        <a:cubicBezTo>
                          <a:pt x="-1" y="2813"/>
                          <a:pt x="140" y="1394"/>
                          <a:pt x="419" y="0"/>
                        </a:cubicBezTo>
                        <a:lnTo>
                          <a:pt x="21600" y="4236"/>
                        </a:lnTo>
                        <a:close/>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772" name="Group 92"/>
                <p:cNvGrpSpPr>
                  <a:grpSpLocks/>
                </p:cNvGrpSpPr>
                <p:nvPr/>
              </p:nvGrpSpPr>
              <p:grpSpPr bwMode="auto">
                <a:xfrm>
                  <a:off x="3367" y="3242"/>
                  <a:ext cx="414" cy="322"/>
                  <a:chOff x="3367" y="3242"/>
                  <a:chExt cx="414" cy="322"/>
                </a:xfrm>
              </p:grpSpPr>
              <p:grpSp>
                <p:nvGrpSpPr>
                  <p:cNvPr id="71767" name="Group 87"/>
                  <p:cNvGrpSpPr>
                    <a:grpSpLocks/>
                  </p:cNvGrpSpPr>
                  <p:nvPr/>
                </p:nvGrpSpPr>
                <p:grpSpPr bwMode="auto">
                  <a:xfrm>
                    <a:off x="3367" y="3242"/>
                    <a:ext cx="414" cy="322"/>
                    <a:chOff x="3367" y="3242"/>
                    <a:chExt cx="414" cy="322"/>
                  </a:xfrm>
                </p:grpSpPr>
                <p:sp>
                  <p:nvSpPr>
                    <p:cNvPr id="71763" name="Freeform 83"/>
                    <p:cNvSpPr>
                      <a:spLocks/>
                    </p:cNvSpPr>
                    <p:nvPr/>
                  </p:nvSpPr>
                  <p:spPr bwMode="auto">
                    <a:xfrm>
                      <a:off x="3383" y="3242"/>
                      <a:ext cx="397" cy="1"/>
                    </a:xfrm>
                    <a:custGeom>
                      <a:avLst/>
                      <a:gdLst>
                        <a:gd name="T0" fmla="*/ 0 w 397"/>
                        <a:gd name="T1" fmla="*/ 0 h 1"/>
                        <a:gd name="T2" fmla="*/ 396 w 397"/>
                        <a:gd name="T3" fmla="*/ 0 h 1"/>
                        <a:gd name="T4" fmla="*/ 387 w 397"/>
                        <a:gd name="T5" fmla="*/ 0 h 1"/>
                        <a:gd name="T6" fmla="*/ 9 w 397"/>
                        <a:gd name="T7" fmla="*/ 0 h 1"/>
                        <a:gd name="T8" fmla="*/ 0 w 397"/>
                        <a:gd name="T9" fmla="*/ 0 h 1"/>
                      </a:gdLst>
                      <a:ahLst/>
                      <a:cxnLst>
                        <a:cxn ang="0">
                          <a:pos x="T0" y="T1"/>
                        </a:cxn>
                        <a:cxn ang="0">
                          <a:pos x="T2" y="T3"/>
                        </a:cxn>
                        <a:cxn ang="0">
                          <a:pos x="T4" y="T5"/>
                        </a:cxn>
                        <a:cxn ang="0">
                          <a:pos x="T6" y="T7"/>
                        </a:cxn>
                        <a:cxn ang="0">
                          <a:pos x="T8" y="T9"/>
                        </a:cxn>
                      </a:cxnLst>
                      <a:rect l="0" t="0" r="r" b="b"/>
                      <a:pathLst>
                        <a:path w="397" h="1">
                          <a:moveTo>
                            <a:pt x="0" y="0"/>
                          </a:moveTo>
                          <a:lnTo>
                            <a:pt x="396" y="0"/>
                          </a:lnTo>
                          <a:lnTo>
                            <a:pt x="387" y="0"/>
                          </a:lnTo>
                          <a:lnTo>
                            <a:pt x="9" y="0"/>
                          </a:lnTo>
                          <a:lnTo>
                            <a:pt x="0" y="0"/>
                          </a:lnTo>
                        </a:path>
                      </a:pathLst>
                    </a:custGeom>
                    <a:solidFill>
                      <a:srgbClr val="808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764" name="Freeform 84"/>
                    <p:cNvSpPr>
                      <a:spLocks/>
                    </p:cNvSpPr>
                    <p:nvPr/>
                  </p:nvSpPr>
                  <p:spPr bwMode="auto">
                    <a:xfrm>
                      <a:off x="3762" y="3242"/>
                      <a:ext cx="19" cy="322"/>
                    </a:xfrm>
                    <a:custGeom>
                      <a:avLst/>
                      <a:gdLst>
                        <a:gd name="T0" fmla="*/ 11 w 19"/>
                        <a:gd name="T1" fmla="*/ 6 h 322"/>
                        <a:gd name="T2" fmla="*/ 18 w 19"/>
                        <a:gd name="T3" fmla="*/ 0 h 322"/>
                        <a:gd name="T4" fmla="*/ 12 w 19"/>
                        <a:gd name="T5" fmla="*/ 175 h 322"/>
                        <a:gd name="T6" fmla="*/ 6 w 19"/>
                        <a:gd name="T7" fmla="*/ 321 h 322"/>
                        <a:gd name="T8" fmla="*/ 0 w 19"/>
                        <a:gd name="T9" fmla="*/ 312 h 322"/>
                        <a:gd name="T10" fmla="*/ 11 w 19"/>
                        <a:gd name="T11" fmla="*/ 6 h 322"/>
                      </a:gdLst>
                      <a:ahLst/>
                      <a:cxnLst>
                        <a:cxn ang="0">
                          <a:pos x="T0" y="T1"/>
                        </a:cxn>
                        <a:cxn ang="0">
                          <a:pos x="T2" y="T3"/>
                        </a:cxn>
                        <a:cxn ang="0">
                          <a:pos x="T4" y="T5"/>
                        </a:cxn>
                        <a:cxn ang="0">
                          <a:pos x="T6" y="T7"/>
                        </a:cxn>
                        <a:cxn ang="0">
                          <a:pos x="T8" y="T9"/>
                        </a:cxn>
                        <a:cxn ang="0">
                          <a:pos x="T10" y="T11"/>
                        </a:cxn>
                      </a:cxnLst>
                      <a:rect l="0" t="0" r="r" b="b"/>
                      <a:pathLst>
                        <a:path w="19" h="322">
                          <a:moveTo>
                            <a:pt x="11" y="6"/>
                          </a:moveTo>
                          <a:lnTo>
                            <a:pt x="18" y="0"/>
                          </a:lnTo>
                          <a:lnTo>
                            <a:pt x="12" y="175"/>
                          </a:lnTo>
                          <a:lnTo>
                            <a:pt x="6" y="321"/>
                          </a:lnTo>
                          <a:lnTo>
                            <a:pt x="0" y="312"/>
                          </a:lnTo>
                          <a:lnTo>
                            <a:pt x="11" y="6"/>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765" name="Freeform 85"/>
                    <p:cNvSpPr>
                      <a:spLocks/>
                    </p:cNvSpPr>
                    <p:nvPr/>
                  </p:nvSpPr>
                  <p:spPr bwMode="auto">
                    <a:xfrm>
                      <a:off x="3367" y="3544"/>
                      <a:ext cx="397" cy="20"/>
                    </a:xfrm>
                    <a:custGeom>
                      <a:avLst/>
                      <a:gdLst>
                        <a:gd name="T0" fmla="*/ 9 w 397"/>
                        <a:gd name="T1" fmla="*/ 0 h 20"/>
                        <a:gd name="T2" fmla="*/ 0 w 397"/>
                        <a:gd name="T3" fmla="*/ 6 h 20"/>
                        <a:gd name="T4" fmla="*/ 396 w 397"/>
                        <a:gd name="T5" fmla="*/ 19 h 20"/>
                        <a:gd name="T6" fmla="*/ 387 w 397"/>
                        <a:gd name="T7" fmla="*/ 13 h 20"/>
                        <a:gd name="T8" fmla="*/ 9 w 397"/>
                        <a:gd name="T9" fmla="*/ 0 h 20"/>
                      </a:gdLst>
                      <a:ahLst/>
                      <a:cxnLst>
                        <a:cxn ang="0">
                          <a:pos x="T0" y="T1"/>
                        </a:cxn>
                        <a:cxn ang="0">
                          <a:pos x="T2" y="T3"/>
                        </a:cxn>
                        <a:cxn ang="0">
                          <a:pos x="T4" y="T5"/>
                        </a:cxn>
                        <a:cxn ang="0">
                          <a:pos x="T6" y="T7"/>
                        </a:cxn>
                        <a:cxn ang="0">
                          <a:pos x="T8" y="T9"/>
                        </a:cxn>
                      </a:cxnLst>
                      <a:rect l="0" t="0" r="r" b="b"/>
                      <a:pathLst>
                        <a:path w="397" h="20">
                          <a:moveTo>
                            <a:pt x="9" y="0"/>
                          </a:moveTo>
                          <a:lnTo>
                            <a:pt x="0" y="6"/>
                          </a:lnTo>
                          <a:lnTo>
                            <a:pt x="396" y="19"/>
                          </a:lnTo>
                          <a:lnTo>
                            <a:pt x="387" y="13"/>
                          </a:lnTo>
                          <a:lnTo>
                            <a:pt x="9" y="0"/>
                          </a:lnTo>
                        </a:path>
                      </a:pathLst>
                    </a:custGeom>
                    <a:solidFill>
                      <a:srgbClr val="DFDFD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766" name="Freeform 86"/>
                    <p:cNvSpPr>
                      <a:spLocks/>
                    </p:cNvSpPr>
                    <p:nvPr/>
                  </p:nvSpPr>
                  <p:spPr bwMode="auto">
                    <a:xfrm>
                      <a:off x="3367" y="3243"/>
                      <a:ext cx="18" cy="303"/>
                    </a:xfrm>
                    <a:custGeom>
                      <a:avLst/>
                      <a:gdLst>
                        <a:gd name="T0" fmla="*/ 11 w 18"/>
                        <a:gd name="T1" fmla="*/ 0 h 303"/>
                        <a:gd name="T2" fmla="*/ 17 w 18"/>
                        <a:gd name="T3" fmla="*/ 6 h 303"/>
                        <a:gd name="T4" fmla="*/ 6 w 18"/>
                        <a:gd name="T5" fmla="*/ 294 h 303"/>
                        <a:gd name="T6" fmla="*/ 0 w 18"/>
                        <a:gd name="T7" fmla="*/ 302 h 303"/>
                        <a:gd name="T8" fmla="*/ 11 w 18"/>
                        <a:gd name="T9" fmla="*/ 0 h 303"/>
                      </a:gdLst>
                      <a:ahLst/>
                      <a:cxnLst>
                        <a:cxn ang="0">
                          <a:pos x="T0" y="T1"/>
                        </a:cxn>
                        <a:cxn ang="0">
                          <a:pos x="T2" y="T3"/>
                        </a:cxn>
                        <a:cxn ang="0">
                          <a:pos x="T4" y="T5"/>
                        </a:cxn>
                        <a:cxn ang="0">
                          <a:pos x="T6" y="T7"/>
                        </a:cxn>
                        <a:cxn ang="0">
                          <a:pos x="T8" y="T9"/>
                        </a:cxn>
                      </a:cxnLst>
                      <a:rect l="0" t="0" r="r" b="b"/>
                      <a:pathLst>
                        <a:path w="18" h="303">
                          <a:moveTo>
                            <a:pt x="11" y="0"/>
                          </a:moveTo>
                          <a:lnTo>
                            <a:pt x="17" y="6"/>
                          </a:lnTo>
                          <a:lnTo>
                            <a:pt x="6" y="294"/>
                          </a:lnTo>
                          <a:lnTo>
                            <a:pt x="0" y="302"/>
                          </a:lnTo>
                          <a:lnTo>
                            <a:pt x="11" y="0"/>
                          </a:lnTo>
                        </a:path>
                      </a:pathLst>
                    </a:custGeom>
                    <a:solidFill>
                      <a:srgbClr val="BFBFB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71771" name="Group 91"/>
                  <p:cNvGrpSpPr>
                    <a:grpSpLocks/>
                  </p:cNvGrpSpPr>
                  <p:nvPr/>
                </p:nvGrpSpPr>
                <p:grpSpPr bwMode="auto">
                  <a:xfrm>
                    <a:off x="3376" y="3249"/>
                    <a:ext cx="395" cy="306"/>
                    <a:chOff x="3376" y="3249"/>
                    <a:chExt cx="395" cy="306"/>
                  </a:xfrm>
                </p:grpSpPr>
                <p:sp>
                  <p:nvSpPr>
                    <p:cNvPr id="71768" name="Freeform 88"/>
                    <p:cNvSpPr>
                      <a:spLocks/>
                    </p:cNvSpPr>
                    <p:nvPr/>
                  </p:nvSpPr>
                  <p:spPr bwMode="auto">
                    <a:xfrm>
                      <a:off x="3376" y="3249"/>
                      <a:ext cx="395" cy="306"/>
                    </a:xfrm>
                    <a:custGeom>
                      <a:avLst/>
                      <a:gdLst>
                        <a:gd name="T0" fmla="*/ 16 w 395"/>
                        <a:gd name="T1" fmla="*/ 0 h 306"/>
                        <a:gd name="T2" fmla="*/ 394 w 395"/>
                        <a:gd name="T3" fmla="*/ 0 h 306"/>
                        <a:gd name="T4" fmla="*/ 378 w 395"/>
                        <a:gd name="T5" fmla="*/ 305 h 306"/>
                        <a:gd name="T6" fmla="*/ 0 w 395"/>
                        <a:gd name="T7" fmla="*/ 287 h 306"/>
                        <a:gd name="T8" fmla="*/ 16 w 395"/>
                        <a:gd name="T9" fmla="*/ 0 h 306"/>
                      </a:gdLst>
                      <a:ahLst/>
                      <a:cxnLst>
                        <a:cxn ang="0">
                          <a:pos x="T0" y="T1"/>
                        </a:cxn>
                        <a:cxn ang="0">
                          <a:pos x="T2" y="T3"/>
                        </a:cxn>
                        <a:cxn ang="0">
                          <a:pos x="T4" y="T5"/>
                        </a:cxn>
                        <a:cxn ang="0">
                          <a:pos x="T6" y="T7"/>
                        </a:cxn>
                        <a:cxn ang="0">
                          <a:pos x="T8" y="T9"/>
                        </a:cxn>
                      </a:cxnLst>
                      <a:rect l="0" t="0" r="r" b="b"/>
                      <a:pathLst>
                        <a:path w="395" h="306">
                          <a:moveTo>
                            <a:pt x="16" y="0"/>
                          </a:moveTo>
                          <a:lnTo>
                            <a:pt x="394" y="0"/>
                          </a:lnTo>
                          <a:lnTo>
                            <a:pt x="378" y="305"/>
                          </a:lnTo>
                          <a:lnTo>
                            <a:pt x="0" y="287"/>
                          </a:lnTo>
                          <a:lnTo>
                            <a:pt x="16"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769" name="Freeform 89"/>
                    <p:cNvSpPr>
                      <a:spLocks/>
                    </p:cNvSpPr>
                    <p:nvPr/>
                  </p:nvSpPr>
                  <p:spPr bwMode="auto">
                    <a:xfrm>
                      <a:off x="3389" y="3262"/>
                      <a:ext cx="369" cy="282"/>
                    </a:xfrm>
                    <a:custGeom>
                      <a:avLst/>
                      <a:gdLst>
                        <a:gd name="T0" fmla="*/ 14 w 369"/>
                        <a:gd name="T1" fmla="*/ 0 h 282"/>
                        <a:gd name="T2" fmla="*/ 368 w 369"/>
                        <a:gd name="T3" fmla="*/ 0 h 282"/>
                        <a:gd name="T4" fmla="*/ 352 w 369"/>
                        <a:gd name="T5" fmla="*/ 281 h 282"/>
                        <a:gd name="T6" fmla="*/ 0 w 369"/>
                        <a:gd name="T7" fmla="*/ 266 h 282"/>
                        <a:gd name="T8" fmla="*/ 14 w 369"/>
                        <a:gd name="T9" fmla="*/ 0 h 282"/>
                      </a:gdLst>
                      <a:ahLst/>
                      <a:cxnLst>
                        <a:cxn ang="0">
                          <a:pos x="T0" y="T1"/>
                        </a:cxn>
                        <a:cxn ang="0">
                          <a:pos x="T2" y="T3"/>
                        </a:cxn>
                        <a:cxn ang="0">
                          <a:pos x="T4" y="T5"/>
                        </a:cxn>
                        <a:cxn ang="0">
                          <a:pos x="T6" y="T7"/>
                        </a:cxn>
                        <a:cxn ang="0">
                          <a:pos x="T8" y="T9"/>
                        </a:cxn>
                      </a:cxnLst>
                      <a:rect l="0" t="0" r="r" b="b"/>
                      <a:pathLst>
                        <a:path w="369" h="282">
                          <a:moveTo>
                            <a:pt x="14" y="0"/>
                          </a:moveTo>
                          <a:lnTo>
                            <a:pt x="368" y="0"/>
                          </a:lnTo>
                          <a:lnTo>
                            <a:pt x="352" y="281"/>
                          </a:lnTo>
                          <a:lnTo>
                            <a:pt x="0" y="266"/>
                          </a:lnTo>
                          <a:lnTo>
                            <a:pt x="14"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770" name="Freeform 90"/>
                    <p:cNvSpPr>
                      <a:spLocks/>
                    </p:cNvSpPr>
                    <p:nvPr/>
                  </p:nvSpPr>
                  <p:spPr bwMode="auto">
                    <a:xfrm>
                      <a:off x="3395" y="3279"/>
                      <a:ext cx="348" cy="254"/>
                    </a:xfrm>
                    <a:custGeom>
                      <a:avLst/>
                      <a:gdLst>
                        <a:gd name="T0" fmla="*/ 13 w 348"/>
                        <a:gd name="T1" fmla="*/ 0 h 254"/>
                        <a:gd name="T2" fmla="*/ 347 w 348"/>
                        <a:gd name="T3" fmla="*/ 0 h 254"/>
                        <a:gd name="T4" fmla="*/ 332 w 348"/>
                        <a:gd name="T5" fmla="*/ 253 h 254"/>
                        <a:gd name="T6" fmla="*/ 0 w 348"/>
                        <a:gd name="T7" fmla="*/ 240 h 254"/>
                        <a:gd name="T8" fmla="*/ 13 w 348"/>
                        <a:gd name="T9" fmla="*/ 0 h 254"/>
                      </a:gdLst>
                      <a:ahLst/>
                      <a:cxnLst>
                        <a:cxn ang="0">
                          <a:pos x="T0" y="T1"/>
                        </a:cxn>
                        <a:cxn ang="0">
                          <a:pos x="T2" y="T3"/>
                        </a:cxn>
                        <a:cxn ang="0">
                          <a:pos x="T4" y="T5"/>
                        </a:cxn>
                        <a:cxn ang="0">
                          <a:pos x="T6" y="T7"/>
                        </a:cxn>
                        <a:cxn ang="0">
                          <a:pos x="T8" y="T9"/>
                        </a:cxn>
                      </a:cxnLst>
                      <a:rect l="0" t="0" r="r" b="b"/>
                      <a:pathLst>
                        <a:path w="348" h="254">
                          <a:moveTo>
                            <a:pt x="13" y="0"/>
                          </a:moveTo>
                          <a:lnTo>
                            <a:pt x="347" y="0"/>
                          </a:lnTo>
                          <a:lnTo>
                            <a:pt x="332" y="253"/>
                          </a:lnTo>
                          <a:lnTo>
                            <a:pt x="0" y="240"/>
                          </a:lnTo>
                          <a:lnTo>
                            <a:pt x="13" y="0"/>
                          </a:lnTo>
                        </a:path>
                      </a:pathLst>
                    </a:custGeom>
                    <a:solidFill>
                      <a:srgbClr val="0000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sp>
            <p:nvSpPr>
              <p:cNvPr id="71774" name="Freeform 94"/>
              <p:cNvSpPr>
                <a:spLocks/>
              </p:cNvSpPr>
              <p:nvPr/>
            </p:nvSpPr>
            <p:spPr bwMode="auto">
              <a:xfrm>
                <a:off x="3753" y="3611"/>
                <a:ext cx="17" cy="1"/>
              </a:xfrm>
              <a:custGeom>
                <a:avLst/>
                <a:gdLst>
                  <a:gd name="T0" fmla="*/ 0 w 17"/>
                  <a:gd name="T1" fmla="*/ 0 h 1"/>
                  <a:gd name="T2" fmla="*/ 16 w 17"/>
                  <a:gd name="T3" fmla="*/ 0 h 1"/>
                  <a:gd name="T4" fmla="*/ 0 w 17"/>
                  <a:gd name="T5" fmla="*/ 0 h 1"/>
                </a:gdLst>
                <a:ahLst/>
                <a:cxnLst>
                  <a:cxn ang="0">
                    <a:pos x="T0" y="T1"/>
                  </a:cxn>
                  <a:cxn ang="0">
                    <a:pos x="T2" y="T3"/>
                  </a:cxn>
                  <a:cxn ang="0">
                    <a:pos x="T4" y="T5"/>
                  </a:cxn>
                </a:cxnLst>
                <a:rect l="0" t="0" r="r" b="b"/>
                <a:pathLst>
                  <a:path w="17" h="1">
                    <a:moveTo>
                      <a:pt x="0" y="0"/>
                    </a:moveTo>
                    <a:lnTo>
                      <a:pt x="16" y="0"/>
                    </a:lnTo>
                    <a:lnTo>
                      <a:pt x="0" y="0"/>
                    </a:lnTo>
                  </a:path>
                </a:pathLst>
              </a:custGeom>
              <a:solidFill>
                <a:srgbClr val="008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71834" name="Group 154"/>
            <p:cNvGrpSpPr>
              <a:grpSpLocks/>
            </p:cNvGrpSpPr>
            <p:nvPr/>
          </p:nvGrpSpPr>
          <p:grpSpPr bwMode="auto">
            <a:xfrm>
              <a:off x="3092" y="3792"/>
              <a:ext cx="776" cy="171"/>
              <a:chOff x="3092" y="3792"/>
              <a:chExt cx="776" cy="171"/>
            </a:xfrm>
          </p:grpSpPr>
          <p:sp>
            <p:nvSpPr>
              <p:cNvPr id="71776" name="Freeform 96"/>
              <p:cNvSpPr>
                <a:spLocks/>
              </p:cNvSpPr>
              <p:nvPr/>
            </p:nvSpPr>
            <p:spPr bwMode="auto">
              <a:xfrm>
                <a:off x="3632" y="3853"/>
                <a:ext cx="181" cy="67"/>
              </a:xfrm>
              <a:custGeom>
                <a:avLst/>
                <a:gdLst>
                  <a:gd name="T0" fmla="*/ 69 w 181"/>
                  <a:gd name="T1" fmla="*/ 0 h 67"/>
                  <a:gd name="T2" fmla="*/ 28 w 181"/>
                  <a:gd name="T3" fmla="*/ 39 h 67"/>
                  <a:gd name="T4" fmla="*/ 0 w 181"/>
                  <a:gd name="T5" fmla="*/ 55 h 67"/>
                  <a:gd name="T6" fmla="*/ 118 w 181"/>
                  <a:gd name="T7" fmla="*/ 66 h 67"/>
                  <a:gd name="T8" fmla="*/ 145 w 181"/>
                  <a:gd name="T9" fmla="*/ 45 h 67"/>
                  <a:gd name="T10" fmla="*/ 180 w 181"/>
                  <a:gd name="T11" fmla="*/ 9 h 67"/>
                  <a:gd name="T12" fmla="*/ 69 w 181"/>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81" h="67">
                    <a:moveTo>
                      <a:pt x="69" y="0"/>
                    </a:moveTo>
                    <a:lnTo>
                      <a:pt x="28" y="39"/>
                    </a:lnTo>
                    <a:lnTo>
                      <a:pt x="0" y="55"/>
                    </a:lnTo>
                    <a:lnTo>
                      <a:pt x="118" y="66"/>
                    </a:lnTo>
                    <a:lnTo>
                      <a:pt x="145" y="45"/>
                    </a:lnTo>
                    <a:lnTo>
                      <a:pt x="180" y="9"/>
                    </a:lnTo>
                    <a:lnTo>
                      <a:pt x="69" y="0"/>
                    </a:lnTo>
                  </a:path>
                </a:pathLst>
              </a:custGeom>
              <a:solidFill>
                <a:srgbClr val="808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1833" name="Group 153"/>
              <p:cNvGrpSpPr>
                <a:grpSpLocks/>
              </p:cNvGrpSpPr>
              <p:nvPr/>
            </p:nvGrpSpPr>
            <p:grpSpPr bwMode="auto">
              <a:xfrm>
                <a:off x="3092" y="3792"/>
                <a:ext cx="776" cy="171"/>
                <a:chOff x="3092" y="3792"/>
                <a:chExt cx="776" cy="171"/>
              </a:xfrm>
            </p:grpSpPr>
            <p:sp>
              <p:nvSpPr>
                <p:cNvPr id="71777" name="Freeform 97"/>
                <p:cNvSpPr>
                  <a:spLocks/>
                </p:cNvSpPr>
                <p:nvPr/>
              </p:nvSpPr>
              <p:spPr bwMode="auto">
                <a:xfrm>
                  <a:off x="3092" y="3869"/>
                  <a:ext cx="686" cy="94"/>
                </a:xfrm>
                <a:custGeom>
                  <a:avLst/>
                  <a:gdLst>
                    <a:gd name="T0" fmla="*/ 0 w 686"/>
                    <a:gd name="T1" fmla="*/ 0 h 94"/>
                    <a:gd name="T2" fmla="*/ 0 w 686"/>
                    <a:gd name="T3" fmla="*/ 24 h 94"/>
                    <a:gd name="T4" fmla="*/ 685 w 686"/>
                    <a:gd name="T5" fmla="*/ 93 h 94"/>
                    <a:gd name="T6" fmla="*/ 684 w 686"/>
                    <a:gd name="T7" fmla="*/ 69 h 94"/>
                    <a:gd name="T8" fmla="*/ 0 w 686"/>
                    <a:gd name="T9" fmla="*/ 0 h 94"/>
                  </a:gdLst>
                  <a:ahLst/>
                  <a:cxnLst>
                    <a:cxn ang="0">
                      <a:pos x="T0" y="T1"/>
                    </a:cxn>
                    <a:cxn ang="0">
                      <a:pos x="T2" y="T3"/>
                    </a:cxn>
                    <a:cxn ang="0">
                      <a:pos x="T4" y="T5"/>
                    </a:cxn>
                    <a:cxn ang="0">
                      <a:pos x="T6" y="T7"/>
                    </a:cxn>
                    <a:cxn ang="0">
                      <a:pos x="T8" y="T9"/>
                    </a:cxn>
                  </a:cxnLst>
                  <a:rect l="0" t="0" r="r" b="b"/>
                  <a:pathLst>
                    <a:path w="686" h="94">
                      <a:moveTo>
                        <a:pt x="0" y="0"/>
                      </a:moveTo>
                      <a:lnTo>
                        <a:pt x="0" y="24"/>
                      </a:lnTo>
                      <a:lnTo>
                        <a:pt x="685" y="93"/>
                      </a:lnTo>
                      <a:lnTo>
                        <a:pt x="684" y="69"/>
                      </a:lnTo>
                      <a:lnTo>
                        <a:pt x="0"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778" name="Freeform 98"/>
                <p:cNvSpPr>
                  <a:spLocks/>
                </p:cNvSpPr>
                <p:nvPr/>
              </p:nvSpPr>
              <p:spPr bwMode="auto">
                <a:xfrm>
                  <a:off x="3784" y="3855"/>
                  <a:ext cx="84" cy="108"/>
                </a:xfrm>
                <a:custGeom>
                  <a:avLst/>
                  <a:gdLst>
                    <a:gd name="T0" fmla="*/ 0 w 84"/>
                    <a:gd name="T1" fmla="*/ 83 h 108"/>
                    <a:gd name="T2" fmla="*/ 0 w 84"/>
                    <a:gd name="T3" fmla="*/ 107 h 108"/>
                    <a:gd name="T4" fmla="*/ 36 w 84"/>
                    <a:gd name="T5" fmla="*/ 82 h 108"/>
                    <a:gd name="T6" fmla="*/ 51 w 84"/>
                    <a:gd name="T7" fmla="*/ 68 h 108"/>
                    <a:gd name="T8" fmla="*/ 83 w 84"/>
                    <a:gd name="T9" fmla="*/ 30 h 108"/>
                    <a:gd name="T10" fmla="*/ 83 w 84"/>
                    <a:gd name="T11" fmla="*/ 0 h 108"/>
                    <a:gd name="T12" fmla="*/ 41 w 84"/>
                    <a:gd name="T13" fmla="*/ 50 h 108"/>
                    <a:gd name="T14" fmla="*/ 0 w 84"/>
                    <a:gd name="T15" fmla="*/ 83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08">
                      <a:moveTo>
                        <a:pt x="0" y="83"/>
                      </a:moveTo>
                      <a:lnTo>
                        <a:pt x="0" y="107"/>
                      </a:lnTo>
                      <a:lnTo>
                        <a:pt x="36" y="82"/>
                      </a:lnTo>
                      <a:lnTo>
                        <a:pt x="51" y="68"/>
                      </a:lnTo>
                      <a:lnTo>
                        <a:pt x="83" y="30"/>
                      </a:lnTo>
                      <a:lnTo>
                        <a:pt x="83" y="0"/>
                      </a:lnTo>
                      <a:lnTo>
                        <a:pt x="41" y="50"/>
                      </a:lnTo>
                      <a:lnTo>
                        <a:pt x="0" y="83"/>
                      </a:lnTo>
                    </a:path>
                  </a:pathLst>
                </a:custGeom>
                <a:solidFill>
                  <a:srgbClr val="5F5F5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779" name="Line 99"/>
                <p:cNvSpPr>
                  <a:spLocks noChangeShapeType="1"/>
                </p:cNvSpPr>
                <p:nvPr/>
              </p:nvSpPr>
              <p:spPr bwMode="auto">
                <a:xfrm>
                  <a:off x="3107" y="3891"/>
                  <a:ext cx="667" cy="47"/>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1829" name="Group 149"/>
                <p:cNvGrpSpPr>
                  <a:grpSpLocks/>
                </p:cNvGrpSpPr>
                <p:nvPr/>
              </p:nvGrpSpPr>
              <p:grpSpPr bwMode="auto">
                <a:xfrm>
                  <a:off x="3138" y="3792"/>
                  <a:ext cx="654" cy="146"/>
                  <a:chOff x="3138" y="3792"/>
                  <a:chExt cx="654" cy="146"/>
                </a:xfrm>
              </p:grpSpPr>
              <p:sp>
                <p:nvSpPr>
                  <p:cNvPr id="71780" name="Freeform 100"/>
                  <p:cNvSpPr>
                    <a:spLocks/>
                  </p:cNvSpPr>
                  <p:nvPr/>
                </p:nvSpPr>
                <p:spPr bwMode="auto">
                  <a:xfrm>
                    <a:off x="3138" y="3808"/>
                    <a:ext cx="505" cy="94"/>
                  </a:xfrm>
                  <a:custGeom>
                    <a:avLst/>
                    <a:gdLst>
                      <a:gd name="T0" fmla="*/ 87 w 505"/>
                      <a:gd name="T1" fmla="*/ 0 h 94"/>
                      <a:gd name="T2" fmla="*/ 27 w 505"/>
                      <a:gd name="T3" fmla="*/ 40 h 94"/>
                      <a:gd name="T4" fmla="*/ 0 w 505"/>
                      <a:gd name="T5" fmla="*/ 54 h 94"/>
                      <a:gd name="T6" fmla="*/ 428 w 505"/>
                      <a:gd name="T7" fmla="*/ 93 h 94"/>
                      <a:gd name="T8" fmla="*/ 458 w 505"/>
                      <a:gd name="T9" fmla="*/ 75 h 94"/>
                      <a:gd name="T10" fmla="*/ 504 w 505"/>
                      <a:gd name="T11" fmla="*/ 38 h 94"/>
                      <a:gd name="T12" fmla="*/ 87 w 505"/>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505" h="94">
                        <a:moveTo>
                          <a:pt x="87" y="0"/>
                        </a:moveTo>
                        <a:lnTo>
                          <a:pt x="27" y="40"/>
                        </a:lnTo>
                        <a:lnTo>
                          <a:pt x="0" y="54"/>
                        </a:lnTo>
                        <a:lnTo>
                          <a:pt x="428" y="93"/>
                        </a:lnTo>
                        <a:lnTo>
                          <a:pt x="458" y="75"/>
                        </a:lnTo>
                        <a:lnTo>
                          <a:pt x="504" y="38"/>
                        </a:lnTo>
                        <a:lnTo>
                          <a:pt x="87" y="0"/>
                        </a:lnTo>
                      </a:path>
                    </a:pathLst>
                  </a:custGeom>
                  <a:solidFill>
                    <a:srgbClr val="808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1828" name="Group 148"/>
                  <p:cNvGrpSpPr>
                    <a:grpSpLocks/>
                  </p:cNvGrpSpPr>
                  <p:nvPr/>
                </p:nvGrpSpPr>
                <p:grpSpPr bwMode="auto">
                  <a:xfrm>
                    <a:off x="3165" y="3792"/>
                    <a:ext cx="627" cy="146"/>
                    <a:chOff x="3165" y="3792"/>
                    <a:chExt cx="627" cy="146"/>
                  </a:xfrm>
                </p:grpSpPr>
                <p:grpSp>
                  <p:nvGrpSpPr>
                    <p:cNvPr id="71814" name="Group 134"/>
                    <p:cNvGrpSpPr>
                      <a:grpSpLocks/>
                    </p:cNvGrpSpPr>
                    <p:nvPr/>
                  </p:nvGrpSpPr>
                  <p:grpSpPr bwMode="auto">
                    <a:xfrm>
                      <a:off x="3174" y="3792"/>
                      <a:ext cx="452" cy="124"/>
                      <a:chOff x="3174" y="3792"/>
                      <a:chExt cx="452" cy="124"/>
                    </a:xfrm>
                  </p:grpSpPr>
                  <p:grpSp>
                    <p:nvGrpSpPr>
                      <p:cNvPr id="71783" name="Group 103"/>
                      <p:cNvGrpSpPr>
                        <a:grpSpLocks/>
                      </p:cNvGrpSpPr>
                      <p:nvPr/>
                    </p:nvGrpSpPr>
                    <p:grpSpPr bwMode="auto">
                      <a:xfrm>
                        <a:off x="3174" y="3792"/>
                        <a:ext cx="74" cy="90"/>
                        <a:chOff x="3174" y="3792"/>
                        <a:chExt cx="74" cy="90"/>
                      </a:xfrm>
                    </p:grpSpPr>
                    <p:sp>
                      <p:nvSpPr>
                        <p:cNvPr id="71781" name="Line 101"/>
                        <p:cNvSpPr>
                          <a:spLocks noChangeShapeType="1"/>
                        </p:cNvSpPr>
                        <p:nvPr/>
                      </p:nvSpPr>
                      <p:spPr bwMode="auto">
                        <a:xfrm flipV="1">
                          <a:off x="3174" y="3844"/>
                          <a:ext cx="7" cy="38"/>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82" name="Line 102"/>
                        <p:cNvSpPr>
                          <a:spLocks noChangeShapeType="1"/>
                        </p:cNvSpPr>
                        <p:nvPr/>
                      </p:nvSpPr>
                      <p:spPr bwMode="auto">
                        <a:xfrm flipV="1">
                          <a:off x="3207" y="3792"/>
                          <a:ext cx="41" cy="74"/>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786" name="Group 106"/>
                      <p:cNvGrpSpPr>
                        <a:grpSpLocks/>
                      </p:cNvGrpSpPr>
                      <p:nvPr/>
                    </p:nvGrpSpPr>
                    <p:grpSpPr bwMode="auto">
                      <a:xfrm>
                        <a:off x="3213" y="3796"/>
                        <a:ext cx="75" cy="90"/>
                        <a:chOff x="3213" y="3796"/>
                        <a:chExt cx="75" cy="90"/>
                      </a:xfrm>
                    </p:grpSpPr>
                    <p:sp>
                      <p:nvSpPr>
                        <p:cNvPr id="71784" name="Line 104"/>
                        <p:cNvSpPr>
                          <a:spLocks noChangeShapeType="1"/>
                        </p:cNvSpPr>
                        <p:nvPr/>
                      </p:nvSpPr>
                      <p:spPr bwMode="auto">
                        <a:xfrm flipV="1">
                          <a:off x="3213" y="3848"/>
                          <a:ext cx="6" cy="38"/>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85" name="Line 105"/>
                        <p:cNvSpPr>
                          <a:spLocks noChangeShapeType="1"/>
                        </p:cNvSpPr>
                        <p:nvPr/>
                      </p:nvSpPr>
                      <p:spPr bwMode="auto">
                        <a:xfrm flipV="1">
                          <a:off x="3245" y="3796"/>
                          <a:ext cx="43" cy="74"/>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789" name="Group 109"/>
                      <p:cNvGrpSpPr>
                        <a:grpSpLocks/>
                      </p:cNvGrpSpPr>
                      <p:nvPr/>
                    </p:nvGrpSpPr>
                    <p:grpSpPr bwMode="auto">
                      <a:xfrm>
                        <a:off x="3253" y="3798"/>
                        <a:ext cx="74" cy="90"/>
                        <a:chOff x="3253" y="3798"/>
                        <a:chExt cx="74" cy="90"/>
                      </a:xfrm>
                    </p:grpSpPr>
                    <p:sp>
                      <p:nvSpPr>
                        <p:cNvPr id="71787" name="Line 107"/>
                        <p:cNvSpPr>
                          <a:spLocks noChangeShapeType="1"/>
                        </p:cNvSpPr>
                        <p:nvPr/>
                      </p:nvSpPr>
                      <p:spPr bwMode="auto">
                        <a:xfrm flipV="1">
                          <a:off x="3253" y="3851"/>
                          <a:ext cx="7" cy="37"/>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88" name="Line 108"/>
                        <p:cNvSpPr>
                          <a:spLocks noChangeShapeType="1"/>
                        </p:cNvSpPr>
                        <p:nvPr/>
                      </p:nvSpPr>
                      <p:spPr bwMode="auto">
                        <a:xfrm flipV="1">
                          <a:off x="3286" y="3798"/>
                          <a:ext cx="41" cy="75"/>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792" name="Group 112"/>
                      <p:cNvGrpSpPr>
                        <a:grpSpLocks/>
                      </p:cNvGrpSpPr>
                      <p:nvPr/>
                    </p:nvGrpSpPr>
                    <p:grpSpPr bwMode="auto">
                      <a:xfrm>
                        <a:off x="3290" y="3803"/>
                        <a:ext cx="74" cy="91"/>
                        <a:chOff x="3290" y="3803"/>
                        <a:chExt cx="74" cy="91"/>
                      </a:xfrm>
                    </p:grpSpPr>
                    <p:sp>
                      <p:nvSpPr>
                        <p:cNvPr id="71790" name="Line 110"/>
                        <p:cNvSpPr>
                          <a:spLocks noChangeShapeType="1"/>
                        </p:cNvSpPr>
                        <p:nvPr/>
                      </p:nvSpPr>
                      <p:spPr bwMode="auto">
                        <a:xfrm flipV="1">
                          <a:off x="3290" y="3856"/>
                          <a:ext cx="7" cy="38"/>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91" name="Line 111"/>
                        <p:cNvSpPr>
                          <a:spLocks noChangeShapeType="1"/>
                        </p:cNvSpPr>
                        <p:nvPr/>
                      </p:nvSpPr>
                      <p:spPr bwMode="auto">
                        <a:xfrm flipV="1">
                          <a:off x="3323" y="3803"/>
                          <a:ext cx="41" cy="75"/>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795" name="Group 115"/>
                      <p:cNvGrpSpPr>
                        <a:grpSpLocks/>
                      </p:cNvGrpSpPr>
                      <p:nvPr/>
                    </p:nvGrpSpPr>
                    <p:grpSpPr bwMode="auto">
                      <a:xfrm>
                        <a:off x="3330" y="3805"/>
                        <a:ext cx="73" cy="91"/>
                        <a:chOff x="3330" y="3805"/>
                        <a:chExt cx="73" cy="91"/>
                      </a:xfrm>
                    </p:grpSpPr>
                    <p:sp>
                      <p:nvSpPr>
                        <p:cNvPr id="71793" name="Line 113"/>
                        <p:cNvSpPr>
                          <a:spLocks noChangeShapeType="1"/>
                        </p:cNvSpPr>
                        <p:nvPr/>
                      </p:nvSpPr>
                      <p:spPr bwMode="auto">
                        <a:xfrm flipV="1">
                          <a:off x="3330" y="3858"/>
                          <a:ext cx="7" cy="38"/>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94" name="Line 114"/>
                        <p:cNvSpPr>
                          <a:spLocks noChangeShapeType="1"/>
                        </p:cNvSpPr>
                        <p:nvPr/>
                      </p:nvSpPr>
                      <p:spPr bwMode="auto">
                        <a:xfrm flipV="1">
                          <a:off x="3363" y="3805"/>
                          <a:ext cx="40" cy="75"/>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798" name="Group 118"/>
                      <p:cNvGrpSpPr>
                        <a:grpSpLocks/>
                      </p:cNvGrpSpPr>
                      <p:nvPr/>
                    </p:nvGrpSpPr>
                    <p:grpSpPr bwMode="auto">
                      <a:xfrm>
                        <a:off x="3368" y="3808"/>
                        <a:ext cx="74" cy="90"/>
                        <a:chOff x="3368" y="3808"/>
                        <a:chExt cx="74" cy="90"/>
                      </a:xfrm>
                    </p:grpSpPr>
                    <p:sp>
                      <p:nvSpPr>
                        <p:cNvPr id="71796" name="Line 116"/>
                        <p:cNvSpPr>
                          <a:spLocks noChangeShapeType="1"/>
                        </p:cNvSpPr>
                        <p:nvPr/>
                      </p:nvSpPr>
                      <p:spPr bwMode="auto">
                        <a:xfrm flipV="1">
                          <a:off x="3368" y="3860"/>
                          <a:ext cx="6" cy="38"/>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97" name="Line 117"/>
                        <p:cNvSpPr>
                          <a:spLocks noChangeShapeType="1"/>
                        </p:cNvSpPr>
                        <p:nvPr/>
                      </p:nvSpPr>
                      <p:spPr bwMode="auto">
                        <a:xfrm flipV="1">
                          <a:off x="3400" y="3808"/>
                          <a:ext cx="42" cy="74"/>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801" name="Group 121"/>
                      <p:cNvGrpSpPr>
                        <a:grpSpLocks/>
                      </p:cNvGrpSpPr>
                      <p:nvPr/>
                    </p:nvGrpSpPr>
                    <p:grpSpPr bwMode="auto">
                      <a:xfrm>
                        <a:off x="3405" y="3811"/>
                        <a:ext cx="74" cy="91"/>
                        <a:chOff x="3405" y="3811"/>
                        <a:chExt cx="74" cy="91"/>
                      </a:xfrm>
                    </p:grpSpPr>
                    <p:sp>
                      <p:nvSpPr>
                        <p:cNvPr id="71799" name="Line 119"/>
                        <p:cNvSpPr>
                          <a:spLocks noChangeShapeType="1"/>
                        </p:cNvSpPr>
                        <p:nvPr/>
                      </p:nvSpPr>
                      <p:spPr bwMode="auto">
                        <a:xfrm flipV="1">
                          <a:off x="3405" y="3864"/>
                          <a:ext cx="7" cy="38"/>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00" name="Line 120"/>
                        <p:cNvSpPr>
                          <a:spLocks noChangeShapeType="1"/>
                        </p:cNvSpPr>
                        <p:nvPr/>
                      </p:nvSpPr>
                      <p:spPr bwMode="auto">
                        <a:xfrm flipV="1">
                          <a:off x="3438" y="3811"/>
                          <a:ext cx="41" cy="75"/>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804" name="Group 124"/>
                      <p:cNvGrpSpPr>
                        <a:grpSpLocks/>
                      </p:cNvGrpSpPr>
                      <p:nvPr/>
                    </p:nvGrpSpPr>
                    <p:grpSpPr bwMode="auto">
                      <a:xfrm>
                        <a:off x="3441" y="3817"/>
                        <a:ext cx="73" cy="90"/>
                        <a:chOff x="3441" y="3817"/>
                        <a:chExt cx="73" cy="90"/>
                      </a:xfrm>
                    </p:grpSpPr>
                    <p:sp>
                      <p:nvSpPr>
                        <p:cNvPr id="71802" name="Line 122"/>
                        <p:cNvSpPr>
                          <a:spLocks noChangeShapeType="1"/>
                        </p:cNvSpPr>
                        <p:nvPr/>
                      </p:nvSpPr>
                      <p:spPr bwMode="auto">
                        <a:xfrm flipV="1">
                          <a:off x="3441" y="3869"/>
                          <a:ext cx="6" cy="38"/>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03" name="Line 123"/>
                        <p:cNvSpPr>
                          <a:spLocks noChangeShapeType="1"/>
                        </p:cNvSpPr>
                        <p:nvPr/>
                      </p:nvSpPr>
                      <p:spPr bwMode="auto">
                        <a:xfrm flipV="1">
                          <a:off x="3473" y="3817"/>
                          <a:ext cx="41" cy="74"/>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807" name="Group 127"/>
                      <p:cNvGrpSpPr>
                        <a:grpSpLocks/>
                      </p:cNvGrpSpPr>
                      <p:nvPr/>
                    </p:nvGrpSpPr>
                    <p:grpSpPr bwMode="auto">
                      <a:xfrm>
                        <a:off x="3478" y="3822"/>
                        <a:ext cx="73" cy="90"/>
                        <a:chOff x="3478" y="3822"/>
                        <a:chExt cx="73" cy="90"/>
                      </a:xfrm>
                    </p:grpSpPr>
                    <p:sp>
                      <p:nvSpPr>
                        <p:cNvPr id="71805" name="Line 125"/>
                        <p:cNvSpPr>
                          <a:spLocks noChangeShapeType="1"/>
                        </p:cNvSpPr>
                        <p:nvPr/>
                      </p:nvSpPr>
                      <p:spPr bwMode="auto">
                        <a:xfrm flipV="1">
                          <a:off x="3478" y="3874"/>
                          <a:ext cx="6" cy="38"/>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06" name="Line 126"/>
                        <p:cNvSpPr>
                          <a:spLocks noChangeShapeType="1"/>
                        </p:cNvSpPr>
                        <p:nvPr/>
                      </p:nvSpPr>
                      <p:spPr bwMode="auto">
                        <a:xfrm flipV="1">
                          <a:off x="3510" y="3822"/>
                          <a:ext cx="41" cy="74"/>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810" name="Group 130"/>
                      <p:cNvGrpSpPr>
                        <a:grpSpLocks/>
                      </p:cNvGrpSpPr>
                      <p:nvPr/>
                    </p:nvGrpSpPr>
                    <p:grpSpPr bwMode="auto">
                      <a:xfrm>
                        <a:off x="3515" y="3823"/>
                        <a:ext cx="75" cy="92"/>
                        <a:chOff x="3515" y="3823"/>
                        <a:chExt cx="75" cy="92"/>
                      </a:xfrm>
                    </p:grpSpPr>
                    <p:sp>
                      <p:nvSpPr>
                        <p:cNvPr id="71808" name="Line 128"/>
                        <p:cNvSpPr>
                          <a:spLocks noChangeShapeType="1"/>
                        </p:cNvSpPr>
                        <p:nvPr/>
                      </p:nvSpPr>
                      <p:spPr bwMode="auto">
                        <a:xfrm flipV="1">
                          <a:off x="3515" y="3876"/>
                          <a:ext cx="7" cy="39"/>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09" name="Line 129"/>
                        <p:cNvSpPr>
                          <a:spLocks noChangeShapeType="1"/>
                        </p:cNvSpPr>
                        <p:nvPr/>
                      </p:nvSpPr>
                      <p:spPr bwMode="auto">
                        <a:xfrm flipV="1">
                          <a:off x="3548" y="3823"/>
                          <a:ext cx="42" cy="75"/>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813" name="Group 133"/>
                      <p:cNvGrpSpPr>
                        <a:grpSpLocks/>
                      </p:cNvGrpSpPr>
                      <p:nvPr/>
                    </p:nvGrpSpPr>
                    <p:grpSpPr bwMode="auto">
                      <a:xfrm>
                        <a:off x="3552" y="3826"/>
                        <a:ext cx="74" cy="90"/>
                        <a:chOff x="3552" y="3826"/>
                        <a:chExt cx="74" cy="90"/>
                      </a:xfrm>
                    </p:grpSpPr>
                    <p:sp>
                      <p:nvSpPr>
                        <p:cNvPr id="71811" name="Line 131"/>
                        <p:cNvSpPr>
                          <a:spLocks noChangeShapeType="1"/>
                        </p:cNvSpPr>
                        <p:nvPr/>
                      </p:nvSpPr>
                      <p:spPr bwMode="auto">
                        <a:xfrm flipV="1">
                          <a:off x="3552" y="3878"/>
                          <a:ext cx="6" cy="38"/>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12" name="Line 132"/>
                        <p:cNvSpPr>
                          <a:spLocks noChangeShapeType="1"/>
                        </p:cNvSpPr>
                        <p:nvPr/>
                      </p:nvSpPr>
                      <p:spPr bwMode="auto">
                        <a:xfrm flipV="1">
                          <a:off x="3584" y="3826"/>
                          <a:ext cx="42" cy="74"/>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71824" name="Group 144"/>
                    <p:cNvGrpSpPr>
                      <a:grpSpLocks/>
                    </p:cNvGrpSpPr>
                    <p:nvPr/>
                  </p:nvGrpSpPr>
                  <p:grpSpPr bwMode="auto">
                    <a:xfrm>
                      <a:off x="3668" y="3838"/>
                      <a:ext cx="118" cy="100"/>
                      <a:chOff x="3668" y="3838"/>
                      <a:chExt cx="118" cy="100"/>
                    </a:xfrm>
                  </p:grpSpPr>
                  <p:grpSp>
                    <p:nvGrpSpPr>
                      <p:cNvPr id="71817" name="Group 137"/>
                      <p:cNvGrpSpPr>
                        <a:grpSpLocks/>
                      </p:cNvGrpSpPr>
                      <p:nvPr/>
                    </p:nvGrpSpPr>
                    <p:grpSpPr bwMode="auto">
                      <a:xfrm>
                        <a:off x="3728" y="3842"/>
                        <a:ext cx="58" cy="96"/>
                        <a:chOff x="3728" y="3842"/>
                        <a:chExt cx="58" cy="96"/>
                      </a:xfrm>
                    </p:grpSpPr>
                    <p:sp>
                      <p:nvSpPr>
                        <p:cNvPr id="71815" name="Line 135"/>
                        <p:cNvSpPr>
                          <a:spLocks noChangeShapeType="1"/>
                        </p:cNvSpPr>
                        <p:nvPr/>
                      </p:nvSpPr>
                      <p:spPr bwMode="auto">
                        <a:xfrm flipV="1">
                          <a:off x="3728" y="3897"/>
                          <a:ext cx="3" cy="41"/>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16" name="Line 136"/>
                        <p:cNvSpPr>
                          <a:spLocks noChangeShapeType="1"/>
                        </p:cNvSpPr>
                        <p:nvPr/>
                      </p:nvSpPr>
                      <p:spPr bwMode="auto">
                        <a:xfrm flipV="1">
                          <a:off x="3757" y="3842"/>
                          <a:ext cx="29" cy="77"/>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820" name="Group 140"/>
                      <p:cNvGrpSpPr>
                        <a:grpSpLocks/>
                      </p:cNvGrpSpPr>
                      <p:nvPr/>
                    </p:nvGrpSpPr>
                    <p:grpSpPr bwMode="auto">
                      <a:xfrm>
                        <a:off x="3698" y="3839"/>
                        <a:ext cx="60" cy="97"/>
                        <a:chOff x="3698" y="3839"/>
                        <a:chExt cx="60" cy="97"/>
                      </a:xfrm>
                    </p:grpSpPr>
                    <p:sp>
                      <p:nvSpPr>
                        <p:cNvPr id="71818" name="Line 138"/>
                        <p:cNvSpPr>
                          <a:spLocks noChangeShapeType="1"/>
                        </p:cNvSpPr>
                        <p:nvPr/>
                      </p:nvSpPr>
                      <p:spPr bwMode="auto">
                        <a:xfrm flipV="1">
                          <a:off x="3698" y="3894"/>
                          <a:ext cx="2" cy="42"/>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19" name="Line 139"/>
                        <p:cNvSpPr>
                          <a:spLocks noChangeShapeType="1"/>
                        </p:cNvSpPr>
                        <p:nvPr/>
                      </p:nvSpPr>
                      <p:spPr bwMode="auto">
                        <a:xfrm flipV="1">
                          <a:off x="3726" y="3839"/>
                          <a:ext cx="32" cy="77"/>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823" name="Group 143"/>
                      <p:cNvGrpSpPr>
                        <a:grpSpLocks/>
                      </p:cNvGrpSpPr>
                      <p:nvPr/>
                    </p:nvGrpSpPr>
                    <p:grpSpPr bwMode="auto">
                      <a:xfrm>
                        <a:off x="3668" y="3838"/>
                        <a:ext cx="57" cy="95"/>
                        <a:chOff x="3668" y="3838"/>
                        <a:chExt cx="57" cy="95"/>
                      </a:xfrm>
                    </p:grpSpPr>
                    <p:sp>
                      <p:nvSpPr>
                        <p:cNvPr id="71821" name="Line 141"/>
                        <p:cNvSpPr>
                          <a:spLocks noChangeShapeType="1"/>
                        </p:cNvSpPr>
                        <p:nvPr/>
                      </p:nvSpPr>
                      <p:spPr bwMode="auto">
                        <a:xfrm flipV="1">
                          <a:off x="3668" y="3891"/>
                          <a:ext cx="3" cy="42"/>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22" name="Line 142"/>
                        <p:cNvSpPr>
                          <a:spLocks noChangeShapeType="1"/>
                        </p:cNvSpPr>
                        <p:nvPr/>
                      </p:nvSpPr>
                      <p:spPr bwMode="auto">
                        <a:xfrm flipV="1">
                          <a:off x="3697" y="3838"/>
                          <a:ext cx="28" cy="75"/>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71825" name="Line 145"/>
                    <p:cNvSpPr>
                      <a:spLocks noChangeShapeType="1"/>
                    </p:cNvSpPr>
                    <p:nvPr/>
                  </p:nvSpPr>
                  <p:spPr bwMode="auto">
                    <a:xfrm>
                      <a:off x="3210" y="3838"/>
                      <a:ext cx="582" cy="29"/>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26" name="Line 146"/>
                    <p:cNvSpPr>
                      <a:spLocks noChangeShapeType="1"/>
                    </p:cNvSpPr>
                    <p:nvPr/>
                  </p:nvSpPr>
                  <p:spPr bwMode="auto">
                    <a:xfrm>
                      <a:off x="3188" y="3852"/>
                      <a:ext cx="594" cy="31"/>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27" name="Line 147"/>
                    <p:cNvSpPr>
                      <a:spLocks noChangeShapeType="1"/>
                    </p:cNvSpPr>
                    <p:nvPr/>
                  </p:nvSpPr>
                  <p:spPr bwMode="auto">
                    <a:xfrm>
                      <a:off x="3165" y="3867"/>
                      <a:ext cx="600" cy="35"/>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71832" name="Group 152"/>
                <p:cNvGrpSpPr>
                  <a:grpSpLocks/>
                </p:cNvGrpSpPr>
                <p:nvPr/>
              </p:nvGrpSpPr>
              <p:grpSpPr bwMode="auto">
                <a:xfrm>
                  <a:off x="3798" y="3854"/>
                  <a:ext cx="63" cy="108"/>
                  <a:chOff x="3798" y="3854"/>
                  <a:chExt cx="63" cy="108"/>
                </a:xfrm>
              </p:grpSpPr>
              <p:sp>
                <p:nvSpPr>
                  <p:cNvPr id="71830" name="Line 150"/>
                  <p:cNvSpPr>
                    <a:spLocks noChangeShapeType="1"/>
                  </p:cNvSpPr>
                  <p:nvPr/>
                </p:nvSpPr>
                <p:spPr bwMode="auto">
                  <a:xfrm flipV="1">
                    <a:off x="3798" y="3903"/>
                    <a:ext cx="21" cy="59"/>
                  </a:xfrm>
                  <a:prstGeom prst="line">
                    <a:avLst/>
                  </a:prstGeom>
                  <a:noFill/>
                  <a:ln w="12700">
                    <a:solidFill>
                      <a:srgbClr val="3F3F3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31" name="Line 151"/>
                  <p:cNvSpPr>
                    <a:spLocks noChangeShapeType="1"/>
                  </p:cNvSpPr>
                  <p:nvPr/>
                </p:nvSpPr>
                <p:spPr bwMode="auto">
                  <a:xfrm flipV="1">
                    <a:off x="3845" y="3854"/>
                    <a:ext cx="16" cy="71"/>
                  </a:xfrm>
                  <a:prstGeom prst="line">
                    <a:avLst/>
                  </a:prstGeom>
                  <a:noFill/>
                  <a:ln w="12700">
                    <a:solidFill>
                      <a:srgbClr val="3F3F3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grpSp>
      <p:graphicFrame>
        <p:nvGraphicFramePr>
          <p:cNvPr id="71836" name="Object 156">
            <a:hlinkClick r:id="" action="ppaction://ole?verb=0"/>
          </p:cNvPr>
          <p:cNvGraphicFramePr>
            <a:graphicFrameLocks/>
          </p:cNvGraphicFramePr>
          <p:nvPr/>
        </p:nvGraphicFramePr>
        <p:xfrm>
          <a:off x="4267201" y="4779964"/>
          <a:ext cx="1882775" cy="1335087"/>
        </p:xfrm>
        <a:graphic>
          <a:graphicData uri="http://schemas.openxmlformats.org/presentationml/2006/ole">
            <mc:AlternateContent xmlns:mc="http://schemas.openxmlformats.org/markup-compatibility/2006">
              <mc:Choice xmlns:v="urn:schemas-microsoft-com:vml" Requires="v">
                <p:oleObj spid="_x0000_s1104" name="Clip" r:id="rId4" imgW="1881000" imgH="1333440" progId="MS_ClipArt_Gallery.2">
                  <p:embed/>
                </p:oleObj>
              </mc:Choice>
              <mc:Fallback>
                <p:oleObj name="Clip" r:id="rId4" imgW="1881000" imgH="133344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1" y="4779964"/>
                        <a:ext cx="1882775" cy="133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1983" name="Group 303"/>
          <p:cNvGrpSpPr>
            <a:grpSpLocks/>
          </p:cNvGrpSpPr>
          <p:nvPr/>
        </p:nvGrpSpPr>
        <p:grpSpPr bwMode="auto">
          <a:xfrm>
            <a:off x="2373314" y="4803776"/>
            <a:ext cx="1762125" cy="1370013"/>
            <a:chOff x="535" y="3026"/>
            <a:chExt cx="1110" cy="863"/>
          </a:xfrm>
        </p:grpSpPr>
        <p:sp>
          <p:nvSpPr>
            <p:cNvPr id="71837" name="Freeform 157"/>
            <p:cNvSpPr>
              <a:spLocks/>
            </p:cNvSpPr>
            <p:nvPr/>
          </p:nvSpPr>
          <p:spPr bwMode="auto">
            <a:xfrm>
              <a:off x="535" y="3690"/>
              <a:ext cx="109" cy="65"/>
            </a:xfrm>
            <a:custGeom>
              <a:avLst/>
              <a:gdLst>
                <a:gd name="T0" fmla="*/ 106 w 109"/>
                <a:gd name="T1" fmla="*/ 0 h 65"/>
                <a:gd name="T2" fmla="*/ 82 w 109"/>
                <a:gd name="T3" fmla="*/ 0 h 65"/>
                <a:gd name="T4" fmla="*/ 68 w 109"/>
                <a:gd name="T5" fmla="*/ 1 h 65"/>
                <a:gd name="T6" fmla="*/ 54 w 109"/>
                <a:gd name="T7" fmla="*/ 3 h 65"/>
                <a:gd name="T8" fmla="*/ 38 w 109"/>
                <a:gd name="T9" fmla="*/ 6 h 65"/>
                <a:gd name="T10" fmla="*/ 25 w 109"/>
                <a:gd name="T11" fmla="*/ 10 h 65"/>
                <a:gd name="T12" fmla="*/ 17 w 109"/>
                <a:gd name="T13" fmla="*/ 13 h 65"/>
                <a:gd name="T14" fmla="*/ 11 w 109"/>
                <a:gd name="T15" fmla="*/ 16 h 65"/>
                <a:gd name="T16" fmla="*/ 6 w 109"/>
                <a:gd name="T17" fmla="*/ 20 h 65"/>
                <a:gd name="T18" fmla="*/ 2 w 109"/>
                <a:gd name="T19" fmla="*/ 24 h 65"/>
                <a:gd name="T20" fmla="*/ 0 w 109"/>
                <a:gd name="T21" fmla="*/ 29 h 65"/>
                <a:gd name="T22" fmla="*/ 1 w 109"/>
                <a:gd name="T23" fmla="*/ 34 h 65"/>
                <a:gd name="T24" fmla="*/ 4 w 109"/>
                <a:gd name="T25" fmla="*/ 38 h 65"/>
                <a:gd name="T26" fmla="*/ 8 w 109"/>
                <a:gd name="T27" fmla="*/ 41 h 65"/>
                <a:gd name="T28" fmla="*/ 15 w 109"/>
                <a:gd name="T29" fmla="*/ 42 h 65"/>
                <a:gd name="T30" fmla="*/ 24 w 109"/>
                <a:gd name="T31" fmla="*/ 42 h 65"/>
                <a:gd name="T32" fmla="*/ 34 w 109"/>
                <a:gd name="T33" fmla="*/ 41 h 65"/>
                <a:gd name="T34" fmla="*/ 46 w 109"/>
                <a:gd name="T35" fmla="*/ 40 h 65"/>
                <a:gd name="T36" fmla="*/ 57 w 109"/>
                <a:gd name="T37" fmla="*/ 41 h 65"/>
                <a:gd name="T38" fmla="*/ 66 w 109"/>
                <a:gd name="T39" fmla="*/ 42 h 65"/>
                <a:gd name="T40" fmla="*/ 74 w 109"/>
                <a:gd name="T41" fmla="*/ 44 h 65"/>
                <a:gd name="T42" fmla="*/ 83 w 109"/>
                <a:gd name="T43" fmla="*/ 48 h 65"/>
                <a:gd name="T44" fmla="*/ 108 w 109"/>
                <a:gd name="T45" fmla="*/ 64 h 65"/>
                <a:gd name="T46" fmla="*/ 107 w 109"/>
                <a:gd name="T47" fmla="*/ 64 h 65"/>
                <a:gd name="T48" fmla="*/ 108 w 109"/>
                <a:gd name="T49" fmla="*/ 6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9" h="65">
                  <a:moveTo>
                    <a:pt x="106" y="0"/>
                  </a:moveTo>
                  <a:lnTo>
                    <a:pt x="82" y="0"/>
                  </a:lnTo>
                  <a:lnTo>
                    <a:pt x="68" y="1"/>
                  </a:lnTo>
                  <a:lnTo>
                    <a:pt x="54" y="3"/>
                  </a:lnTo>
                  <a:lnTo>
                    <a:pt x="38" y="6"/>
                  </a:lnTo>
                  <a:lnTo>
                    <a:pt x="25" y="10"/>
                  </a:lnTo>
                  <a:lnTo>
                    <a:pt x="17" y="13"/>
                  </a:lnTo>
                  <a:lnTo>
                    <a:pt x="11" y="16"/>
                  </a:lnTo>
                  <a:lnTo>
                    <a:pt x="6" y="20"/>
                  </a:lnTo>
                  <a:lnTo>
                    <a:pt x="2" y="24"/>
                  </a:lnTo>
                  <a:lnTo>
                    <a:pt x="0" y="29"/>
                  </a:lnTo>
                  <a:lnTo>
                    <a:pt x="1" y="34"/>
                  </a:lnTo>
                  <a:lnTo>
                    <a:pt x="4" y="38"/>
                  </a:lnTo>
                  <a:lnTo>
                    <a:pt x="8" y="41"/>
                  </a:lnTo>
                  <a:lnTo>
                    <a:pt x="15" y="42"/>
                  </a:lnTo>
                  <a:lnTo>
                    <a:pt x="24" y="42"/>
                  </a:lnTo>
                  <a:lnTo>
                    <a:pt x="34" y="41"/>
                  </a:lnTo>
                  <a:lnTo>
                    <a:pt x="46" y="40"/>
                  </a:lnTo>
                  <a:lnTo>
                    <a:pt x="57" y="41"/>
                  </a:lnTo>
                  <a:lnTo>
                    <a:pt x="66" y="42"/>
                  </a:lnTo>
                  <a:lnTo>
                    <a:pt x="74" y="44"/>
                  </a:lnTo>
                  <a:lnTo>
                    <a:pt x="83" y="48"/>
                  </a:lnTo>
                  <a:lnTo>
                    <a:pt x="108" y="64"/>
                  </a:lnTo>
                  <a:lnTo>
                    <a:pt x="107" y="64"/>
                  </a:lnTo>
                  <a:lnTo>
                    <a:pt x="108" y="63"/>
                  </a:lnTo>
                </a:path>
              </a:pathLst>
            </a:custGeom>
            <a:noFill/>
            <a:ln w="25400" cap="rnd" cmpd="sng">
              <a:solidFill>
                <a:srgbClr val="808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1845" name="Group 165"/>
            <p:cNvGrpSpPr>
              <a:grpSpLocks/>
            </p:cNvGrpSpPr>
            <p:nvPr/>
          </p:nvGrpSpPr>
          <p:grpSpPr bwMode="auto">
            <a:xfrm>
              <a:off x="628" y="3508"/>
              <a:ext cx="864" cy="292"/>
              <a:chOff x="628" y="3508"/>
              <a:chExt cx="864" cy="292"/>
            </a:xfrm>
          </p:grpSpPr>
          <p:sp>
            <p:nvSpPr>
              <p:cNvPr id="71838" name="Freeform 158"/>
              <p:cNvSpPr>
                <a:spLocks/>
              </p:cNvSpPr>
              <p:nvPr/>
            </p:nvSpPr>
            <p:spPr bwMode="auto">
              <a:xfrm>
                <a:off x="634" y="3658"/>
                <a:ext cx="858" cy="142"/>
              </a:xfrm>
              <a:custGeom>
                <a:avLst/>
                <a:gdLst>
                  <a:gd name="T0" fmla="*/ 0 w 858"/>
                  <a:gd name="T1" fmla="*/ 9 h 142"/>
                  <a:gd name="T2" fmla="*/ 0 w 858"/>
                  <a:gd name="T3" fmla="*/ 70 h 142"/>
                  <a:gd name="T4" fmla="*/ 696 w 858"/>
                  <a:gd name="T5" fmla="*/ 141 h 142"/>
                  <a:gd name="T6" fmla="*/ 857 w 858"/>
                  <a:gd name="T7" fmla="*/ 55 h 142"/>
                  <a:gd name="T8" fmla="*/ 857 w 858"/>
                  <a:gd name="T9" fmla="*/ 0 h 142"/>
                  <a:gd name="T10" fmla="*/ 690 w 858"/>
                  <a:gd name="T11" fmla="*/ 74 h 142"/>
                  <a:gd name="T12" fmla="*/ 0 w 858"/>
                  <a:gd name="T13" fmla="*/ 9 h 142"/>
                </a:gdLst>
                <a:ahLst/>
                <a:cxnLst>
                  <a:cxn ang="0">
                    <a:pos x="T0" y="T1"/>
                  </a:cxn>
                  <a:cxn ang="0">
                    <a:pos x="T2" y="T3"/>
                  </a:cxn>
                  <a:cxn ang="0">
                    <a:pos x="T4" y="T5"/>
                  </a:cxn>
                  <a:cxn ang="0">
                    <a:pos x="T6" y="T7"/>
                  </a:cxn>
                  <a:cxn ang="0">
                    <a:pos x="T8" y="T9"/>
                  </a:cxn>
                  <a:cxn ang="0">
                    <a:pos x="T10" y="T11"/>
                  </a:cxn>
                  <a:cxn ang="0">
                    <a:pos x="T12" y="T13"/>
                  </a:cxn>
                </a:cxnLst>
                <a:rect l="0" t="0" r="r" b="b"/>
                <a:pathLst>
                  <a:path w="858" h="142">
                    <a:moveTo>
                      <a:pt x="0" y="9"/>
                    </a:moveTo>
                    <a:lnTo>
                      <a:pt x="0" y="70"/>
                    </a:lnTo>
                    <a:lnTo>
                      <a:pt x="696" y="141"/>
                    </a:lnTo>
                    <a:lnTo>
                      <a:pt x="857" y="55"/>
                    </a:lnTo>
                    <a:lnTo>
                      <a:pt x="857" y="0"/>
                    </a:lnTo>
                    <a:lnTo>
                      <a:pt x="690" y="74"/>
                    </a:lnTo>
                    <a:lnTo>
                      <a:pt x="0" y="9"/>
                    </a:lnTo>
                  </a:path>
                </a:pathLst>
              </a:custGeom>
              <a:solidFill>
                <a:srgbClr val="9F9F9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839" name="Freeform 159"/>
              <p:cNvSpPr>
                <a:spLocks/>
              </p:cNvSpPr>
              <p:nvPr/>
            </p:nvSpPr>
            <p:spPr bwMode="auto">
              <a:xfrm>
                <a:off x="628" y="3508"/>
                <a:ext cx="698" cy="223"/>
              </a:xfrm>
              <a:custGeom>
                <a:avLst/>
                <a:gdLst>
                  <a:gd name="T0" fmla="*/ 0 w 698"/>
                  <a:gd name="T1" fmla="*/ 0 h 223"/>
                  <a:gd name="T2" fmla="*/ 697 w 698"/>
                  <a:gd name="T3" fmla="*/ 48 h 223"/>
                  <a:gd name="T4" fmla="*/ 697 w 698"/>
                  <a:gd name="T5" fmla="*/ 222 h 223"/>
                  <a:gd name="T6" fmla="*/ 0 w 698"/>
                  <a:gd name="T7" fmla="*/ 155 h 223"/>
                  <a:gd name="T8" fmla="*/ 0 w 698"/>
                  <a:gd name="T9" fmla="*/ 0 h 223"/>
                </a:gdLst>
                <a:ahLst/>
                <a:cxnLst>
                  <a:cxn ang="0">
                    <a:pos x="T0" y="T1"/>
                  </a:cxn>
                  <a:cxn ang="0">
                    <a:pos x="T2" y="T3"/>
                  </a:cxn>
                  <a:cxn ang="0">
                    <a:pos x="T4" y="T5"/>
                  </a:cxn>
                  <a:cxn ang="0">
                    <a:pos x="T6" y="T7"/>
                  </a:cxn>
                  <a:cxn ang="0">
                    <a:pos x="T8" y="T9"/>
                  </a:cxn>
                </a:cxnLst>
                <a:rect l="0" t="0" r="r" b="b"/>
                <a:pathLst>
                  <a:path w="698" h="223">
                    <a:moveTo>
                      <a:pt x="0" y="0"/>
                    </a:moveTo>
                    <a:lnTo>
                      <a:pt x="697" y="48"/>
                    </a:lnTo>
                    <a:lnTo>
                      <a:pt x="697" y="222"/>
                    </a:lnTo>
                    <a:lnTo>
                      <a:pt x="0" y="155"/>
                    </a:lnTo>
                    <a:lnTo>
                      <a:pt x="0"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1844" name="Group 164"/>
              <p:cNvGrpSpPr>
                <a:grpSpLocks/>
              </p:cNvGrpSpPr>
              <p:nvPr/>
            </p:nvGrpSpPr>
            <p:grpSpPr bwMode="auto">
              <a:xfrm>
                <a:off x="644" y="3563"/>
                <a:ext cx="678" cy="66"/>
                <a:chOff x="644" y="3563"/>
                <a:chExt cx="678" cy="66"/>
              </a:xfrm>
            </p:grpSpPr>
            <p:sp>
              <p:nvSpPr>
                <p:cNvPr id="71840" name="Line 160"/>
                <p:cNvSpPr>
                  <a:spLocks noChangeShapeType="1"/>
                </p:cNvSpPr>
                <p:nvPr/>
              </p:nvSpPr>
              <p:spPr bwMode="auto">
                <a:xfrm>
                  <a:off x="644" y="3563"/>
                  <a:ext cx="677"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41" name="Line 161"/>
                <p:cNvSpPr>
                  <a:spLocks noChangeShapeType="1"/>
                </p:cNvSpPr>
                <p:nvPr/>
              </p:nvSpPr>
              <p:spPr bwMode="auto">
                <a:xfrm>
                  <a:off x="1160" y="3598"/>
                  <a:ext cx="121" cy="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42" name="Line 162"/>
                <p:cNvSpPr>
                  <a:spLocks noChangeShapeType="1"/>
                </p:cNvSpPr>
                <p:nvPr/>
              </p:nvSpPr>
              <p:spPr bwMode="auto">
                <a:xfrm>
                  <a:off x="987" y="3585"/>
                  <a:ext cx="122" cy="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43" name="Line 163"/>
                <p:cNvSpPr>
                  <a:spLocks noChangeShapeType="1"/>
                </p:cNvSpPr>
                <p:nvPr/>
              </p:nvSpPr>
              <p:spPr bwMode="auto">
                <a:xfrm>
                  <a:off x="644" y="3594"/>
                  <a:ext cx="678" cy="3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71848" name="Group 168"/>
            <p:cNvGrpSpPr>
              <a:grpSpLocks/>
            </p:cNvGrpSpPr>
            <p:nvPr/>
          </p:nvGrpSpPr>
          <p:grpSpPr bwMode="auto">
            <a:xfrm>
              <a:off x="628" y="3476"/>
              <a:ext cx="866" cy="75"/>
              <a:chOff x="628" y="3476"/>
              <a:chExt cx="866" cy="75"/>
            </a:xfrm>
          </p:grpSpPr>
          <p:sp>
            <p:nvSpPr>
              <p:cNvPr id="71846" name="Freeform 166"/>
              <p:cNvSpPr>
                <a:spLocks/>
              </p:cNvSpPr>
              <p:nvPr/>
            </p:nvSpPr>
            <p:spPr bwMode="auto">
              <a:xfrm>
                <a:off x="628" y="3476"/>
                <a:ext cx="866" cy="75"/>
              </a:xfrm>
              <a:custGeom>
                <a:avLst/>
                <a:gdLst>
                  <a:gd name="T0" fmla="*/ 0 w 866"/>
                  <a:gd name="T1" fmla="*/ 29 h 75"/>
                  <a:gd name="T2" fmla="*/ 699 w 866"/>
                  <a:gd name="T3" fmla="*/ 74 h 75"/>
                  <a:gd name="T4" fmla="*/ 865 w 866"/>
                  <a:gd name="T5" fmla="*/ 31 h 75"/>
                  <a:gd name="T6" fmla="*/ 807 w 866"/>
                  <a:gd name="T7" fmla="*/ 25 h 75"/>
                  <a:gd name="T8" fmla="*/ 267 w 866"/>
                  <a:gd name="T9" fmla="*/ 0 h 75"/>
                  <a:gd name="T10" fmla="*/ 0 w 866"/>
                  <a:gd name="T11" fmla="*/ 29 h 75"/>
                </a:gdLst>
                <a:ahLst/>
                <a:cxnLst>
                  <a:cxn ang="0">
                    <a:pos x="T0" y="T1"/>
                  </a:cxn>
                  <a:cxn ang="0">
                    <a:pos x="T2" y="T3"/>
                  </a:cxn>
                  <a:cxn ang="0">
                    <a:pos x="T4" y="T5"/>
                  </a:cxn>
                  <a:cxn ang="0">
                    <a:pos x="T6" y="T7"/>
                  </a:cxn>
                  <a:cxn ang="0">
                    <a:pos x="T8" y="T9"/>
                  </a:cxn>
                  <a:cxn ang="0">
                    <a:pos x="T10" y="T11"/>
                  </a:cxn>
                </a:cxnLst>
                <a:rect l="0" t="0" r="r" b="b"/>
                <a:pathLst>
                  <a:path w="866" h="75">
                    <a:moveTo>
                      <a:pt x="0" y="29"/>
                    </a:moveTo>
                    <a:lnTo>
                      <a:pt x="699" y="74"/>
                    </a:lnTo>
                    <a:lnTo>
                      <a:pt x="865" y="31"/>
                    </a:lnTo>
                    <a:lnTo>
                      <a:pt x="807" y="25"/>
                    </a:lnTo>
                    <a:lnTo>
                      <a:pt x="267" y="0"/>
                    </a:lnTo>
                    <a:lnTo>
                      <a:pt x="0" y="29"/>
                    </a:lnTo>
                  </a:path>
                </a:pathLst>
              </a:custGeom>
              <a:solidFill>
                <a:srgbClr val="DFDFD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847" name="Freeform 167"/>
              <p:cNvSpPr>
                <a:spLocks/>
              </p:cNvSpPr>
              <p:nvPr/>
            </p:nvSpPr>
            <p:spPr bwMode="auto">
              <a:xfrm>
                <a:off x="827" y="3493"/>
                <a:ext cx="634" cy="46"/>
              </a:xfrm>
              <a:custGeom>
                <a:avLst/>
                <a:gdLst>
                  <a:gd name="T0" fmla="*/ 51 w 634"/>
                  <a:gd name="T1" fmla="*/ 0 h 46"/>
                  <a:gd name="T2" fmla="*/ 0 w 634"/>
                  <a:gd name="T3" fmla="*/ 17 h 46"/>
                  <a:gd name="T4" fmla="*/ 511 w 634"/>
                  <a:gd name="T5" fmla="*/ 45 h 46"/>
                  <a:gd name="T6" fmla="*/ 594 w 634"/>
                  <a:gd name="T7" fmla="*/ 25 h 46"/>
                  <a:gd name="T8" fmla="*/ 588 w 634"/>
                  <a:gd name="T9" fmla="*/ 22 h 46"/>
                  <a:gd name="T10" fmla="*/ 633 w 634"/>
                  <a:gd name="T11" fmla="*/ 11 h 46"/>
                  <a:gd name="T12" fmla="*/ 605 w 634"/>
                  <a:gd name="T13" fmla="*/ 9 h 46"/>
                  <a:gd name="T14" fmla="*/ 51 w 634"/>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4" h="46">
                    <a:moveTo>
                      <a:pt x="51" y="0"/>
                    </a:moveTo>
                    <a:lnTo>
                      <a:pt x="0" y="17"/>
                    </a:lnTo>
                    <a:lnTo>
                      <a:pt x="511" y="45"/>
                    </a:lnTo>
                    <a:lnTo>
                      <a:pt x="594" y="25"/>
                    </a:lnTo>
                    <a:lnTo>
                      <a:pt x="588" y="22"/>
                    </a:lnTo>
                    <a:lnTo>
                      <a:pt x="633" y="11"/>
                    </a:lnTo>
                    <a:lnTo>
                      <a:pt x="605" y="9"/>
                    </a:lnTo>
                    <a:lnTo>
                      <a:pt x="51" y="0"/>
                    </a:lnTo>
                  </a:path>
                </a:pathLst>
              </a:custGeom>
              <a:solidFill>
                <a:srgbClr val="5F5F5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71879" name="Group 199"/>
            <p:cNvGrpSpPr>
              <a:grpSpLocks/>
            </p:cNvGrpSpPr>
            <p:nvPr/>
          </p:nvGrpSpPr>
          <p:grpSpPr bwMode="auto">
            <a:xfrm>
              <a:off x="1340" y="3036"/>
              <a:ext cx="152" cy="492"/>
              <a:chOff x="1340" y="3036"/>
              <a:chExt cx="152" cy="492"/>
            </a:xfrm>
          </p:grpSpPr>
          <p:grpSp>
            <p:nvGrpSpPr>
              <p:cNvPr id="71875" name="Group 195"/>
              <p:cNvGrpSpPr>
                <a:grpSpLocks/>
              </p:cNvGrpSpPr>
              <p:nvPr/>
            </p:nvGrpSpPr>
            <p:grpSpPr bwMode="auto">
              <a:xfrm>
                <a:off x="1402" y="3099"/>
                <a:ext cx="90" cy="412"/>
                <a:chOff x="1402" y="3099"/>
                <a:chExt cx="90" cy="412"/>
              </a:xfrm>
            </p:grpSpPr>
            <p:sp>
              <p:nvSpPr>
                <p:cNvPr id="71849" name="Freeform 169"/>
                <p:cNvSpPr>
                  <a:spLocks/>
                </p:cNvSpPr>
                <p:nvPr/>
              </p:nvSpPr>
              <p:spPr bwMode="auto">
                <a:xfrm>
                  <a:off x="1402" y="3099"/>
                  <a:ext cx="90" cy="412"/>
                </a:xfrm>
                <a:custGeom>
                  <a:avLst/>
                  <a:gdLst>
                    <a:gd name="T0" fmla="*/ 8 w 90"/>
                    <a:gd name="T1" fmla="*/ 0 h 412"/>
                    <a:gd name="T2" fmla="*/ 89 w 90"/>
                    <a:gd name="T3" fmla="*/ 34 h 412"/>
                    <a:gd name="T4" fmla="*/ 82 w 90"/>
                    <a:gd name="T5" fmla="*/ 194 h 412"/>
                    <a:gd name="T6" fmla="*/ 73 w 90"/>
                    <a:gd name="T7" fmla="*/ 386 h 412"/>
                    <a:gd name="T8" fmla="*/ 0 w 90"/>
                    <a:gd name="T9" fmla="*/ 411 h 412"/>
                    <a:gd name="T10" fmla="*/ 8 w 90"/>
                    <a:gd name="T11" fmla="*/ 0 h 412"/>
                  </a:gdLst>
                  <a:ahLst/>
                  <a:cxnLst>
                    <a:cxn ang="0">
                      <a:pos x="T0" y="T1"/>
                    </a:cxn>
                    <a:cxn ang="0">
                      <a:pos x="T2" y="T3"/>
                    </a:cxn>
                    <a:cxn ang="0">
                      <a:pos x="T4" y="T5"/>
                    </a:cxn>
                    <a:cxn ang="0">
                      <a:pos x="T6" y="T7"/>
                    </a:cxn>
                    <a:cxn ang="0">
                      <a:pos x="T8" y="T9"/>
                    </a:cxn>
                    <a:cxn ang="0">
                      <a:pos x="T10" y="T11"/>
                    </a:cxn>
                  </a:cxnLst>
                  <a:rect l="0" t="0" r="r" b="b"/>
                  <a:pathLst>
                    <a:path w="90" h="412">
                      <a:moveTo>
                        <a:pt x="8" y="0"/>
                      </a:moveTo>
                      <a:lnTo>
                        <a:pt x="89" y="34"/>
                      </a:lnTo>
                      <a:lnTo>
                        <a:pt x="82" y="194"/>
                      </a:lnTo>
                      <a:lnTo>
                        <a:pt x="73" y="386"/>
                      </a:lnTo>
                      <a:lnTo>
                        <a:pt x="0" y="411"/>
                      </a:lnTo>
                      <a:lnTo>
                        <a:pt x="8" y="0"/>
                      </a:lnTo>
                    </a:path>
                  </a:pathLst>
                </a:custGeom>
                <a:solidFill>
                  <a:srgbClr val="9F9F9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1874" name="Group 194"/>
                <p:cNvGrpSpPr>
                  <a:grpSpLocks/>
                </p:cNvGrpSpPr>
                <p:nvPr/>
              </p:nvGrpSpPr>
              <p:grpSpPr bwMode="auto">
                <a:xfrm>
                  <a:off x="1416" y="3131"/>
                  <a:ext cx="70" cy="349"/>
                  <a:chOff x="1416" y="3131"/>
                  <a:chExt cx="70" cy="349"/>
                </a:xfrm>
              </p:grpSpPr>
              <p:grpSp>
                <p:nvGrpSpPr>
                  <p:cNvPr id="71872" name="Group 192"/>
                  <p:cNvGrpSpPr>
                    <a:grpSpLocks/>
                  </p:cNvGrpSpPr>
                  <p:nvPr/>
                </p:nvGrpSpPr>
                <p:grpSpPr bwMode="auto">
                  <a:xfrm>
                    <a:off x="1416" y="3131"/>
                    <a:ext cx="70" cy="349"/>
                    <a:chOff x="1416" y="3131"/>
                    <a:chExt cx="70" cy="349"/>
                  </a:xfrm>
                </p:grpSpPr>
                <p:grpSp>
                  <p:nvGrpSpPr>
                    <p:cNvPr id="71862" name="Group 182"/>
                    <p:cNvGrpSpPr>
                      <a:grpSpLocks/>
                    </p:cNvGrpSpPr>
                    <p:nvPr/>
                  </p:nvGrpSpPr>
                  <p:grpSpPr bwMode="auto">
                    <a:xfrm>
                      <a:off x="1416" y="3131"/>
                      <a:ext cx="70" cy="193"/>
                      <a:chOff x="1416" y="3131"/>
                      <a:chExt cx="70" cy="193"/>
                    </a:xfrm>
                  </p:grpSpPr>
                  <p:grpSp>
                    <p:nvGrpSpPr>
                      <p:cNvPr id="71856" name="Group 176"/>
                      <p:cNvGrpSpPr>
                        <a:grpSpLocks/>
                      </p:cNvGrpSpPr>
                      <p:nvPr/>
                    </p:nvGrpSpPr>
                    <p:grpSpPr bwMode="auto">
                      <a:xfrm>
                        <a:off x="1423" y="3131"/>
                        <a:ext cx="63" cy="91"/>
                        <a:chOff x="1423" y="3131"/>
                        <a:chExt cx="63" cy="91"/>
                      </a:xfrm>
                    </p:grpSpPr>
                    <p:sp>
                      <p:nvSpPr>
                        <p:cNvPr id="71850" name="Line 170"/>
                        <p:cNvSpPr>
                          <a:spLocks noChangeShapeType="1"/>
                        </p:cNvSpPr>
                        <p:nvPr/>
                      </p:nvSpPr>
                      <p:spPr bwMode="auto">
                        <a:xfrm>
                          <a:off x="1426" y="3131"/>
                          <a:ext cx="60" cy="7"/>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51" name="Line 171"/>
                        <p:cNvSpPr>
                          <a:spLocks noChangeShapeType="1"/>
                        </p:cNvSpPr>
                        <p:nvPr/>
                      </p:nvSpPr>
                      <p:spPr bwMode="auto">
                        <a:xfrm>
                          <a:off x="1424" y="3149"/>
                          <a:ext cx="60" cy="4"/>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52" name="Line 172"/>
                        <p:cNvSpPr>
                          <a:spLocks noChangeShapeType="1"/>
                        </p:cNvSpPr>
                        <p:nvPr/>
                      </p:nvSpPr>
                      <p:spPr bwMode="auto">
                        <a:xfrm>
                          <a:off x="1425" y="3168"/>
                          <a:ext cx="59" cy="2"/>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53" name="Line 173"/>
                        <p:cNvSpPr>
                          <a:spLocks noChangeShapeType="1"/>
                        </p:cNvSpPr>
                        <p:nvPr/>
                      </p:nvSpPr>
                      <p:spPr bwMode="auto">
                        <a:xfrm>
                          <a:off x="1424" y="3186"/>
                          <a:ext cx="60" cy="0"/>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54" name="Line 174"/>
                        <p:cNvSpPr>
                          <a:spLocks noChangeShapeType="1"/>
                        </p:cNvSpPr>
                        <p:nvPr/>
                      </p:nvSpPr>
                      <p:spPr bwMode="auto">
                        <a:xfrm>
                          <a:off x="1423" y="3200"/>
                          <a:ext cx="60" cy="6"/>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55" name="Line 175"/>
                        <p:cNvSpPr>
                          <a:spLocks noChangeShapeType="1"/>
                        </p:cNvSpPr>
                        <p:nvPr/>
                      </p:nvSpPr>
                      <p:spPr bwMode="auto">
                        <a:xfrm>
                          <a:off x="1423" y="3218"/>
                          <a:ext cx="59" cy="4"/>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1857" name="Line 177"/>
                      <p:cNvSpPr>
                        <a:spLocks noChangeShapeType="1"/>
                      </p:cNvSpPr>
                      <p:nvPr/>
                    </p:nvSpPr>
                    <p:spPr bwMode="auto">
                      <a:xfrm>
                        <a:off x="1416" y="3254"/>
                        <a:ext cx="63" cy="1"/>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58" name="Line 178"/>
                      <p:cNvSpPr>
                        <a:spLocks noChangeShapeType="1"/>
                      </p:cNvSpPr>
                      <p:nvPr/>
                    </p:nvSpPr>
                    <p:spPr bwMode="auto">
                      <a:xfrm>
                        <a:off x="1417" y="3269"/>
                        <a:ext cx="61" cy="5"/>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59" name="Line 179"/>
                      <p:cNvSpPr>
                        <a:spLocks noChangeShapeType="1"/>
                      </p:cNvSpPr>
                      <p:nvPr/>
                    </p:nvSpPr>
                    <p:spPr bwMode="auto">
                      <a:xfrm>
                        <a:off x="1416" y="3288"/>
                        <a:ext cx="61" cy="3"/>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60" name="Line 180"/>
                      <p:cNvSpPr>
                        <a:spLocks noChangeShapeType="1"/>
                      </p:cNvSpPr>
                      <p:nvPr/>
                    </p:nvSpPr>
                    <p:spPr bwMode="auto">
                      <a:xfrm>
                        <a:off x="1417" y="3306"/>
                        <a:ext cx="60" cy="1"/>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61" name="Line 181"/>
                      <p:cNvSpPr>
                        <a:spLocks noChangeShapeType="1"/>
                      </p:cNvSpPr>
                      <p:nvPr/>
                    </p:nvSpPr>
                    <p:spPr bwMode="auto">
                      <a:xfrm>
                        <a:off x="1418" y="3324"/>
                        <a:ext cx="59" cy="0"/>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871" name="Group 191"/>
                    <p:cNvGrpSpPr>
                      <a:grpSpLocks/>
                    </p:cNvGrpSpPr>
                    <p:nvPr/>
                  </p:nvGrpSpPr>
                  <p:grpSpPr bwMode="auto">
                    <a:xfrm>
                      <a:off x="1416" y="3341"/>
                      <a:ext cx="59" cy="139"/>
                      <a:chOff x="1416" y="3341"/>
                      <a:chExt cx="59" cy="139"/>
                    </a:xfrm>
                  </p:grpSpPr>
                  <p:sp>
                    <p:nvSpPr>
                      <p:cNvPr id="71863" name="Line 183"/>
                      <p:cNvSpPr>
                        <a:spLocks noChangeShapeType="1"/>
                      </p:cNvSpPr>
                      <p:nvPr/>
                    </p:nvSpPr>
                    <p:spPr bwMode="auto">
                      <a:xfrm>
                        <a:off x="1418" y="3341"/>
                        <a:ext cx="57" cy="3"/>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64" name="Line 184"/>
                      <p:cNvSpPr>
                        <a:spLocks noChangeShapeType="1"/>
                      </p:cNvSpPr>
                      <p:nvPr/>
                    </p:nvSpPr>
                    <p:spPr bwMode="auto">
                      <a:xfrm>
                        <a:off x="1419" y="3359"/>
                        <a:ext cx="55" cy="1"/>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65" name="Line 185"/>
                      <p:cNvSpPr>
                        <a:spLocks noChangeShapeType="1"/>
                      </p:cNvSpPr>
                      <p:nvPr/>
                    </p:nvSpPr>
                    <p:spPr bwMode="auto">
                      <a:xfrm>
                        <a:off x="1418" y="3377"/>
                        <a:ext cx="55" cy="0"/>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66" name="Line 186"/>
                      <p:cNvSpPr>
                        <a:spLocks noChangeShapeType="1"/>
                      </p:cNvSpPr>
                      <p:nvPr/>
                    </p:nvSpPr>
                    <p:spPr bwMode="auto">
                      <a:xfrm flipV="1">
                        <a:off x="1417" y="3382"/>
                        <a:ext cx="55" cy="24"/>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67" name="Line 187"/>
                      <p:cNvSpPr>
                        <a:spLocks noChangeShapeType="1"/>
                      </p:cNvSpPr>
                      <p:nvPr/>
                    </p:nvSpPr>
                    <p:spPr bwMode="auto">
                      <a:xfrm flipV="1">
                        <a:off x="1417" y="3398"/>
                        <a:ext cx="53" cy="26"/>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68" name="Line 188"/>
                      <p:cNvSpPr>
                        <a:spLocks noChangeShapeType="1"/>
                      </p:cNvSpPr>
                      <p:nvPr/>
                    </p:nvSpPr>
                    <p:spPr bwMode="auto">
                      <a:xfrm flipV="1">
                        <a:off x="1417" y="3415"/>
                        <a:ext cx="53" cy="28"/>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69" name="Line 189"/>
                      <p:cNvSpPr>
                        <a:spLocks noChangeShapeType="1"/>
                      </p:cNvSpPr>
                      <p:nvPr/>
                    </p:nvSpPr>
                    <p:spPr bwMode="auto">
                      <a:xfrm flipV="1">
                        <a:off x="1416" y="3430"/>
                        <a:ext cx="54" cy="31"/>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70" name="Line 190"/>
                      <p:cNvSpPr>
                        <a:spLocks noChangeShapeType="1"/>
                      </p:cNvSpPr>
                      <p:nvPr/>
                    </p:nvSpPr>
                    <p:spPr bwMode="auto">
                      <a:xfrm flipV="1">
                        <a:off x="1417" y="3447"/>
                        <a:ext cx="51" cy="33"/>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71873" name="Line 193"/>
                  <p:cNvSpPr>
                    <a:spLocks noChangeShapeType="1"/>
                  </p:cNvSpPr>
                  <p:nvPr/>
                </p:nvSpPr>
                <p:spPr bwMode="auto">
                  <a:xfrm>
                    <a:off x="1421" y="3237"/>
                    <a:ext cx="59" cy="1"/>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71878" name="Group 198"/>
              <p:cNvGrpSpPr>
                <a:grpSpLocks/>
              </p:cNvGrpSpPr>
              <p:nvPr/>
            </p:nvGrpSpPr>
            <p:grpSpPr bwMode="auto">
              <a:xfrm>
                <a:off x="1340" y="3036"/>
                <a:ext cx="78" cy="492"/>
                <a:chOff x="1340" y="3036"/>
                <a:chExt cx="78" cy="492"/>
              </a:xfrm>
            </p:grpSpPr>
            <p:sp>
              <p:nvSpPr>
                <p:cNvPr id="71876" name="Freeform 196"/>
                <p:cNvSpPr>
                  <a:spLocks/>
                </p:cNvSpPr>
                <p:nvPr/>
              </p:nvSpPr>
              <p:spPr bwMode="auto">
                <a:xfrm>
                  <a:off x="1340" y="3036"/>
                  <a:ext cx="78" cy="492"/>
                </a:xfrm>
                <a:custGeom>
                  <a:avLst/>
                  <a:gdLst>
                    <a:gd name="T0" fmla="*/ 18 w 78"/>
                    <a:gd name="T1" fmla="*/ 0 h 492"/>
                    <a:gd name="T2" fmla="*/ 72 w 78"/>
                    <a:gd name="T3" fmla="*/ 25 h 492"/>
                    <a:gd name="T4" fmla="*/ 77 w 78"/>
                    <a:gd name="T5" fmla="*/ 31 h 492"/>
                    <a:gd name="T6" fmla="*/ 61 w 78"/>
                    <a:gd name="T7" fmla="*/ 471 h 492"/>
                    <a:gd name="T8" fmla="*/ 53 w 78"/>
                    <a:gd name="T9" fmla="*/ 477 h 492"/>
                    <a:gd name="T10" fmla="*/ 0 w 78"/>
                    <a:gd name="T11" fmla="*/ 491 h 492"/>
                    <a:gd name="T12" fmla="*/ 6 w 78"/>
                    <a:gd name="T13" fmla="*/ 483 h 492"/>
                    <a:gd name="T14" fmla="*/ 7 w 78"/>
                    <a:gd name="T15" fmla="*/ 477 h 492"/>
                    <a:gd name="T16" fmla="*/ 18 w 78"/>
                    <a:gd name="T17"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92">
                      <a:moveTo>
                        <a:pt x="18" y="0"/>
                      </a:moveTo>
                      <a:lnTo>
                        <a:pt x="72" y="25"/>
                      </a:lnTo>
                      <a:lnTo>
                        <a:pt x="77" y="31"/>
                      </a:lnTo>
                      <a:lnTo>
                        <a:pt x="61" y="471"/>
                      </a:lnTo>
                      <a:lnTo>
                        <a:pt x="53" y="477"/>
                      </a:lnTo>
                      <a:lnTo>
                        <a:pt x="0" y="491"/>
                      </a:lnTo>
                      <a:lnTo>
                        <a:pt x="6" y="483"/>
                      </a:lnTo>
                      <a:lnTo>
                        <a:pt x="7" y="477"/>
                      </a:lnTo>
                      <a:lnTo>
                        <a:pt x="18" y="0"/>
                      </a:lnTo>
                    </a:path>
                  </a:pathLst>
                </a:custGeom>
                <a:solidFill>
                  <a:srgbClr val="BFBFB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877" name="Arc 197"/>
                <p:cNvSpPr>
                  <a:spLocks/>
                </p:cNvSpPr>
                <p:nvPr/>
              </p:nvSpPr>
              <p:spPr bwMode="auto">
                <a:xfrm>
                  <a:off x="1414" y="3064"/>
                  <a:ext cx="4" cy="6"/>
                </a:xfrm>
                <a:custGeom>
                  <a:avLst/>
                  <a:gdLst>
                    <a:gd name="G0" fmla="+- 0 0 0"/>
                    <a:gd name="G1" fmla="+- 21600 0 0"/>
                    <a:gd name="G2" fmla="+- 21600 0 0"/>
                    <a:gd name="T0" fmla="*/ 0 w 21086"/>
                    <a:gd name="T1" fmla="*/ 0 h 21600"/>
                    <a:gd name="T2" fmla="*/ 21086 w 21086"/>
                    <a:gd name="T3" fmla="*/ 16914 h 21600"/>
                    <a:gd name="T4" fmla="*/ 0 w 21086"/>
                    <a:gd name="T5" fmla="*/ 21600 h 21600"/>
                  </a:gdLst>
                  <a:ahLst/>
                  <a:cxnLst>
                    <a:cxn ang="0">
                      <a:pos x="T0" y="T1"/>
                    </a:cxn>
                    <a:cxn ang="0">
                      <a:pos x="T2" y="T3"/>
                    </a:cxn>
                    <a:cxn ang="0">
                      <a:pos x="T4" y="T5"/>
                    </a:cxn>
                  </a:cxnLst>
                  <a:rect l="0" t="0" r="r" b="b"/>
                  <a:pathLst>
                    <a:path w="21086" h="21600" fill="none" extrusionOk="0">
                      <a:moveTo>
                        <a:pt x="0" y="0"/>
                      </a:moveTo>
                      <a:cubicBezTo>
                        <a:pt x="10123" y="0"/>
                        <a:pt x="18889" y="7031"/>
                        <a:pt x="21085" y="16914"/>
                      </a:cubicBezTo>
                    </a:path>
                    <a:path w="21086" h="21600" stroke="0" extrusionOk="0">
                      <a:moveTo>
                        <a:pt x="0" y="0"/>
                      </a:moveTo>
                      <a:cubicBezTo>
                        <a:pt x="10123" y="0"/>
                        <a:pt x="18889" y="7031"/>
                        <a:pt x="21085" y="16914"/>
                      </a:cubicBezTo>
                      <a:lnTo>
                        <a:pt x="0" y="21600"/>
                      </a:lnTo>
                      <a:close/>
                    </a:path>
                  </a:pathLst>
                </a:custGeom>
                <a:solidFill>
                  <a:srgbClr val="BFBFBF"/>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71891" name="Group 211"/>
            <p:cNvGrpSpPr>
              <a:grpSpLocks/>
            </p:cNvGrpSpPr>
            <p:nvPr/>
          </p:nvGrpSpPr>
          <p:grpSpPr bwMode="auto">
            <a:xfrm>
              <a:off x="1373" y="3788"/>
              <a:ext cx="272" cy="101"/>
              <a:chOff x="1373" y="3788"/>
              <a:chExt cx="272" cy="101"/>
            </a:xfrm>
          </p:grpSpPr>
          <p:sp>
            <p:nvSpPr>
              <p:cNvPr id="71880" name="Freeform 200"/>
              <p:cNvSpPr>
                <a:spLocks/>
              </p:cNvSpPr>
              <p:nvPr/>
            </p:nvSpPr>
            <p:spPr bwMode="auto">
              <a:xfrm>
                <a:off x="1373" y="3788"/>
                <a:ext cx="272" cy="71"/>
              </a:xfrm>
              <a:custGeom>
                <a:avLst/>
                <a:gdLst>
                  <a:gd name="T0" fmla="*/ 0 w 272"/>
                  <a:gd name="T1" fmla="*/ 0 h 71"/>
                  <a:gd name="T2" fmla="*/ 50 w 272"/>
                  <a:gd name="T3" fmla="*/ 3 h 71"/>
                  <a:gd name="T4" fmla="*/ 88 w 272"/>
                  <a:gd name="T5" fmla="*/ 5 h 71"/>
                  <a:gd name="T6" fmla="*/ 121 w 272"/>
                  <a:gd name="T7" fmla="*/ 9 h 71"/>
                  <a:gd name="T8" fmla="*/ 155 w 272"/>
                  <a:gd name="T9" fmla="*/ 13 h 71"/>
                  <a:gd name="T10" fmla="*/ 178 w 272"/>
                  <a:gd name="T11" fmla="*/ 16 h 71"/>
                  <a:gd name="T12" fmla="*/ 207 w 272"/>
                  <a:gd name="T13" fmla="*/ 21 h 71"/>
                  <a:gd name="T14" fmla="*/ 223 w 272"/>
                  <a:gd name="T15" fmla="*/ 24 h 71"/>
                  <a:gd name="T16" fmla="*/ 235 w 272"/>
                  <a:gd name="T17" fmla="*/ 27 h 71"/>
                  <a:gd name="T18" fmla="*/ 242 w 272"/>
                  <a:gd name="T19" fmla="*/ 28 h 71"/>
                  <a:gd name="T20" fmla="*/ 247 w 272"/>
                  <a:gd name="T21" fmla="*/ 30 h 71"/>
                  <a:gd name="T22" fmla="*/ 254 w 272"/>
                  <a:gd name="T23" fmla="*/ 32 h 71"/>
                  <a:gd name="T24" fmla="*/ 261 w 272"/>
                  <a:gd name="T25" fmla="*/ 34 h 71"/>
                  <a:gd name="T26" fmla="*/ 267 w 272"/>
                  <a:gd name="T27" fmla="*/ 38 h 71"/>
                  <a:gd name="T28" fmla="*/ 270 w 272"/>
                  <a:gd name="T29" fmla="*/ 42 h 71"/>
                  <a:gd name="T30" fmla="*/ 271 w 272"/>
                  <a:gd name="T31" fmla="*/ 45 h 71"/>
                  <a:gd name="T32" fmla="*/ 269 w 272"/>
                  <a:gd name="T33" fmla="*/ 49 h 71"/>
                  <a:gd name="T34" fmla="*/ 267 w 272"/>
                  <a:gd name="T35" fmla="*/ 54 h 71"/>
                  <a:gd name="T36" fmla="*/ 264 w 272"/>
                  <a:gd name="T37" fmla="*/ 58 h 71"/>
                  <a:gd name="T38" fmla="*/ 259 w 272"/>
                  <a:gd name="T39" fmla="*/ 61 h 71"/>
                  <a:gd name="T40" fmla="*/ 253 w 272"/>
                  <a:gd name="T41" fmla="*/ 65 h 71"/>
                  <a:gd name="T42" fmla="*/ 247 w 272"/>
                  <a:gd name="T43" fmla="*/ 68 h 71"/>
                  <a:gd name="T44" fmla="*/ 240 w 272"/>
                  <a:gd name="T45" fmla="*/ 69 h 71"/>
                  <a:gd name="T46" fmla="*/ 231 w 272"/>
                  <a:gd name="T47" fmla="*/ 70 h 71"/>
                  <a:gd name="T48" fmla="*/ 222 w 272"/>
                  <a:gd name="T49" fmla="*/ 70 h 71"/>
                  <a:gd name="T50" fmla="*/ 212 w 272"/>
                  <a:gd name="T51" fmla="*/ 70 h 71"/>
                  <a:gd name="T52" fmla="*/ 197 w 272"/>
                  <a:gd name="T53"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2" h="71">
                    <a:moveTo>
                      <a:pt x="0" y="0"/>
                    </a:moveTo>
                    <a:lnTo>
                      <a:pt x="50" y="3"/>
                    </a:lnTo>
                    <a:lnTo>
                      <a:pt x="88" y="5"/>
                    </a:lnTo>
                    <a:lnTo>
                      <a:pt x="121" y="9"/>
                    </a:lnTo>
                    <a:lnTo>
                      <a:pt x="155" y="13"/>
                    </a:lnTo>
                    <a:lnTo>
                      <a:pt x="178" y="16"/>
                    </a:lnTo>
                    <a:lnTo>
                      <a:pt x="207" y="21"/>
                    </a:lnTo>
                    <a:lnTo>
                      <a:pt x="223" y="24"/>
                    </a:lnTo>
                    <a:lnTo>
                      <a:pt x="235" y="27"/>
                    </a:lnTo>
                    <a:lnTo>
                      <a:pt x="242" y="28"/>
                    </a:lnTo>
                    <a:lnTo>
                      <a:pt x="247" y="30"/>
                    </a:lnTo>
                    <a:lnTo>
                      <a:pt x="254" y="32"/>
                    </a:lnTo>
                    <a:lnTo>
                      <a:pt x="261" y="34"/>
                    </a:lnTo>
                    <a:lnTo>
                      <a:pt x="267" y="38"/>
                    </a:lnTo>
                    <a:lnTo>
                      <a:pt x="270" y="42"/>
                    </a:lnTo>
                    <a:lnTo>
                      <a:pt x="271" y="45"/>
                    </a:lnTo>
                    <a:lnTo>
                      <a:pt x="269" y="49"/>
                    </a:lnTo>
                    <a:lnTo>
                      <a:pt x="267" y="54"/>
                    </a:lnTo>
                    <a:lnTo>
                      <a:pt x="264" y="58"/>
                    </a:lnTo>
                    <a:lnTo>
                      <a:pt x="259" y="61"/>
                    </a:lnTo>
                    <a:lnTo>
                      <a:pt x="253" y="65"/>
                    </a:lnTo>
                    <a:lnTo>
                      <a:pt x="247" y="68"/>
                    </a:lnTo>
                    <a:lnTo>
                      <a:pt x="240" y="69"/>
                    </a:lnTo>
                    <a:lnTo>
                      <a:pt x="231" y="70"/>
                    </a:lnTo>
                    <a:lnTo>
                      <a:pt x="222" y="70"/>
                    </a:lnTo>
                    <a:lnTo>
                      <a:pt x="212" y="70"/>
                    </a:lnTo>
                    <a:lnTo>
                      <a:pt x="197" y="67"/>
                    </a:lnTo>
                  </a:path>
                </a:pathLst>
              </a:custGeom>
              <a:noFill/>
              <a:ln w="12700" cap="rnd" cmpd="sng">
                <a:solidFill>
                  <a:srgbClr val="C0C0C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1890" name="Group 210"/>
              <p:cNvGrpSpPr>
                <a:grpSpLocks/>
              </p:cNvGrpSpPr>
              <p:nvPr/>
            </p:nvGrpSpPr>
            <p:grpSpPr bwMode="auto">
              <a:xfrm>
                <a:off x="1384" y="3823"/>
                <a:ext cx="183" cy="66"/>
                <a:chOff x="1384" y="3823"/>
                <a:chExt cx="183" cy="66"/>
              </a:xfrm>
            </p:grpSpPr>
            <p:grpSp>
              <p:nvGrpSpPr>
                <p:cNvPr id="71885" name="Group 205"/>
                <p:cNvGrpSpPr>
                  <a:grpSpLocks/>
                </p:cNvGrpSpPr>
                <p:nvPr/>
              </p:nvGrpSpPr>
              <p:grpSpPr bwMode="auto">
                <a:xfrm>
                  <a:off x="1384" y="3823"/>
                  <a:ext cx="183" cy="66"/>
                  <a:chOff x="1384" y="3823"/>
                  <a:chExt cx="183" cy="66"/>
                </a:xfrm>
              </p:grpSpPr>
              <p:sp>
                <p:nvSpPr>
                  <p:cNvPr id="71881" name="Freeform 201"/>
                  <p:cNvSpPr>
                    <a:spLocks/>
                  </p:cNvSpPr>
                  <p:nvPr/>
                </p:nvSpPr>
                <p:spPr bwMode="auto">
                  <a:xfrm>
                    <a:off x="1384" y="3823"/>
                    <a:ext cx="111" cy="40"/>
                  </a:xfrm>
                  <a:custGeom>
                    <a:avLst/>
                    <a:gdLst>
                      <a:gd name="T0" fmla="*/ 0 w 111"/>
                      <a:gd name="T1" fmla="*/ 24 h 40"/>
                      <a:gd name="T2" fmla="*/ 29 w 111"/>
                      <a:gd name="T3" fmla="*/ 0 h 40"/>
                      <a:gd name="T4" fmla="*/ 110 w 111"/>
                      <a:gd name="T5" fmla="*/ 13 h 40"/>
                      <a:gd name="T6" fmla="*/ 78 w 111"/>
                      <a:gd name="T7" fmla="*/ 39 h 40"/>
                      <a:gd name="T8" fmla="*/ 0 w 111"/>
                      <a:gd name="T9" fmla="*/ 24 h 40"/>
                    </a:gdLst>
                    <a:ahLst/>
                    <a:cxnLst>
                      <a:cxn ang="0">
                        <a:pos x="T0" y="T1"/>
                      </a:cxn>
                      <a:cxn ang="0">
                        <a:pos x="T2" y="T3"/>
                      </a:cxn>
                      <a:cxn ang="0">
                        <a:pos x="T4" y="T5"/>
                      </a:cxn>
                      <a:cxn ang="0">
                        <a:pos x="T6" y="T7"/>
                      </a:cxn>
                      <a:cxn ang="0">
                        <a:pos x="T8" y="T9"/>
                      </a:cxn>
                    </a:cxnLst>
                    <a:rect l="0" t="0" r="r" b="b"/>
                    <a:pathLst>
                      <a:path w="111" h="40">
                        <a:moveTo>
                          <a:pt x="0" y="24"/>
                        </a:moveTo>
                        <a:lnTo>
                          <a:pt x="29" y="0"/>
                        </a:lnTo>
                        <a:lnTo>
                          <a:pt x="110" y="13"/>
                        </a:lnTo>
                        <a:lnTo>
                          <a:pt x="78" y="39"/>
                        </a:lnTo>
                        <a:lnTo>
                          <a:pt x="0" y="24"/>
                        </a:lnTo>
                      </a:path>
                    </a:pathLst>
                  </a:custGeom>
                  <a:solidFill>
                    <a:srgbClr val="DFDFD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882" name="Freeform 202"/>
                  <p:cNvSpPr>
                    <a:spLocks/>
                  </p:cNvSpPr>
                  <p:nvPr/>
                </p:nvSpPr>
                <p:spPr bwMode="auto">
                  <a:xfrm>
                    <a:off x="1384" y="3852"/>
                    <a:ext cx="77" cy="37"/>
                  </a:xfrm>
                  <a:custGeom>
                    <a:avLst/>
                    <a:gdLst>
                      <a:gd name="T0" fmla="*/ 0 w 77"/>
                      <a:gd name="T1" fmla="*/ 0 h 37"/>
                      <a:gd name="T2" fmla="*/ 0 w 77"/>
                      <a:gd name="T3" fmla="*/ 20 h 37"/>
                      <a:gd name="T4" fmla="*/ 1 w 77"/>
                      <a:gd name="T5" fmla="*/ 20 h 37"/>
                      <a:gd name="T6" fmla="*/ 76 w 77"/>
                      <a:gd name="T7" fmla="*/ 36 h 37"/>
                      <a:gd name="T8" fmla="*/ 76 w 77"/>
                      <a:gd name="T9" fmla="*/ 15 h 37"/>
                      <a:gd name="T10" fmla="*/ 0 w 77"/>
                      <a:gd name="T11" fmla="*/ 0 h 37"/>
                    </a:gdLst>
                    <a:ahLst/>
                    <a:cxnLst>
                      <a:cxn ang="0">
                        <a:pos x="T0" y="T1"/>
                      </a:cxn>
                      <a:cxn ang="0">
                        <a:pos x="T2" y="T3"/>
                      </a:cxn>
                      <a:cxn ang="0">
                        <a:pos x="T4" y="T5"/>
                      </a:cxn>
                      <a:cxn ang="0">
                        <a:pos x="T6" y="T7"/>
                      </a:cxn>
                      <a:cxn ang="0">
                        <a:pos x="T8" y="T9"/>
                      </a:cxn>
                      <a:cxn ang="0">
                        <a:pos x="T10" y="T11"/>
                      </a:cxn>
                    </a:cxnLst>
                    <a:rect l="0" t="0" r="r" b="b"/>
                    <a:pathLst>
                      <a:path w="77" h="37">
                        <a:moveTo>
                          <a:pt x="0" y="0"/>
                        </a:moveTo>
                        <a:lnTo>
                          <a:pt x="0" y="20"/>
                        </a:lnTo>
                        <a:lnTo>
                          <a:pt x="1" y="20"/>
                        </a:lnTo>
                        <a:lnTo>
                          <a:pt x="76" y="36"/>
                        </a:lnTo>
                        <a:lnTo>
                          <a:pt x="76" y="15"/>
                        </a:lnTo>
                        <a:lnTo>
                          <a:pt x="0"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883" name="Freeform 203"/>
                  <p:cNvSpPr>
                    <a:spLocks/>
                  </p:cNvSpPr>
                  <p:nvPr/>
                </p:nvSpPr>
                <p:spPr bwMode="auto">
                  <a:xfrm>
                    <a:off x="1468" y="3839"/>
                    <a:ext cx="99" cy="50"/>
                  </a:xfrm>
                  <a:custGeom>
                    <a:avLst/>
                    <a:gdLst>
                      <a:gd name="T0" fmla="*/ 0 w 99"/>
                      <a:gd name="T1" fmla="*/ 27 h 50"/>
                      <a:gd name="T2" fmla="*/ 31 w 99"/>
                      <a:gd name="T3" fmla="*/ 0 h 50"/>
                      <a:gd name="T4" fmla="*/ 98 w 99"/>
                      <a:gd name="T5" fmla="*/ 7 h 50"/>
                      <a:gd name="T6" fmla="*/ 98 w 99"/>
                      <a:gd name="T7" fmla="*/ 28 h 50"/>
                      <a:gd name="T8" fmla="*/ 0 w 99"/>
                      <a:gd name="T9" fmla="*/ 49 h 50"/>
                      <a:gd name="T10" fmla="*/ 0 w 99"/>
                      <a:gd name="T11" fmla="*/ 27 h 50"/>
                    </a:gdLst>
                    <a:ahLst/>
                    <a:cxnLst>
                      <a:cxn ang="0">
                        <a:pos x="T0" y="T1"/>
                      </a:cxn>
                      <a:cxn ang="0">
                        <a:pos x="T2" y="T3"/>
                      </a:cxn>
                      <a:cxn ang="0">
                        <a:pos x="T4" y="T5"/>
                      </a:cxn>
                      <a:cxn ang="0">
                        <a:pos x="T6" y="T7"/>
                      </a:cxn>
                      <a:cxn ang="0">
                        <a:pos x="T8" y="T9"/>
                      </a:cxn>
                      <a:cxn ang="0">
                        <a:pos x="T10" y="T11"/>
                      </a:cxn>
                    </a:cxnLst>
                    <a:rect l="0" t="0" r="r" b="b"/>
                    <a:pathLst>
                      <a:path w="99" h="50">
                        <a:moveTo>
                          <a:pt x="0" y="27"/>
                        </a:moveTo>
                        <a:lnTo>
                          <a:pt x="31" y="0"/>
                        </a:lnTo>
                        <a:lnTo>
                          <a:pt x="98" y="7"/>
                        </a:lnTo>
                        <a:lnTo>
                          <a:pt x="98" y="28"/>
                        </a:lnTo>
                        <a:lnTo>
                          <a:pt x="0" y="49"/>
                        </a:lnTo>
                        <a:lnTo>
                          <a:pt x="0" y="27"/>
                        </a:lnTo>
                      </a:path>
                    </a:pathLst>
                  </a:custGeom>
                  <a:solidFill>
                    <a:srgbClr val="9F9F9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884" name="Freeform 204"/>
                  <p:cNvSpPr>
                    <a:spLocks/>
                  </p:cNvSpPr>
                  <p:nvPr/>
                </p:nvSpPr>
                <p:spPr bwMode="auto">
                  <a:xfrm>
                    <a:off x="1415" y="3823"/>
                    <a:ext cx="152" cy="17"/>
                  </a:xfrm>
                  <a:custGeom>
                    <a:avLst/>
                    <a:gdLst>
                      <a:gd name="T0" fmla="*/ 0 w 152"/>
                      <a:gd name="T1" fmla="*/ 0 h 17"/>
                      <a:gd name="T2" fmla="*/ 76 w 152"/>
                      <a:gd name="T3" fmla="*/ 4 h 17"/>
                      <a:gd name="T4" fmla="*/ 151 w 152"/>
                      <a:gd name="T5" fmla="*/ 16 h 17"/>
                      <a:gd name="T6" fmla="*/ 83 w 152"/>
                      <a:gd name="T7" fmla="*/ 11 h 17"/>
                      <a:gd name="T8" fmla="*/ 0 w 152"/>
                      <a:gd name="T9" fmla="*/ 0 h 17"/>
                    </a:gdLst>
                    <a:ahLst/>
                    <a:cxnLst>
                      <a:cxn ang="0">
                        <a:pos x="T0" y="T1"/>
                      </a:cxn>
                      <a:cxn ang="0">
                        <a:pos x="T2" y="T3"/>
                      </a:cxn>
                      <a:cxn ang="0">
                        <a:pos x="T4" y="T5"/>
                      </a:cxn>
                      <a:cxn ang="0">
                        <a:pos x="T6" y="T7"/>
                      </a:cxn>
                      <a:cxn ang="0">
                        <a:pos x="T8" y="T9"/>
                      </a:cxn>
                    </a:cxnLst>
                    <a:rect l="0" t="0" r="r" b="b"/>
                    <a:pathLst>
                      <a:path w="152" h="17">
                        <a:moveTo>
                          <a:pt x="0" y="0"/>
                        </a:moveTo>
                        <a:lnTo>
                          <a:pt x="76" y="4"/>
                        </a:lnTo>
                        <a:lnTo>
                          <a:pt x="151" y="16"/>
                        </a:lnTo>
                        <a:lnTo>
                          <a:pt x="83" y="11"/>
                        </a:lnTo>
                        <a:lnTo>
                          <a:pt x="0" y="0"/>
                        </a:lnTo>
                      </a:path>
                    </a:pathLst>
                  </a:custGeom>
                  <a:solidFill>
                    <a:srgbClr val="7F7F7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71889" name="Group 209"/>
                <p:cNvGrpSpPr>
                  <a:grpSpLocks/>
                </p:cNvGrpSpPr>
                <p:nvPr/>
              </p:nvGrpSpPr>
              <p:grpSpPr bwMode="auto">
                <a:xfrm>
                  <a:off x="1399" y="3834"/>
                  <a:ext cx="162" cy="53"/>
                  <a:chOff x="1399" y="3834"/>
                  <a:chExt cx="162" cy="53"/>
                </a:xfrm>
              </p:grpSpPr>
              <p:sp>
                <p:nvSpPr>
                  <p:cNvPr id="71886" name="Line 206"/>
                  <p:cNvSpPr>
                    <a:spLocks noChangeShapeType="1"/>
                  </p:cNvSpPr>
                  <p:nvPr/>
                </p:nvSpPr>
                <p:spPr bwMode="auto">
                  <a:xfrm>
                    <a:off x="1399" y="3867"/>
                    <a:ext cx="57" cy="1"/>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87" name="Line 207"/>
                  <p:cNvSpPr>
                    <a:spLocks noChangeShapeType="1"/>
                  </p:cNvSpPr>
                  <p:nvPr/>
                </p:nvSpPr>
                <p:spPr bwMode="auto">
                  <a:xfrm flipV="1">
                    <a:off x="1482" y="3834"/>
                    <a:ext cx="9" cy="53"/>
                  </a:xfrm>
                  <a:prstGeom prst="line">
                    <a:avLst/>
                  </a:prstGeom>
                  <a:noFill/>
                  <a:ln w="12700">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88" name="Line 208"/>
                  <p:cNvSpPr>
                    <a:spLocks noChangeShapeType="1"/>
                  </p:cNvSpPr>
                  <p:nvPr/>
                </p:nvSpPr>
                <p:spPr bwMode="auto">
                  <a:xfrm>
                    <a:off x="1518" y="3847"/>
                    <a:ext cx="43" cy="4"/>
                  </a:xfrm>
                  <a:prstGeom prst="line">
                    <a:avLst/>
                  </a:prstGeom>
                  <a:noFill/>
                  <a:ln w="12700">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sp>
          <p:nvSpPr>
            <p:cNvPr id="71892" name="Freeform 212"/>
            <p:cNvSpPr>
              <a:spLocks/>
            </p:cNvSpPr>
            <p:nvPr/>
          </p:nvSpPr>
          <p:spPr bwMode="auto">
            <a:xfrm>
              <a:off x="1335" y="3654"/>
              <a:ext cx="156" cy="147"/>
            </a:xfrm>
            <a:custGeom>
              <a:avLst/>
              <a:gdLst>
                <a:gd name="T0" fmla="*/ 0 w 156"/>
                <a:gd name="T1" fmla="*/ 73 h 147"/>
                <a:gd name="T2" fmla="*/ 155 w 156"/>
                <a:gd name="T3" fmla="*/ 0 h 147"/>
                <a:gd name="T4" fmla="*/ 155 w 156"/>
                <a:gd name="T5" fmla="*/ 59 h 147"/>
                <a:gd name="T6" fmla="*/ 0 w 156"/>
                <a:gd name="T7" fmla="*/ 146 h 147"/>
                <a:gd name="T8" fmla="*/ 0 w 156"/>
                <a:gd name="T9" fmla="*/ 73 h 147"/>
              </a:gdLst>
              <a:ahLst/>
              <a:cxnLst>
                <a:cxn ang="0">
                  <a:pos x="T0" y="T1"/>
                </a:cxn>
                <a:cxn ang="0">
                  <a:pos x="T2" y="T3"/>
                </a:cxn>
                <a:cxn ang="0">
                  <a:pos x="T4" y="T5"/>
                </a:cxn>
                <a:cxn ang="0">
                  <a:pos x="T6" y="T7"/>
                </a:cxn>
                <a:cxn ang="0">
                  <a:pos x="T8" y="T9"/>
                </a:cxn>
              </a:cxnLst>
              <a:rect l="0" t="0" r="r" b="b"/>
              <a:pathLst>
                <a:path w="156" h="147">
                  <a:moveTo>
                    <a:pt x="0" y="73"/>
                  </a:moveTo>
                  <a:lnTo>
                    <a:pt x="155" y="0"/>
                  </a:lnTo>
                  <a:lnTo>
                    <a:pt x="155" y="59"/>
                  </a:lnTo>
                  <a:lnTo>
                    <a:pt x="0" y="146"/>
                  </a:lnTo>
                  <a:lnTo>
                    <a:pt x="0" y="73"/>
                  </a:lnTo>
                </a:path>
              </a:pathLst>
            </a:custGeom>
            <a:solidFill>
              <a:srgbClr val="5F5F5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893" name="Freeform 213"/>
            <p:cNvSpPr>
              <a:spLocks/>
            </p:cNvSpPr>
            <p:nvPr/>
          </p:nvSpPr>
          <p:spPr bwMode="auto">
            <a:xfrm>
              <a:off x="1333" y="3510"/>
              <a:ext cx="162" cy="220"/>
            </a:xfrm>
            <a:custGeom>
              <a:avLst/>
              <a:gdLst>
                <a:gd name="T0" fmla="*/ 0 w 162"/>
                <a:gd name="T1" fmla="*/ 46 h 220"/>
                <a:gd name="T2" fmla="*/ 161 w 162"/>
                <a:gd name="T3" fmla="*/ 0 h 220"/>
                <a:gd name="T4" fmla="*/ 161 w 162"/>
                <a:gd name="T5" fmla="*/ 145 h 220"/>
                <a:gd name="T6" fmla="*/ 0 w 162"/>
                <a:gd name="T7" fmla="*/ 219 h 220"/>
                <a:gd name="T8" fmla="*/ 0 w 162"/>
                <a:gd name="T9" fmla="*/ 46 h 220"/>
              </a:gdLst>
              <a:ahLst/>
              <a:cxnLst>
                <a:cxn ang="0">
                  <a:pos x="T0" y="T1"/>
                </a:cxn>
                <a:cxn ang="0">
                  <a:pos x="T2" y="T3"/>
                </a:cxn>
                <a:cxn ang="0">
                  <a:pos x="T4" y="T5"/>
                </a:cxn>
                <a:cxn ang="0">
                  <a:pos x="T6" y="T7"/>
                </a:cxn>
                <a:cxn ang="0">
                  <a:pos x="T8" y="T9"/>
                </a:cxn>
              </a:cxnLst>
              <a:rect l="0" t="0" r="r" b="b"/>
              <a:pathLst>
                <a:path w="162" h="220">
                  <a:moveTo>
                    <a:pt x="0" y="46"/>
                  </a:moveTo>
                  <a:lnTo>
                    <a:pt x="161" y="0"/>
                  </a:lnTo>
                  <a:lnTo>
                    <a:pt x="161" y="145"/>
                  </a:lnTo>
                  <a:lnTo>
                    <a:pt x="0" y="219"/>
                  </a:lnTo>
                  <a:lnTo>
                    <a:pt x="0" y="46"/>
                  </a:lnTo>
                </a:path>
              </a:pathLst>
            </a:custGeom>
            <a:solidFill>
              <a:srgbClr val="BFBFB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894" name="Freeform 214"/>
            <p:cNvSpPr>
              <a:spLocks/>
            </p:cNvSpPr>
            <p:nvPr/>
          </p:nvSpPr>
          <p:spPr bwMode="auto">
            <a:xfrm>
              <a:off x="875" y="3105"/>
              <a:ext cx="411" cy="340"/>
            </a:xfrm>
            <a:custGeom>
              <a:avLst/>
              <a:gdLst>
                <a:gd name="T0" fmla="*/ 17 w 411"/>
                <a:gd name="T1" fmla="*/ 0 h 340"/>
                <a:gd name="T2" fmla="*/ 410 w 411"/>
                <a:gd name="T3" fmla="*/ 0 h 340"/>
                <a:gd name="T4" fmla="*/ 394 w 411"/>
                <a:gd name="T5" fmla="*/ 339 h 340"/>
                <a:gd name="T6" fmla="*/ 0 w 411"/>
                <a:gd name="T7" fmla="*/ 319 h 340"/>
                <a:gd name="T8" fmla="*/ 17 w 411"/>
                <a:gd name="T9" fmla="*/ 0 h 340"/>
              </a:gdLst>
              <a:ahLst/>
              <a:cxnLst>
                <a:cxn ang="0">
                  <a:pos x="T0" y="T1"/>
                </a:cxn>
                <a:cxn ang="0">
                  <a:pos x="T2" y="T3"/>
                </a:cxn>
                <a:cxn ang="0">
                  <a:pos x="T4" y="T5"/>
                </a:cxn>
                <a:cxn ang="0">
                  <a:pos x="T6" y="T7"/>
                </a:cxn>
                <a:cxn ang="0">
                  <a:pos x="T8" y="T9"/>
                </a:cxn>
              </a:cxnLst>
              <a:rect l="0" t="0" r="r" b="b"/>
              <a:pathLst>
                <a:path w="411" h="340">
                  <a:moveTo>
                    <a:pt x="17" y="0"/>
                  </a:moveTo>
                  <a:lnTo>
                    <a:pt x="410" y="0"/>
                  </a:lnTo>
                  <a:lnTo>
                    <a:pt x="394" y="339"/>
                  </a:lnTo>
                  <a:lnTo>
                    <a:pt x="0" y="319"/>
                  </a:lnTo>
                  <a:lnTo>
                    <a:pt x="17"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895" name="Freeform 215"/>
            <p:cNvSpPr>
              <a:spLocks/>
            </p:cNvSpPr>
            <p:nvPr/>
          </p:nvSpPr>
          <p:spPr bwMode="auto">
            <a:xfrm>
              <a:off x="603" y="3687"/>
              <a:ext cx="771" cy="152"/>
            </a:xfrm>
            <a:custGeom>
              <a:avLst/>
              <a:gdLst>
                <a:gd name="T0" fmla="*/ 125 w 771"/>
                <a:gd name="T1" fmla="*/ 0 h 152"/>
                <a:gd name="T2" fmla="*/ 770 w 771"/>
                <a:gd name="T3" fmla="*/ 62 h 152"/>
                <a:gd name="T4" fmla="*/ 724 w 771"/>
                <a:gd name="T5" fmla="*/ 117 h 152"/>
                <a:gd name="T6" fmla="*/ 680 w 771"/>
                <a:gd name="T7" fmla="*/ 151 h 152"/>
                <a:gd name="T8" fmla="*/ 0 w 771"/>
                <a:gd name="T9" fmla="*/ 75 h 152"/>
                <a:gd name="T10" fmla="*/ 50 w 771"/>
                <a:gd name="T11" fmla="*/ 54 h 152"/>
                <a:gd name="T12" fmla="*/ 125 w 771"/>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771" h="152">
                  <a:moveTo>
                    <a:pt x="125" y="0"/>
                  </a:moveTo>
                  <a:lnTo>
                    <a:pt x="770" y="62"/>
                  </a:lnTo>
                  <a:lnTo>
                    <a:pt x="724" y="117"/>
                  </a:lnTo>
                  <a:lnTo>
                    <a:pt x="680" y="151"/>
                  </a:lnTo>
                  <a:lnTo>
                    <a:pt x="0" y="75"/>
                  </a:lnTo>
                  <a:lnTo>
                    <a:pt x="50" y="54"/>
                  </a:lnTo>
                  <a:lnTo>
                    <a:pt x="125" y="0"/>
                  </a:lnTo>
                </a:path>
              </a:pathLst>
            </a:custGeom>
            <a:solidFill>
              <a:srgbClr val="DFDFD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1905" name="Group 225"/>
            <p:cNvGrpSpPr>
              <a:grpSpLocks/>
            </p:cNvGrpSpPr>
            <p:nvPr/>
          </p:nvGrpSpPr>
          <p:grpSpPr bwMode="auto">
            <a:xfrm>
              <a:off x="1346" y="3514"/>
              <a:ext cx="141" cy="206"/>
              <a:chOff x="1346" y="3514"/>
              <a:chExt cx="141" cy="206"/>
            </a:xfrm>
          </p:grpSpPr>
          <p:sp>
            <p:nvSpPr>
              <p:cNvPr id="71896" name="Line 216"/>
              <p:cNvSpPr>
                <a:spLocks noChangeShapeType="1"/>
              </p:cNvSpPr>
              <p:nvPr/>
            </p:nvSpPr>
            <p:spPr bwMode="auto">
              <a:xfrm flipV="1">
                <a:off x="1346" y="3569"/>
                <a:ext cx="141" cy="83"/>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97" name="Line 217"/>
              <p:cNvSpPr>
                <a:spLocks noChangeShapeType="1"/>
              </p:cNvSpPr>
              <p:nvPr/>
            </p:nvSpPr>
            <p:spPr bwMode="auto">
              <a:xfrm flipV="1">
                <a:off x="1375" y="3587"/>
                <a:ext cx="111" cy="75"/>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98" name="Line 218"/>
              <p:cNvSpPr>
                <a:spLocks noChangeShapeType="1"/>
              </p:cNvSpPr>
              <p:nvPr/>
            </p:nvSpPr>
            <p:spPr bwMode="auto">
              <a:xfrm flipV="1">
                <a:off x="1375" y="3603"/>
                <a:ext cx="111" cy="79"/>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99" name="Line 219"/>
              <p:cNvSpPr>
                <a:spLocks noChangeShapeType="1"/>
              </p:cNvSpPr>
              <p:nvPr/>
            </p:nvSpPr>
            <p:spPr bwMode="auto">
              <a:xfrm flipV="1">
                <a:off x="1375" y="3620"/>
                <a:ext cx="112" cy="80"/>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00" name="Line 220"/>
              <p:cNvSpPr>
                <a:spLocks noChangeShapeType="1"/>
              </p:cNvSpPr>
              <p:nvPr/>
            </p:nvSpPr>
            <p:spPr bwMode="auto">
              <a:xfrm flipV="1">
                <a:off x="1375" y="3636"/>
                <a:ext cx="112" cy="84"/>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01" name="Line 221"/>
              <p:cNvSpPr>
                <a:spLocks noChangeShapeType="1"/>
              </p:cNvSpPr>
              <p:nvPr/>
            </p:nvSpPr>
            <p:spPr bwMode="auto">
              <a:xfrm flipV="1">
                <a:off x="1375" y="3552"/>
                <a:ext cx="112" cy="69"/>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02" name="Line 222"/>
              <p:cNvSpPr>
                <a:spLocks noChangeShapeType="1"/>
              </p:cNvSpPr>
              <p:nvPr/>
            </p:nvSpPr>
            <p:spPr bwMode="auto">
              <a:xfrm flipV="1">
                <a:off x="1375" y="3534"/>
                <a:ext cx="112" cy="65"/>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03" name="Line 223"/>
              <p:cNvSpPr>
                <a:spLocks noChangeShapeType="1"/>
              </p:cNvSpPr>
              <p:nvPr/>
            </p:nvSpPr>
            <p:spPr bwMode="auto">
              <a:xfrm flipV="1">
                <a:off x="1375" y="3514"/>
                <a:ext cx="111" cy="63"/>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04" name="Line 224"/>
              <p:cNvSpPr>
                <a:spLocks noChangeShapeType="1"/>
              </p:cNvSpPr>
              <p:nvPr/>
            </p:nvSpPr>
            <p:spPr bwMode="auto">
              <a:xfrm>
                <a:off x="1362" y="3566"/>
                <a:ext cx="0" cy="145"/>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923" name="Group 243"/>
            <p:cNvGrpSpPr>
              <a:grpSpLocks/>
            </p:cNvGrpSpPr>
            <p:nvPr/>
          </p:nvGrpSpPr>
          <p:grpSpPr bwMode="auto">
            <a:xfrm>
              <a:off x="818" y="3026"/>
              <a:ext cx="543" cy="503"/>
              <a:chOff x="818" y="3026"/>
              <a:chExt cx="543" cy="503"/>
            </a:xfrm>
          </p:grpSpPr>
          <p:grpSp>
            <p:nvGrpSpPr>
              <p:cNvPr id="71921" name="Group 241"/>
              <p:cNvGrpSpPr>
                <a:grpSpLocks/>
              </p:cNvGrpSpPr>
              <p:nvPr/>
            </p:nvGrpSpPr>
            <p:grpSpPr bwMode="auto">
              <a:xfrm>
                <a:off x="818" y="3026"/>
                <a:ext cx="543" cy="503"/>
                <a:chOff x="818" y="3026"/>
                <a:chExt cx="543" cy="503"/>
              </a:xfrm>
            </p:grpSpPr>
            <p:grpSp>
              <p:nvGrpSpPr>
                <p:cNvPr id="71910" name="Group 230"/>
                <p:cNvGrpSpPr>
                  <a:grpSpLocks/>
                </p:cNvGrpSpPr>
                <p:nvPr/>
              </p:nvGrpSpPr>
              <p:grpSpPr bwMode="auto">
                <a:xfrm>
                  <a:off x="818" y="3026"/>
                  <a:ext cx="543" cy="503"/>
                  <a:chOff x="818" y="3026"/>
                  <a:chExt cx="543" cy="503"/>
                </a:xfrm>
              </p:grpSpPr>
              <p:sp>
                <p:nvSpPr>
                  <p:cNvPr id="71906" name="Freeform 226"/>
                  <p:cNvSpPr>
                    <a:spLocks/>
                  </p:cNvSpPr>
                  <p:nvPr/>
                </p:nvSpPr>
                <p:spPr bwMode="auto">
                  <a:xfrm>
                    <a:off x="818" y="3026"/>
                    <a:ext cx="543" cy="503"/>
                  </a:xfrm>
                  <a:custGeom>
                    <a:avLst/>
                    <a:gdLst>
                      <a:gd name="T0" fmla="*/ 43 w 543"/>
                      <a:gd name="T1" fmla="*/ 8 h 503"/>
                      <a:gd name="T2" fmla="*/ 90 w 543"/>
                      <a:gd name="T3" fmla="*/ 6 h 503"/>
                      <a:gd name="T4" fmla="*/ 153 w 543"/>
                      <a:gd name="T5" fmla="*/ 1 h 503"/>
                      <a:gd name="T6" fmla="*/ 219 w 543"/>
                      <a:gd name="T7" fmla="*/ 0 h 503"/>
                      <a:gd name="T8" fmla="*/ 296 w 543"/>
                      <a:gd name="T9" fmla="*/ 0 h 503"/>
                      <a:gd name="T10" fmla="*/ 350 w 543"/>
                      <a:gd name="T11" fmla="*/ 1 h 503"/>
                      <a:gd name="T12" fmla="*/ 433 w 543"/>
                      <a:gd name="T13" fmla="*/ 4 h 503"/>
                      <a:gd name="T14" fmla="*/ 512 w 543"/>
                      <a:gd name="T15" fmla="*/ 8 h 503"/>
                      <a:gd name="T16" fmla="*/ 532 w 543"/>
                      <a:gd name="T17" fmla="*/ 9 h 503"/>
                      <a:gd name="T18" fmla="*/ 536 w 543"/>
                      <a:gd name="T19" fmla="*/ 10 h 503"/>
                      <a:gd name="T20" fmla="*/ 539 w 543"/>
                      <a:gd name="T21" fmla="*/ 13 h 503"/>
                      <a:gd name="T22" fmla="*/ 542 w 543"/>
                      <a:gd name="T23" fmla="*/ 16 h 503"/>
                      <a:gd name="T24" fmla="*/ 542 w 543"/>
                      <a:gd name="T25" fmla="*/ 21 h 503"/>
                      <a:gd name="T26" fmla="*/ 521 w 543"/>
                      <a:gd name="T27" fmla="*/ 492 h 503"/>
                      <a:gd name="T28" fmla="*/ 519 w 543"/>
                      <a:gd name="T29" fmla="*/ 499 h 503"/>
                      <a:gd name="T30" fmla="*/ 512 w 543"/>
                      <a:gd name="T31" fmla="*/ 502 h 503"/>
                      <a:gd name="T32" fmla="*/ 338 w 543"/>
                      <a:gd name="T33" fmla="*/ 490 h 503"/>
                      <a:gd name="T34" fmla="*/ 166 w 543"/>
                      <a:gd name="T35" fmla="*/ 477 h 503"/>
                      <a:gd name="T36" fmla="*/ 8 w 543"/>
                      <a:gd name="T37" fmla="*/ 466 h 503"/>
                      <a:gd name="T38" fmla="*/ 0 w 543"/>
                      <a:gd name="T39" fmla="*/ 454 h 503"/>
                      <a:gd name="T40" fmla="*/ 25 w 543"/>
                      <a:gd name="T41" fmla="*/ 24 h 503"/>
                      <a:gd name="T42" fmla="*/ 43 w 543"/>
                      <a:gd name="T43" fmla="*/ 8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3" h="503">
                        <a:moveTo>
                          <a:pt x="43" y="8"/>
                        </a:moveTo>
                        <a:lnTo>
                          <a:pt x="90" y="6"/>
                        </a:lnTo>
                        <a:lnTo>
                          <a:pt x="153" y="1"/>
                        </a:lnTo>
                        <a:lnTo>
                          <a:pt x="219" y="0"/>
                        </a:lnTo>
                        <a:lnTo>
                          <a:pt x="296" y="0"/>
                        </a:lnTo>
                        <a:lnTo>
                          <a:pt x="350" y="1"/>
                        </a:lnTo>
                        <a:lnTo>
                          <a:pt x="433" y="4"/>
                        </a:lnTo>
                        <a:lnTo>
                          <a:pt x="512" y="8"/>
                        </a:lnTo>
                        <a:lnTo>
                          <a:pt x="532" y="9"/>
                        </a:lnTo>
                        <a:lnTo>
                          <a:pt x="536" y="10"/>
                        </a:lnTo>
                        <a:lnTo>
                          <a:pt x="539" y="13"/>
                        </a:lnTo>
                        <a:lnTo>
                          <a:pt x="542" y="16"/>
                        </a:lnTo>
                        <a:lnTo>
                          <a:pt x="542" y="21"/>
                        </a:lnTo>
                        <a:lnTo>
                          <a:pt x="521" y="492"/>
                        </a:lnTo>
                        <a:lnTo>
                          <a:pt x="519" y="499"/>
                        </a:lnTo>
                        <a:lnTo>
                          <a:pt x="512" y="502"/>
                        </a:lnTo>
                        <a:lnTo>
                          <a:pt x="338" y="490"/>
                        </a:lnTo>
                        <a:lnTo>
                          <a:pt x="166" y="477"/>
                        </a:lnTo>
                        <a:lnTo>
                          <a:pt x="8" y="466"/>
                        </a:lnTo>
                        <a:lnTo>
                          <a:pt x="0" y="454"/>
                        </a:lnTo>
                        <a:lnTo>
                          <a:pt x="25" y="24"/>
                        </a:lnTo>
                        <a:lnTo>
                          <a:pt x="43" y="8"/>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907" name="Arc 227"/>
                  <p:cNvSpPr>
                    <a:spLocks/>
                  </p:cNvSpPr>
                  <p:nvPr/>
                </p:nvSpPr>
                <p:spPr bwMode="auto">
                  <a:xfrm>
                    <a:off x="1349" y="3038"/>
                    <a:ext cx="11" cy="7"/>
                  </a:xfrm>
                  <a:custGeom>
                    <a:avLst/>
                    <a:gdLst>
                      <a:gd name="G0" fmla="+- 2149 0 0"/>
                      <a:gd name="G1" fmla="+- 21600 0 0"/>
                      <a:gd name="G2" fmla="+- 21600 0 0"/>
                      <a:gd name="T0" fmla="*/ 0 w 23482"/>
                      <a:gd name="T1" fmla="*/ 107 h 21600"/>
                      <a:gd name="T2" fmla="*/ 23482 w 23482"/>
                      <a:gd name="T3" fmla="*/ 18214 h 21600"/>
                      <a:gd name="T4" fmla="*/ 2149 w 23482"/>
                      <a:gd name="T5" fmla="*/ 21600 h 21600"/>
                    </a:gdLst>
                    <a:ahLst/>
                    <a:cxnLst>
                      <a:cxn ang="0">
                        <a:pos x="T0" y="T1"/>
                      </a:cxn>
                      <a:cxn ang="0">
                        <a:pos x="T2" y="T3"/>
                      </a:cxn>
                      <a:cxn ang="0">
                        <a:pos x="T4" y="T5"/>
                      </a:cxn>
                    </a:cxnLst>
                    <a:rect l="0" t="0" r="r" b="b"/>
                    <a:pathLst>
                      <a:path w="23482" h="21600" fill="none" extrusionOk="0">
                        <a:moveTo>
                          <a:pt x="0" y="107"/>
                        </a:moveTo>
                        <a:cubicBezTo>
                          <a:pt x="714" y="35"/>
                          <a:pt x="1431" y="-1"/>
                          <a:pt x="2149" y="0"/>
                        </a:cubicBezTo>
                        <a:cubicBezTo>
                          <a:pt x="12771" y="0"/>
                          <a:pt x="21816" y="7723"/>
                          <a:pt x="23481" y="18214"/>
                        </a:cubicBezTo>
                      </a:path>
                      <a:path w="23482" h="21600" stroke="0" extrusionOk="0">
                        <a:moveTo>
                          <a:pt x="0" y="107"/>
                        </a:moveTo>
                        <a:cubicBezTo>
                          <a:pt x="714" y="35"/>
                          <a:pt x="1431" y="-1"/>
                          <a:pt x="2149" y="0"/>
                        </a:cubicBezTo>
                        <a:cubicBezTo>
                          <a:pt x="12771" y="0"/>
                          <a:pt x="21816" y="7723"/>
                          <a:pt x="23481" y="18214"/>
                        </a:cubicBezTo>
                        <a:lnTo>
                          <a:pt x="2149" y="21600"/>
                        </a:lnTo>
                        <a:close/>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08" name="Arc 228"/>
                  <p:cNvSpPr>
                    <a:spLocks/>
                  </p:cNvSpPr>
                  <p:nvPr/>
                </p:nvSpPr>
                <p:spPr bwMode="auto">
                  <a:xfrm>
                    <a:off x="845" y="3037"/>
                    <a:ext cx="24" cy="17"/>
                  </a:xfrm>
                  <a:custGeom>
                    <a:avLst/>
                    <a:gdLst>
                      <a:gd name="G0" fmla="+- 21452 0 0"/>
                      <a:gd name="G1" fmla="+- 21581 0 0"/>
                      <a:gd name="G2" fmla="+- 21600 0 0"/>
                      <a:gd name="T0" fmla="*/ 0 w 21452"/>
                      <a:gd name="T1" fmla="*/ 19057 h 21581"/>
                      <a:gd name="T2" fmla="*/ 20553 w 21452"/>
                      <a:gd name="T3" fmla="*/ 0 h 21581"/>
                      <a:gd name="T4" fmla="*/ 21452 w 21452"/>
                      <a:gd name="T5" fmla="*/ 21581 h 21581"/>
                    </a:gdLst>
                    <a:ahLst/>
                    <a:cxnLst>
                      <a:cxn ang="0">
                        <a:pos x="T0" y="T1"/>
                      </a:cxn>
                      <a:cxn ang="0">
                        <a:pos x="T2" y="T3"/>
                      </a:cxn>
                      <a:cxn ang="0">
                        <a:pos x="T4" y="T5"/>
                      </a:cxn>
                    </a:cxnLst>
                    <a:rect l="0" t="0" r="r" b="b"/>
                    <a:pathLst>
                      <a:path w="21452" h="21581" fill="none" extrusionOk="0">
                        <a:moveTo>
                          <a:pt x="-1" y="19056"/>
                        </a:moveTo>
                        <a:cubicBezTo>
                          <a:pt x="1239" y="8518"/>
                          <a:pt x="9950" y="441"/>
                          <a:pt x="20552" y="-1"/>
                        </a:cubicBezTo>
                      </a:path>
                      <a:path w="21452" h="21581" stroke="0" extrusionOk="0">
                        <a:moveTo>
                          <a:pt x="-1" y="19056"/>
                        </a:moveTo>
                        <a:cubicBezTo>
                          <a:pt x="1239" y="8518"/>
                          <a:pt x="9950" y="441"/>
                          <a:pt x="20552" y="-1"/>
                        </a:cubicBezTo>
                        <a:lnTo>
                          <a:pt x="21452" y="21581"/>
                        </a:lnTo>
                        <a:close/>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09" name="Arc 229"/>
                  <p:cNvSpPr>
                    <a:spLocks/>
                  </p:cNvSpPr>
                  <p:nvPr/>
                </p:nvSpPr>
                <p:spPr bwMode="auto">
                  <a:xfrm>
                    <a:off x="821" y="3481"/>
                    <a:ext cx="8" cy="11"/>
                  </a:xfrm>
                  <a:custGeom>
                    <a:avLst/>
                    <a:gdLst>
                      <a:gd name="G0" fmla="+- 21600 0 0"/>
                      <a:gd name="G1" fmla="+- 0 0 0"/>
                      <a:gd name="G2" fmla="+- 21600 0 0"/>
                      <a:gd name="T0" fmla="*/ 15873 w 21600"/>
                      <a:gd name="T1" fmla="*/ 20827 h 20827"/>
                      <a:gd name="T2" fmla="*/ 0 w 21600"/>
                      <a:gd name="T3" fmla="*/ 0 h 20827"/>
                      <a:gd name="T4" fmla="*/ 21600 w 21600"/>
                      <a:gd name="T5" fmla="*/ 0 h 20827"/>
                    </a:gdLst>
                    <a:ahLst/>
                    <a:cxnLst>
                      <a:cxn ang="0">
                        <a:pos x="T0" y="T1"/>
                      </a:cxn>
                      <a:cxn ang="0">
                        <a:pos x="T2" y="T3"/>
                      </a:cxn>
                      <a:cxn ang="0">
                        <a:pos x="T4" y="T5"/>
                      </a:cxn>
                    </a:cxnLst>
                    <a:rect l="0" t="0" r="r" b="b"/>
                    <a:pathLst>
                      <a:path w="21600" h="20827" fill="none" extrusionOk="0">
                        <a:moveTo>
                          <a:pt x="15873" y="20826"/>
                        </a:moveTo>
                        <a:cubicBezTo>
                          <a:pt x="6497" y="18248"/>
                          <a:pt x="0" y="9723"/>
                          <a:pt x="0" y="0"/>
                        </a:cubicBezTo>
                      </a:path>
                      <a:path w="21600" h="20827" stroke="0" extrusionOk="0">
                        <a:moveTo>
                          <a:pt x="15873" y="20826"/>
                        </a:moveTo>
                        <a:cubicBezTo>
                          <a:pt x="6497" y="18248"/>
                          <a:pt x="0" y="9723"/>
                          <a:pt x="0" y="0"/>
                        </a:cubicBezTo>
                        <a:lnTo>
                          <a:pt x="21600" y="0"/>
                        </a:lnTo>
                        <a:close/>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920" name="Group 240"/>
                <p:cNvGrpSpPr>
                  <a:grpSpLocks/>
                </p:cNvGrpSpPr>
                <p:nvPr/>
              </p:nvGrpSpPr>
              <p:grpSpPr bwMode="auto">
                <a:xfrm>
                  <a:off x="876" y="3104"/>
                  <a:ext cx="411" cy="340"/>
                  <a:chOff x="876" y="3104"/>
                  <a:chExt cx="411" cy="340"/>
                </a:xfrm>
              </p:grpSpPr>
              <p:grpSp>
                <p:nvGrpSpPr>
                  <p:cNvPr id="71915" name="Group 235"/>
                  <p:cNvGrpSpPr>
                    <a:grpSpLocks/>
                  </p:cNvGrpSpPr>
                  <p:nvPr/>
                </p:nvGrpSpPr>
                <p:grpSpPr bwMode="auto">
                  <a:xfrm>
                    <a:off x="876" y="3104"/>
                    <a:ext cx="411" cy="340"/>
                    <a:chOff x="876" y="3104"/>
                    <a:chExt cx="411" cy="340"/>
                  </a:xfrm>
                </p:grpSpPr>
                <p:sp>
                  <p:nvSpPr>
                    <p:cNvPr id="71911" name="Freeform 231"/>
                    <p:cNvSpPr>
                      <a:spLocks/>
                    </p:cNvSpPr>
                    <p:nvPr/>
                  </p:nvSpPr>
                  <p:spPr bwMode="auto">
                    <a:xfrm>
                      <a:off x="892" y="3104"/>
                      <a:ext cx="394" cy="1"/>
                    </a:xfrm>
                    <a:custGeom>
                      <a:avLst/>
                      <a:gdLst>
                        <a:gd name="T0" fmla="*/ 0 w 394"/>
                        <a:gd name="T1" fmla="*/ 0 h 1"/>
                        <a:gd name="T2" fmla="*/ 393 w 394"/>
                        <a:gd name="T3" fmla="*/ 0 h 1"/>
                        <a:gd name="T4" fmla="*/ 384 w 394"/>
                        <a:gd name="T5" fmla="*/ 0 h 1"/>
                        <a:gd name="T6" fmla="*/ 9 w 394"/>
                        <a:gd name="T7" fmla="*/ 0 h 1"/>
                        <a:gd name="T8" fmla="*/ 0 w 394"/>
                        <a:gd name="T9" fmla="*/ 0 h 1"/>
                      </a:gdLst>
                      <a:ahLst/>
                      <a:cxnLst>
                        <a:cxn ang="0">
                          <a:pos x="T0" y="T1"/>
                        </a:cxn>
                        <a:cxn ang="0">
                          <a:pos x="T2" y="T3"/>
                        </a:cxn>
                        <a:cxn ang="0">
                          <a:pos x="T4" y="T5"/>
                        </a:cxn>
                        <a:cxn ang="0">
                          <a:pos x="T6" y="T7"/>
                        </a:cxn>
                        <a:cxn ang="0">
                          <a:pos x="T8" y="T9"/>
                        </a:cxn>
                      </a:cxnLst>
                      <a:rect l="0" t="0" r="r" b="b"/>
                      <a:pathLst>
                        <a:path w="394" h="1">
                          <a:moveTo>
                            <a:pt x="0" y="0"/>
                          </a:moveTo>
                          <a:lnTo>
                            <a:pt x="393" y="0"/>
                          </a:lnTo>
                          <a:lnTo>
                            <a:pt x="384" y="0"/>
                          </a:lnTo>
                          <a:lnTo>
                            <a:pt x="9" y="0"/>
                          </a:lnTo>
                          <a:lnTo>
                            <a:pt x="0" y="0"/>
                          </a:lnTo>
                        </a:path>
                      </a:pathLst>
                    </a:custGeom>
                    <a:solidFill>
                      <a:srgbClr val="808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912" name="Freeform 232"/>
                    <p:cNvSpPr>
                      <a:spLocks/>
                    </p:cNvSpPr>
                    <p:nvPr/>
                  </p:nvSpPr>
                  <p:spPr bwMode="auto">
                    <a:xfrm>
                      <a:off x="1268" y="3104"/>
                      <a:ext cx="19" cy="340"/>
                    </a:xfrm>
                    <a:custGeom>
                      <a:avLst/>
                      <a:gdLst>
                        <a:gd name="T0" fmla="*/ 11 w 19"/>
                        <a:gd name="T1" fmla="*/ 7 h 340"/>
                        <a:gd name="T2" fmla="*/ 18 w 19"/>
                        <a:gd name="T3" fmla="*/ 0 h 340"/>
                        <a:gd name="T4" fmla="*/ 12 w 19"/>
                        <a:gd name="T5" fmla="*/ 185 h 340"/>
                        <a:gd name="T6" fmla="*/ 6 w 19"/>
                        <a:gd name="T7" fmla="*/ 339 h 340"/>
                        <a:gd name="T8" fmla="*/ 0 w 19"/>
                        <a:gd name="T9" fmla="*/ 329 h 340"/>
                        <a:gd name="T10" fmla="*/ 11 w 19"/>
                        <a:gd name="T11" fmla="*/ 7 h 340"/>
                      </a:gdLst>
                      <a:ahLst/>
                      <a:cxnLst>
                        <a:cxn ang="0">
                          <a:pos x="T0" y="T1"/>
                        </a:cxn>
                        <a:cxn ang="0">
                          <a:pos x="T2" y="T3"/>
                        </a:cxn>
                        <a:cxn ang="0">
                          <a:pos x="T4" y="T5"/>
                        </a:cxn>
                        <a:cxn ang="0">
                          <a:pos x="T6" y="T7"/>
                        </a:cxn>
                        <a:cxn ang="0">
                          <a:pos x="T8" y="T9"/>
                        </a:cxn>
                        <a:cxn ang="0">
                          <a:pos x="T10" y="T11"/>
                        </a:cxn>
                      </a:cxnLst>
                      <a:rect l="0" t="0" r="r" b="b"/>
                      <a:pathLst>
                        <a:path w="19" h="340">
                          <a:moveTo>
                            <a:pt x="11" y="7"/>
                          </a:moveTo>
                          <a:lnTo>
                            <a:pt x="18" y="0"/>
                          </a:lnTo>
                          <a:lnTo>
                            <a:pt x="12" y="185"/>
                          </a:lnTo>
                          <a:lnTo>
                            <a:pt x="6" y="339"/>
                          </a:lnTo>
                          <a:lnTo>
                            <a:pt x="0" y="329"/>
                          </a:lnTo>
                          <a:lnTo>
                            <a:pt x="11" y="7"/>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913" name="Freeform 233"/>
                    <p:cNvSpPr>
                      <a:spLocks/>
                    </p:cNvSpPr>
                    <p:nvPr/>
                  </p:nvSpPr>
                  <p:spPr bwMode="auto">
                    <a:xfrm>
                      <a:off x="876" y="3423"/>
                      <a:ext cx="394" cy="21"/>
                    </a:xfrm>
                    <a:custGeom>
                      <a:avLst/>
                      <a:gdLst>
                        <a:gd name="T0" fmla="*/ 9 w 394"/>
                        <a:gd name="T1" fmla="*/ 0 h 21"/>
                        <a:gd name="T2" fmla="*/ 0 w 394"/>
                        <a:gd name="T3" fmla="*/ 6 h 21"/>
                        <a:gd name="T4" fmla="*/ 393 w 394"/>
                        <a:gd name="T5" fmla="*/ 20 h 21"/>
                        <a:gd name="T6" fmla="*/ 384 w 394"/>
                        <a:gd name="T7" fmla="*/ 14 h 21"/>
                        <a:gd name="T8" fmla="*/ 9 w 394"/>
                        <a:gd name="T9" fmla="*/ 0 h 21"/>
                      </a:gdLst>
                      <a:ahLst/>
                      <a:cxnLst>
                        <a:cxn ang="0">
                          <a:pos x="T0" y="T1"/>
                        </a:cxn>
                        <a:cxn ang="0">
                          <a:pos x="T2" y="T3"/>
                        </a:cxn>
                        <a:cxn ang="0">
                          <a:pos x="T4" y="T5"/>
                        </a:cxn>
                        <a:cxn ang="0">
                          <a:pos x="T6" y="T7"/>
                        </a:cxn>
                        <a:cxn ang="0">
                          <a:pos x="T8" y="T9"/>
                        </a:cxn>
                      </a:cxnLst>
                      <a:rect l="0" t="0" r="r" b="b"/>
                      <a:pathLst>
                        <a:path w="394" h="21">
                          <a:moveTo>
                            <a:pt x="9" y="0"/>
                          </a:moveTo>
                          <a:lnTo>
                            <a:pt x="0" y="6"/>
                          </a:lnTo>
                          <a:lnTo>
                            <a:pt x="393" y="20"/>
                          </a:lnTo>
                          <a:lnTo>
                            <a:pt x="384" y="14"/>
                          </a:lnTo>
                          <a:lnTo>
                            <a:pt x="9" y="0"/>
                          </a:lnTo>
                        </a:path>
                      </a:pathLst>
                    </a:custGeom>
                    <a:solidFill>
                      <a:srgbClr val="DFDFD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914" name="Freeform 234"/>
                    <p:cNvSpPr>
                      <a:spLocks/>
                    </p:cNvSpPr>
                    <p:nvPr/>
                  </p:nvSpPr>
                  <p:spPr bwMode="auto">
                    <a:xfrm>
                      <a:off x="876" y="3105"/>
                      <a:ext cx="18" cy="320"/>
                    </a:xfrm>
                    <a:custGeom>
                      <a:avLst/>
                      <a:gdLst>
                        <a:gd name="T0" fmla="*/ 11 w 18"/>
                        <a:gd name="T1" fmla="*/ 0 h 320"/>
                        <a:gd name="T2" fmla="*/ 17 w 18"/>
                        <a:gd name="T3" fmla="*/ 7 h 320"/>
                        <a:gd name="T4" fmla="*/ 6 w 18"/>
                        <a:gd name="T5" fmla="*/ 310 h 320"/>
                        <a:gd name="T6" fmla="*/ 0 w 18"/>
                        <a:gd name="T7" fmla="*/ 319 h 320"/>
                        <a:gd name="T8" fmla="*/ 11 w 18"/>
                        <a:gd name="T9" fmla="*/ 0 h 320"/>
                      </a:gdLst>
                      <a:ahLst/>
                      <a:cxnLst>
                        <a:cxn ang="0">
                          <a:pos x="T0" y="T1"/>
                        </a:cxn>
                        <a:cxn ang="0">
                          <a:pos x="T2" y="T3"/>
                        </a:cxn>
                        <a:cxn ang="0">
                          <a:pos x="T4" y="T5"/>
                        </a:cxn>
                        <a:cxn ang="0">
                          <a:pos x="T6" y="T7"/>
                        </a:cxn>
                        <a:cxn ang="0">
                          <a:pos x="T8" y="T9"/>
                        </a:cxn>
                      </a:cxnLst>
                      <a:rect l="0" t="0" r="r" b="b"/>
                      <a:pathLst>
                        <a:path w="18" h="320">
                          <a:moveTo>
                            <a:pt x="11" y="0"/>
                          </a:moveTo>
                          <a:lnTo>
                            <a:pt x="17" y="7"/>
                          </a:lnTo>
                          <a:lnTo>
                            <a:pt x="6" y="310"/>
                          </a:lnTo>
                          <a:lnTo>
                            <a:pt x="0" y="319"/>
                          </a:lnTo>
                          <a:lnTo>
                            <a:pt x="11" y="0"/>
                          </a:lnTo>
                        </a:path>
                      </a:pathLst>
                    </a:custGeom>
                    <a:solidFill>
                      <a:srgbClr val="BFBFB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71919" name="Group 239"/>
                  <p:cNvGrpSpPr>
                    <a:grpSpLocks/>
                  </p:cNvGrpSpPr>
                  <p:nvPr/>
                </p:nvGrpSpPr>
                <p:grpSpPr bwMode="auto">
                  <a:xfrm>
                    <a:off x="885" y="3112"/>
                    <a:ext cx="392" cy="323"/>
                    <a:chOff x="885" y="3112"/>
                    <a:chExt cx="392" cy="323"/>
                  </a:xfrm>
                </p:grpSpPr>
                <p:sp>
                  <p:nvSpPr>
                    <p:cNvPr id="71916" name="Freeform 236"/>
                    <p:cNvSpPr>
                      <a:spLocks/>
                    </p:cNvSpPr>
                    <p:nvPr/>
                  </p:nvSpPr>
                  <p:spPr bwMode="auto">
                    <a:xfrm>
                      <a:off x="885" y="3112"/>
                      <a:ext cx="392" cy="323"/>
                    </a:xfrm>
                    <a:custGeom>
                      <a:avLst/>
                      <a:gdLst>
                        <a:gd name="T0" fmla="*/ 16 w 392"/>
                        <a:gd name="T1" fmla="*/ 0 h 323"/>
                        <a:gd name="T2" fmla="*/ 391 w 392"/>
                        <a:gd name="T3" fmla="*/ 0 h 323"/>
                        <a:gd name="T4" fmla="*/ 375 w 392"/>
                        <a:gd name="T5" fmla="*/ 322 h 323"/>
                        <a:gd name="T6" fmla="*/ 0 w 392"/>
                        <a:gd name="T7" fmla="*/ 303 h 323"/>
                        <a:gd name="T8" fmla="*/ 16 w 392"/>
                        <a:gd name="T9" fmla="*/ 0 h 323"/>
                      </a:gdLst>
                      <a:ahLst/>
                      <a:cxnLst>
                        <a:cxn ang="0">
                          <a:pos x="T0" y="T1"/>
                        </a:cxn>
                        <a:cxn ang="0">
                          <a:pos x="T2" y="T3"/>
                        </a:cxn>
                        <a:cxn ang="0">
                          <a:pos x="T4" y="T5"/>
                        </a:cxn>
                        <a:cxn ang="0">
                          <a:pos x="T6" y="T7"/>
                        </a:cxn>
                        <a:cxn ang="0">
                          <a:pos x="T8" y="T9"/>
                        </a:cxn>
                      </a:cxnLst>
                      <a:rect l="0" t="0" r="r" b="b"/>
                      <a:pathLst>
                        <a:path w="392" h="323">
                          <a:moveTo>
                            <a:pt x="16" y="0"/>
                          </a:moveTo>
                          <a:lnTo>
                            <a:pt x="391" y="0"/>
                          </a:lnTo>
                          <a:lnTo>
                            <a:pt x="375" y="322"/>
                          </a:lnTo>
                          <a:lnTo>
                            <a:pt x="0" y="303"/>
                          </a:lnTo>
                          <a:lnTo>
                            <a:pt x="16" y="0"/>
                          </a:lnTo>
                        </a:path>
                      </a:pathLst>
                    </a:custGeom>
                    <a:solidFill>
                      <a:srgbClr val="000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917" name="Freeform 237"/>
                    <p:cNvSpPr>
                      <a:spLocks/>
                    </p:cNvSpPr>
                    <p:nvPr/>
                  </p:nvSpPr>
                  <p:spPr bwMode="auto">
                    <a:xfrm>
                      <a:off x="898" y="3125"/>
                      <a:ext cx="366" cy="298"/>
                    </a:xfrm>
                    <a:custGeom>
                      <a:avLst/>
                      <a:gdLst>
                        <a:gd name="T0" fmla="*/ 14 w 366"/>
                        <a:gd name="T1" fmla="*/ 0 h 298"/>
                        <a:gd name="T2" fmla="*/ 365 w 366"/>
                        <a:gd name="T3" fmla="*/ 0 h 298"/>
                        <a:gd name="T4" fmla="*/ 349 w 366"/>
                        <a:gd name="T5" fmla="*/ 297 h 298"/>
                        <a:gd name="T6" fmla="*/ 0 w 366"/>
                        <a:gd name="T7" fmla="*/ 281 h 298"/>
                        <a:gd name="T8" fmla="*/ 14 w 366"/>
                        <a:gd name="T9" fmla="*/ 0 h 298"/>
                      </a:gdLst>
                      <a:ahLst/>
                      <a:cxnLst>
                        <a:cxn ang="0">
                          <a:pos x="T0" y="T1"/>
                        </a:cxn>
                        <a:cxn ang="0">
                          <a:pos x="T2" y="T3"/>
                        </a:cxn>
                        <a:cxn ang="0">
                          <a:pos x="T4" y="T5"/>
                        </a:cxn>
                        <a:cxn ang="0">
                          <a:pos x="T6" y="T7"/>
                        </a:cxn>
                        <a:cxn ang="0">
                          <a:pos x="T8" y="T9"/>
                        </a:cxn>
                      </a:cxnLst>
                      <a:rect l="0" t="0" r="r" b="b"/>
                      <a:pathLst>
                        <a:path w="366" h="298">
                          <a:moveTo>
                            <a:pt x="14" y="0"/>
                          </a:moveTo>
                          <a:lnTo>
                            <a:pt x="365" y="0"/>
                          </a:lnTo>
                          <a:lnTo>
                            <a:pt x="349" y="297"/>
                          </a:lnTo>
                          <a:lnTo>
                            <a:pt x="0" y="281"/>
                          </a:lnTo>
                          <a:lnTo>
                            <a:pt x="14"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918" name="Freeform 238"/>
                    <p:cNvSpPr>
                      <a:spLocks/>
                    </p:cNvSpPr>
                    <p:nvPr/>
                  </p:nvSpPr>
                  <p:spPr bwMode="auto">
                    <a:xfrm>
                      <a:off x="904" y="3143"/>
                      <a:ext cx="345" cy="268"/>
                    </a:xfrm>
                    <a:custGeom>
                      <a:avLst/>
                      <a:gdLst>
                        <a:gd name="T0" fmla="*/ 13 w 345"/>
                        <a:gd name="T1" fmla="*/ 0 h 268"/>
                        <a:gd name="T2" fmla="*/ 344 w 345"/>
                        <a:gd name="T3" fmla="*/ 0 h 268"/>
                        <a:gd name="T4" fmla="*/ 329 w 345"/>
                        <a:gd name="T5" fmla="*/ 267 h 268"/>
                        <a:gd name="T6" fmla="*/ 0 w 345"/>
                        <a:gd name="T7" fmla="*/ 253 h 268"/>
                        <a:gd name="T8" fmla="*/ 13 w 345"/>
                        <a:gd name="T9" fmla="*/ 0 h 268"/>
                      </a:gdLst>
                      <a:ahLst/>
                      <a:cxnLst>
                        <a:cxn ang="0">
                          <a:pos x="T0" y="T1"/>
                        </a:cxn>
                        <a:cxn ang="0">
                          <a:pos x="T2" y="T3"/>
                        </a:cxn>
                        <a:cxn ang="0">
                          <a:pos x="T4" y="T5"/>
                        </a:cxn>
                        <a:cxn ang="0">
                          <a:pos x="T6" y="T7"/>
                        </a:cxn>
                        <a:cxn ang="0">
                          <a:pos x="T8" y="T9"/>
                        </a:cxn>
                      </a:cxnLst>
                      <a:rect l="0" t="0" r="r" b="b"/>
                      <a:pathLst>
                        <a:path w="345" h="268">
                          <a:moveTo>
                            <a:pt x="13" y="0"/>
                          </a:moveTo>
                          <a:lnTo>
                            <a:pt x="344" y="0"/>
                          </a:lnTo>
                          <a:lnTo>
                            <a:pt x="329" y="267"/>
                          </a:lnTo>
                          <a:lnTo>
                            <a:pt x="0" y="253"/>
                          </a:lnTo>
                          <a:lnTo>
                            <a:pt x="13" y="0"/>
                          </a:lnTo>
                        </a:path>
                      </a:pathLst>
                    </a:custGeom>
                    <a:solidFill>
                      <a:srgbClr val="0000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sp>
            <p:nvSpPr>
              <p:cNvPr id="71922" name="Freeform 242"/>
              <p:cNvSpPr>
                <a:spLocks/>
              </p:cNvSpPr>
              <p:nvPr/>
            </p:nvSpPr>
            <p:spPr bwMode="auto">
              <a:xfrm>
                <a:off x="1259" y="3494"/>
                <a:ext cx="17" cy="1"/>
              </a:xfrm>
              <a:custGeom>
                <a:avLst/>
                <a:gdLst>
                  <a:gd name="T0" fmla="*/ 0 w 17"/>
                  <a:gd name="T1" fmla="*/ 0 h 1"/>
                  <a:gd name="T2" fmla="*/ 16 w 17"/>
                  <a:gd name="T3" fmla="*/ 0 h 1"/>
                  <a:gd name="T4" fmla="*/ 0 w 17"/>
                  <a:gd name="T5" fmla="*/ 0 h 1"/>
                </a:gdLst>
                <a:ahLst/>
                <a:cxnLst>
                  <a:cxn ang="0">
                    <a:pos x="T0" y="T1"/>
                  </a:cxn>
                  <a:cxn ang="0">
                    <a:pos x="T2" y="T3"/>
                  </a:cxn>
                  <a:cxn ang="0">
                    <a:pos x="T4" y="T5"/>
                  </a:cxn>
                </a:cxnLst>
                <a:rect l="0" t="0" r="r" b="b"/>
                <a:pathLst>
                  <a:path w="17" h="1">
                    <a:moveTo>
                      <a:pt x="0" y="0"/>
                    </a:moveTo>
                    <a:lnTo>
                      <a:pt x="16" y="0"/>
                    </a:lnTo>
                    <a:lnTo>
                      <a:pt x="0" y="0"/>
                    </a:lnTo>
                  </a:path>
                </a:pathLst>
              </a:custGeom>
              <a:solidFill>
                <a:srgbClr val="008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71982" name="Group 302"/>
            <p:cNvGrpSpPr>
              <a:grpSpLocks/>
            </p:cNvGrpSpPr>
            <p:nvPr/>
          </p:nvGrpSpPr>
          <p:grpSpPr bwMode="auto">
            <a:xfrm>
              <a:off x="603" y="3686"/>
              <a:ext cx="771" cy="180"/>
              <a:chOff x="603" y="3686"/>
              <a:chExt cx="771" cy="180"/>
            </a:xfrm>
          </p:grpSpPr>
          <p:sp>
            <p:nvSpPr>
              <p:cNvPr id="71924" name="Freeform 244"/>
              <p:cNvSpPr>
                <a:spLocks/>
              </p:cNvSpPr>
              <p:nvPr/>
            </p:nvSpPr>
            <p:spPr bwMode="auto">
              <a:xfrm>
                <a:off x="1139" y="3750"/>
                <a:ext cx="180" cy="70"/>
              </a:xfrm>
              <a:custGeom>
                <a:avLst/>
                <a:gdLst>
                  <a:gd name="T0" fmla="*/ 69 w 180"/>
                  <a:gd name="T1" fmla="*/ 0 h 70"/>
                  <a:gd name="T2" fmla="*/ 28 w 180"/>
                  <a:gd name="T3" fmla="*/ 40 h 70"/>
                  <a:gd name="T4" fmla="*/ 0 w 180"/>
                  <a:gd name="T5" fmla="*/ 57 h 70"/>
                  <a:gd name="T6" fmla="*/ 118 w 180"/>
                  <a:gd name="T7" fmla="*/ 69 h 70"/>
                  <a:gd name="T8" fmla="*/ 145 w 180"/>
                  <a:gd name="T9" fmla="*/ 47 h 70"/>
                  <a:gd name="T10" fmla="*/ 179 w 180"/>
                  <a:gd name="T11" fmla="*/ 9 h 70"/>
                  <a:gd name="T12" fmla="*/ 69 w 180"/>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180" h="70">
                    <a:moveTo>
                      <a:pt x="69" y="0"/>
                    </a:moveTo>
                    <a:lnTo>
                      <a:pt x="28" y="40"/>
                    </a:lnTo>
                    <a:lnTo>
                      <a:pt x="0" y="57"/>
                    </a:lnTo>
                    <a:lnTo>
                      <a:pt x="118" y="69"/>
                    </a:lnTo>
                    <a:lnTo>
                      <a:pt x="145" y="47"/>
                    </a:lnTo>
                    <a:lnTo>
                      <a:pt x="179" y="9"/>
                    </a:lnTo>
                    <a:lnTo>
                      <a:pt x="69" y="0"/>
                    </a:lnTo>
                  </a:path>
                </a:pathLst>
              </a:custGeom>
              <a:solidFill>
                <a:srgbClr val="808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1981" name="Group 301"/>
              <p:cNvGrpSpPr>
                <a:grpSpLocks/>
              </p:cNvGrpSpPr>
              <p:nvPr/>
            </p:nvGrpSpPr>
            <p:grpSpPr bwMode="auto">
              <a:xfrm>
                <a:off x="603" y="3686"/>
                <a:ext cx="771" cy="180"/>
                <a:chOff x="603" y="3686"/>
                <a:chExt cx="771" cy="180"/>
              </a:xfrm>
            </p:grpSpPr>
            <p:sp>
              <p:nvSpPr>
                <p:cNvPr id="71925" name="Freeform 245"/>
                <p:cNvSpPr>
                  <a:spLocks/>
                </p:cNvSpPr>
                <p:nvPr/>
              </p:nvSpPr>
              <p:spPr bwMode="auto">
                <a:xfrm>
                  <a:off x="603" y="3766"/>
                  <a:ext cx="681" cy="100"/>
                </a:xfrm>
                <a:custGeom>
                  <a:avLst/>
                  <a:gdLst>
                    <a:gd name="T0" fmla="*/ 0 w 681"/>
                    <a:gd name="T1" fmla="*/ 0 h 100"/>
                    <a:gd name="T2" fmla="*/ 0 w 681"/>
                    <a:gd name="T3" fmla="*/ 26 h 100"/>
                    <a:gd name="T4" fmla="*/ 680 w 681"/>
                    <a:gd name="T5" fmla="*/ 99 h 100"/>
                    <a:gd name="T6" fmla="*/ 679 w 681"/>
                    <a:gd name="T7" fmla="*/ 73 h 100"/>
                    <a:gd name="T8" fmla="*/ 0 w 681"/>
                    <a:gd name="T9" fmla="*/ 0 h 100"/>
                  </a:gdLst>
                  <a:ahLst/>
                  <a:cxnLst>
                    <a:cxn ang="0">
                      <a:pos x="T0" y="T1"/>
                    </a:cxn>
                    <a:cxn ang="0">
                      <a:pos x="T2" y="T3"/>
                    </a:cxn>
                    <a:cxn ang="0">
                      <a:pos x="T4" y="T5"/>
                    </a:cxn>
                    <a:cxn ang="0">
                      <a:pos x="T6" y="T7"/>
                    </a:cxn>
                    <a:cxn ang="0">
                      <a:pos x="T8" y="T9"/>
                    </a:cxn>
                  </a:cxnLst>
                  <a:rect l="0" t="0" r="r" b="b"/>
                  <a:pathLst>
                    <a:path w="681" h="100">
                      <a:moveTo>
                        <a:pt x="0" y="0"/>
                      </a:moveTo>
                      <a:lnTo>
                        <a:pt x="0" y="26"/>
                      </a:lnTo>
                      <a:lnTo>
                        <a:pt x="680" y="99"/>
                      </a:lnTo>
                      <a:lnTo>
                        <a:pt x="679" y="73"/>
                      </a:lnTo>
                      <a:lnTo>
                        <a:pt x="0" y="0"/>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926" name="Freeform 246"/>
                <p:cNvSpPr>
                  <a:spLocks/>
                </p:cNvSpPr>
                <p:nvPr/>
              </p:nvSpPr>
              <p:spPr bwMode="auto">
                <a:xfrm>
                  <a:off x="1290" y="3752"/>
                  <a:ext cx="84" cy="114"/>
                </a:xfrm>
                <a:custGeom>
                  <a:avLst/>
                  <a:gdLst>
                    <a:gd name="T0" fmla="*/ 0 w 84"/>
                    <a:gd name="T1" fmla="*/ 88 h 114"/>
                    <a:gd name="T2" fmla="*/ 0 w 84"/>
                    <a:gd name="T3" fmla="*/ 113 h 114"/>
                    <a:gd name="T4" fmla="*/ 36 w 84"/>
                    <a:gd name="T5" fmla="*/ 87 h 114"/>
                    <a:gd name="T6" fmla="*/ 51 w 84"/>
                    <a:gd name="T7" fmla="*/ 72 h 114"/>
                    <a:gd name="T8" fmla="*/ 83 w 84"/>
                    <a:gd name="T9" fmla="*/ 32 h 114"/>
                    <a:gd name="T10" fmla="*/ 83 w 84"/>
                    <a:gd name="T11" fmla="*/ 0 h 114"/>
                    <a:gd name="T12" fmla="*/ 41 w 84"/>
                    <a:gd name="T13" fmla="*/ 53 h 114"/>
                    <a:gd name="T14" fmla="*/ 0 w 84"/>
                    <a:gd name="T15" fmla="*/ 88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14">
                      <a:moveTo>
                        <a:pt x="0" y="88"/>
                      </a:moveTo>
                      <a:lnTo>
                        <a:pt x="0" y="113"/>
                      </a:lnTo>
                      <a:lnTo>
                        <a:pt x="36" y="87"/>
                      </a:lnTo>
                      <a:lnTo>
                        <a:pt x="51" y="72"/>
                      </a:lnTo>
                      <a:lnTo>
                        <a:pt x="83" y="32"/>
                      </a:lnTo>
                      <a:lnTo>
                        <a:pt x="83" y="0"/>
                      </a:lnTo>
                      <a:lnTo>
                        <a:pt x="41" y="53"/>
                      </a:lnTo>
                      <a:lnTo>
                        <a:pt x="0" y="88"/>
                      </a:lnTo>
                    </a:path>
                  </a:pathLst>
                </a:custGeom>
                <a:solidFill>
                  <a:srgbClr val="5F5F5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927" name="Line 247"/>
                <p:cNvSpPr>
                  <a:spLocks noChangeShapeType="1"/>
                </p:cNvSpPr>
                <p:nvPr/>
              </p:nvSpPr>
              <p:spPr bwMode="auto">
                <a:xfrm>
                  <a:off x="618" y="3789"/>
                  <a:ext cx="662" cy="51"/>
                </a:xfrm>
                <a:prstGeom prst="line">
                  <a:avLst/>
                </a:prstGeom>
                <a:noFill/>
                <a:ln w="12700">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1977" name="Group 297"/>
                <p:cNvGrpSpPr>
                  <a:grpSpLocks/>
                </p:cNvGrpSpPr>
                <p:nvPr/>
              </p:nvGrpSpPr>
              <p:grpSpPr bwMode="auto">
                <a:xfrm>
                  <a:off x="648" y="3686"/>
                  <a:ext cx="650" cy="153"/>
                  <a:chOff x="648" y="3686"/>
                  <a:chExt cx="650" cy="153"/>
                </a:xfrm>
              </p:grpSpPr>
              <p:sp>
                <p:nvSpPr>
                  <p:cNvPr id="71928" name="Freeform 248"/>
                  <p:cNvSpPr>
                    <a:spLocks/>
                  </p:cNvSpPr>
                  <p:nvPr/>
                </p:nvSpPr>
                <p:spPr bwMode="auto">
                  <a:xfrm>
                    <a:off x="648" y="3702"/>
                    <a:ext cx="502" cy="99"/>
                  </a:xfrm>
                  <a:custGeom>
                    <a:avLst/>
                    <a:gdLst>
                      <a:gd name="T0" fmla="*/ 87 w 502"/>
                      <a:gd name="T1" fmla="*/ 0 h 99"/>
                      <a:gd name="T2" fmla="*/ 27 w 502"/>
                      <a:gd name="T3" fmla="*/ 43 h 99"/>
                      <a:gd name="T4" fmla="*/ 0 w 502"/>
                      <a:gd name="T5" fmla="*/ 56 h 99"/>
                      <a:gd name="T6" fmla="*/ 425 w 502"/>
                      <a:gd name="T7" fmla="*/ 98 h 99"/>
                      <a:gd name="T8" fmla="*/ 456 w 502"/>
                      <a:gd name="T9" fmla="*/ 79 h 99"/>
                      <a:gd name="T10" fmla="*/ 501 w 502"/>
                      <a:gd name="T11" fmla="*/ 40 h 99"/>
                      <a:gd name="T12" fmla="*/ 87 w 502"/>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02" h="99">
                        <a:moveTo>
                          <a:pt x="87" y="0"/>
                        </a:moveTo>
                        <a:lnTo>
                          <a:pt x="27" y="43"/>
                        </a:lnTo>
                        <a:lnTo>
                          <a:pt x="0" y="56"/>
                        </a:lnTo>
                        <a:lnTo>
                          <a:pt x="425" y="98"/>
                        </a:lnTo>
                        <a:lnTo>
                          <a:pt x="456" y="79"/>
                        </a:lnTo>
                        <a:lnTo>
                          <a:pt x="501" y="40"/>
                        </a:lnTo>
                        <a:lnTo>
                          <a:pt x="87" y="0"/>
                        </a:lnTo>
                      </a:path>
                    </a:pathLst>
                  </a:custGeom>
                  <a:solidFill>
                    <a:srgbClr val="808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1976" name="Group 296"/>
                  <p:cNvGrpSpPr>
                    <a:grpSpLocks/>
                  </p:cNvGrpSpPr>
                  <p:nvPr/>
                </p:nvGrpSpPr>
                <p:grpSpPr bwMode="auto">
                  <a:xfrm>
                    <a:off x="675" y="3686"/>
                    <a:ext cx="623" cy="153"/>
                    <a:chOff x="675" y="3686"/>
                    <a:chExt cx="623" cy="153"/>
                  </a:xfrm>
                </p:grpSpPr>
                <p:grpSp>
                  <p:nvGrpSpPr>
                    <p:cNvPr id="71962" name="Group 282"/>
                    <p:cNvGrpSpPr>
                      <a:grpSpLocks/>
                    </p:cNvGrpSpPr>
                    <p:nvPr/>
                  </p:nvGrpSpPr>
                  <p:grpSpPr bwMode="auto">
                    <a:xfrm>
                      <a:off x="684" y="3686"/>
                      <a:ext cx="449" cy="130"/>
                      <a:chOff x="684" y="3686"/>
                      <a:chExt cx="449" cy="130"/>
                    </a:xfrm>
                  </p:grpSpPr>
                  <p:grpSp>
                    <p:nvGrpSpPr>
                      <p:cNvPr id="71931" name="Group 251"/>
                      <p:cNvGrpSpPr>
                        <a:grpSpLocks/>
                      </p:cNvGrpSpPr>
                      <p:nvPr/>
                    </p:nvGrpSpPr>
                    <p:grpSpPr bwMode="auto">
                      <a:xfrm>
                        <a:off x="684" y="3686"/>
                        <a:ext cx="74" cy="94"/>
                        <a:chOff x="684" y="3686"/>
                        <a:chExt cx="74" cy="94"/>
                      </a:xfrm>
                    </p:grpSpPr>
                    <p:sp>
                      <p:nvSpPr>
                        <p:cNvPr id="71929" name="Line 249"/>
                        <p:cNvSpPr>
                          <a:spLocks noChangeShapeType="1"/>
                        </p:cNvSpPr>
                        <p:nvPr/>
                      </p:nvSpPr>
                      <p:spPr bwMode="auto">
                        <a:xfrm flipV="1">
                          <a:off x="684" y="3741"/>
                          <a:ext cx="7" cy="39"/>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30" name="Line 250"/>
                        <p:cNvSpPr>
                          <a:spLocks noChangeShapeType="1"/>
                        </p:cNvSpPr>
                        <p:nvPr/>
                      </p:nvSpPr>
                      <p:spPr bwMode="auto">
                        <a:xfrm flipV="1">
                          <a:off x="717" y="3686"/>
                          <a:ext cx="41" cy="77"/>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934" name="Group 254"/>
                      <p:cNvGrpSpPr>
                        <a:grpSpLocks/>
                      </p:cNvGrpSpPr>
                      <p:nvPr/>
                    </p:nvGrpSpPr>
                    <p:grpSpPr bwMode="auto">
                      <a:xfrm>
                        <a:off x="723" y="3690"/>
                        <a:ext cx="74" cy="94"/>
                        <a:chOff x="723" y="3690"/>
                        <a:chExt cx="74" cy="94"/>
                      </a:xfrm>
                    </p:grpSpPr>
                    <p:sp>
                      <p:nvSpPr>
                        <p:cNvPr id="71932" name="Line 252"/>
                        <p:cNvSpPr>
                          <a:spLocks noChangeShapeType="1"/>
                        </p:cNvSpPr>
                        <p:nvPr/>
                      </p:nvSpPr>
                      <p:spPr bwMode="auto">
                        <a:xfrm flipV="1">
                          <a:off x="723" y="3745"/>
                          <a:ext cx="6" cy="39"/>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33" name="Line 253"/>
                        <p:cNvSpPr>
                          <a:spLocks noChangeShapeType="1"/>
                        </p:cNvSpPr>
                        <p:nvPr/>
                      </p:nvSpPr>
                      <p:spPr bwMode="auto">
                        <a:xfrm flipV="1">
                          <a:off x="755" y="3690"/>
                          <a:ext cx="42" cy="77"/>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937" name="Group 257"/>
                      <p:cNvGrpSpPr>
                        <a:grpSpLocks/>
                      </p:cNvGrpSpPr>
                      <p:nvPr/>
                    </p:nvGrpSpPr>
                    <p:grpSpPr bwMode="auto">
                      <a:xfrm>
                        <a:off x="763" y="3692"/>
                        <a:ext cx="73" cy="94"/>
                        <a:chOff x="763" y="3692"/>
                        <a:chExt cx="73" cy="94"/>
                      </a:xfrm>
                    </p:grpSpPr>
                    <p:sp>
                      <p:nvSpPr>
                        <p:cNvPr id="71935" name="Line 255"/>
                        <p:cNvSpPr>
                          <a:spLocks noChangeShapeType="1"/>
                        </p:cNvSpPr>
                        <p:nvPr/>
                      </p:nvSpPr>
                      <p:spPr bwMode="auto">
                        <a:xfrm flipV="1">
                          <a:off x="763" y="3748"/>
                          <a:ext cx="6" cy="38"/>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36" name="Line 256"/>
                        <p:cNvSpPr>
                          <a:spLocks noChangeShapeType="1"/>
                        </p:cNvSpPr>
                        <p:nvPr/>
                      </p:nvSpPr>
                      <p:spPr bwMode="auto">
                        <a:xfrm flipV="1">
                          <a:off x="795" y="3692"/>
                          <a:ext cx="41" cy="78"/>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940" name="Group 260"/>
                      <p:cNvGrpSpPr>
                        <a:grpSpLocks/>
                      </p:cNvGrpSpPr>
                      <p:nvPr/>
                    </p:nvGrpSpPr>
                    <p:grpSpPr bwMode="auto">
                      <a:xfrm>
                        <a:off x="799" y="3697"/>
                        <a:ext cx="74" cy="95"/>
                        <a:chOff x="799" y="3697"/>
                        <a:chExt cx="74" cy="95"/>
                      </a:xfrm>
                    </p:grpSpPr>
                    <p:sp>
                      <p:nvSpPr>
                        <p:cNvPr id="71938" name="Line 258"/>
                        <p:cNvSpPr>
                          <a:spLocks noChangeShapeType="1"/>
                        </p:cNvSpPr>
                        <p:nvPr/>
                      </p:nvSpPr>
                      <p:spPr bwMode="auto">
                        <a:xfrm flipV="1">
                          <a:off x="799" y="3753"/>
                          <a:ext cx="7" cy="39"/>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39" name="Line 259"/>
                        <p:cNvSpPr>
                          <a:spLocks noChangeShapeType="1"/>
                        </p:cNvSpPr>
                        <p:nvPr/>
                      </p:nvSpPr>
                      <p:spPr bwMode="auto">
                        <a:xfrm flipV="1">
                          <a:off x="832" y="3697"/>
                          <a:ext cx="41" cy="78"/>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943" name="Group 263"/>
                      <p:cNvGrpSpPr>
                        <a:grpSpLocks/>
                      </p:cNvGrpSpPr>
                      <p:nvPr/>
                    </p:nvGrpSpPr>
                    <p:grpSpPr bwMode="auto">
                      <a:xfrm>
                        <a:off x="839" y="3700"/>
                        <a:ext cx="73" cy="94"/>
                        <a:chOff x="839" y="3700"/>
                        <a:chExt cx="73" cy="94"/>
                      </a:xfrm>
                    </p:grpSpPr>
                    <p:sp>
                      <p:nvSpPr>
                        <p:cNvPr id="71941" name="Line 261"/>
                        <p:cNvSpPr>
                          <a:spLocks noChangeShapeType="1"/>
                        </p:cNvSpPr>
                        <p:nvPr/>
                      </p:nvSpPr>
                      <p:spPr bwMode="auto">
                        <a:xfrm flipV="1">
                          <a:off x="839" y="3755"/>
                          <a:ext cx="7" cy="39"/>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42" name="Line 262"/>
                        <p:cNvSpPr>
                          <a:spLocks noChangeShapeType="1"/>
                        </p:cNvSpPr>
                        <p:nvPr/>
                      </p:nvSpPr>
                      <p:spPr bwMode="auto">
                        <a:xfrm flipV="1">
                          <a:off x="872" y="3700"/>
                          <a:ext cx="40" cy="77"/>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946" name="Group 266"/>
                      <p:cNvGrpSpPr>
                        <a:grpSpLocks/>
                      </p:cNvGrpSpPr>
                      <p:nvPr/>
                    </p:nvGrpSpPr>
                    <p:grpSpPr bwMode="auto">
                      <a:xfrm>
                        <a:off x="877" y="3703"/>
                        <a:ext cx="73" cy="94"/>
                        <a:chOff x="877" y="3703"/>
                        <a:chExt cx="73" cy="94"/>
                      </a:xfrm>
                    </p:grpSpPr>
                    <p:sp>
                      <p:nvSpPr>
                        <p:cNvPr id="71944" name="Line 264"/>
                        <p:cNvSpPr>
                          <a:spLocks noChangeShapeType="1"/>
                        </p:cNvSpPr>
                        <p:nvPr/>
                      </p:nvSpPr>
                      <p:spPr bwMode="auto">
                        <a:xfrm flipV="1">
                          <a:off x="877" y="3758"/>
                          <a:ext cx="6" cy="39"/>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45" name="Line 265"/>
                        <p:cNvSpPr>
                          <a:spLocks noChangeShapeType="1"/>
                        </p:cNvSpPr>
                        <p:nvPr/>
                      </p:nvSpPr>
                      <p:spPr bwMode="auto">
                        <a:xfrm flipV="1">
                          <a:off x="909" y="3703"/>
                          <a:ext cx="41" cy="77"/>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949" name="Group 269"/>
                      <p:cNvGrpSpPr>
                        <a:grpSpLocks/>
                      </p:cNvGrpSpPr>
                      <p:nvPr/>
                    </p:nvGrpSpPr>
                    <p:grpSpPr bwMode="auto">
                      <a:xfrm>
                        <a:off x="914" y="3706"/>
                        <a:ext cx="73" cy="95"/>
                        <a:chOff x="914" y="3706"/>
                        <a:chExt cx="73" cy="95"/>
                      </a:xfrm>
                    </p:grpSpPr>
                    <p:sp>
                      <p:nvSpPr>
                        <p:cNvPr id="71947" name="Line 267"/>
                        <p:cNvSpPr>
                          <a:spLocks noChangeShapeType="1"/>
                        </p:cNvSpPr>
                        <p:nvPr/>
                      </p:nvSpPr>
                      <p:spPr bwMode="auto">
                        <a:xfrm flipV="1">
                          <a:off x="914" y="3762"/>
                          <a:ext cx="6" cy="39"/>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48" name="Line 268"/>
                        <p:cNvSpPr>
                          <a:spLocks noChangeShapeType="1"/>
                        </p:cNvSpPr>
                        <p:nvPr/>
                      </p:nvSpPr>
                      <p:spPr bwMode="auto">
                        <a:xfrm flipV="1">
                          <a:off x="946" y="3706"/>
                          <a:ext cx="41" cy="78"/>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952" name="Group 272"/>
                      <p:cNvGrpSpPr>
                        <a:grpSpLocks/>
                      </p:cNvGrpSpPr>
                      <p:nvPr/>
                    </p:nvGrpSpPr>
                    <p:grpSpPr bwMode="auto">
                      <a:xfrm>
                        <a:off x="949" y="3712"/>
                        <a:ext cx="73" cy="94"/>
                        <a:chOff x="949" y="3712"/>
                        <a:chExt cx="73" cy="94"/>
                      </a:xfrm>
                    </p:grpSpPr>
                    <p:sp>
                      <p:nvSpPr>
                        <p:cNvPr id="71950" name="Line 270"/>
                        <p:cNvSpPr>
                          <a:spLocks noChangeShapeType="1"/>
                        </p:cNvSpPr>
                        <p:nvPr/>
                      </p:nvSpPr>
                      <p:spPr bwMode="auto">
                        <a:xfrm flipV="1">
                          <a:off x="949" y="3767"/>
                          <a:ext cx="6" cy="39"/>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51" name="Line 271"/>
                        <p:cNvSpPr>
                          <a:spLocks noChangeShapeType="1"/>
                        </p:cNvSpPr>
                        <p:nvPr/>
                      </p:nvSpPr>
                      <p:spPr bwMode="auto">
                        <a:xfrm flipV="1">
                          <a:off x="981" y="3712"/>
                          <a:ext cx="41" cy="77"/>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955" name="Group 275"/>
                      <p:cNvGrpSpPr>
                        <a:grpSpLocks/>
                      </p:cNvGrpSpPr>
                      <p:nvPr/>
                    </p:nvGrpSpPr>
                    <p:grpSpPr bwMode="auto">
                      <a:xfrm>
                        <a:off x="986" y="3717"/>
                        <a:ext cx="73" cy="94"/>
                        <a:chOff x="986" y="3717"/>
                        <a:chExt cx="73" cy="94"/>
                      </a:xfrm>
                    </p:grpSpPr>
                    <p:sp>
                      <p:nvSpPr>
                        <p:cNvPr id="71953" name="Line 273"/>
                        <p:cNvSpPr>
                          <a:spLocks noChangeShapeType="1"/>
                        </p:cNvSpPr>
                        <p:nvPr/>
                      </p:nvSpPr>
                      <p:spPr bwMode="auto">
                        <a:xfrm flipV="1">
                          <a:off x="986" y="3772"/>
                          <a:ext cx="6" cy="39"/>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54" name="Line 274"/>
                        <p:cNvSpPr>
                          <a:spLocks noChangeShapeType="1"/>
                        </p:cNvSpPr>
                        <p:nvPr/>
                      </p:nvSpPr>
                      <p:spPr bwMode="auto">
                        <a:xfrm flipV="1">
                          <a:off x="1018" y="3717"/>
                          <a:ext cx="41" cy="77"/>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958" name="Group 278"/>
                      <p:cNvGrpSpPr>
                        <a:grpSpLocks/>
                      </p:cNvGrpSpPr>
                      <p:nvPr/>
                    </p:nvGrpSpPr>
                    <p:grpSpPr bwMode="auto">
                      <a:xfrm>
                        <a:off x="1023" y="3719"/>
                        <a:ext cx="74" cy="95"/>
                        <a:chOff x="1023" y="3719"/>
                        <a:chExt cx="74" cy="95"/>
                      </a:xfrm>
                    </p:grpSpPr>
                    <p:sp>
                      <p:nvSpPr>
                        <p:cNvPr id="71956" name="Line 276"/>
                        <p:cNvSpPr>
                          <a:spLocks noChangeShapeType="1"/>
                        </p:cNvSpPr>
                        <p:nvPr/>
                      </p:nvSpPr>
                      <p:spPr bwMode="auto">
                        <a:xfrm flipV="1">
                          <a:off x="1023" y="3775"/>
                          <a:ext cx="7" cy="39"/>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57" name="Line 277"/>
                        <p:cNvSpPr>
                          <a:spLocks noChangeShapeType="1"/>
                        </p:cNvSpPr>
                        <p:nvPr/>
                      </p:nvSpPr>
                      <p:spPr bwMode="auto">
                        <a:xfrm flipV="1">
                          <a:off x="1056" y="3719"/>
                          <a:ext cx="41" cy="78"/>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961" name="Group 281"/>
                      <p:cNvGrpSpPr>
                        <a:grpSpLocks/>
                      </p:cNvGrpSpPr>
                      <p:nvPr/>
                    </p:nvGrpSpPr>
                    <p:grpSpPr bwMode="auto">
                      <a:xfrm>
                        <a:off x="1060" y="3722"/>
                        <a:ext cx="73" cy="94"/>
                        <a:chOff x="1060" y="3722"/>
                        <a:chExt cx="73" cy="94"/>
                      </a:xfrm>
                    </p:grpSpPr>
                    <p:sp>
                      <p:nvSpPr>
                        <p:cNvPr id="71959" name="Line 279"/>
                        <p:cNvSpPr>
                          <a:spLocks noChangeShapeType="1"/>
                        </p:cNvSpPr>
                        <p:nvPr/>
                      </p:nvSpPr>
                      <p:spPr bwMode="auto">
                        <a:xfrm flipV="1">
                          <a:off x="1060" y="3777"/>
                          <a:ext cx="6" cy="39"/>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60" name="Line 280"/>
                        <p:cNvSpPr>
                          <a:spLocks noChangeShapeType="1"/>
                        </p:cNvSpPr>
                        <p:nvPr/>
                      </p:nvSpPr>
                      <p:spPr bwMode="auto">
                        <a:xfrm flipV="1">
                          <a:off x="1092" y="3722"/>
                          <a:ext cx="41" cy="77"/>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71972" name="Group 292"/>
                    <p:cNvGrpSpPr>
                      <a:grpSpLocks/>
                    </p:cNvGrpSpPr>
                    <p:nvPr/>
                  </p:nvGrpSpPr>
                  <p:grpSpPr bwMode="auto">
                    <a:xfrm>
                      <a:off x="1175" y="3734"/>
                      <a:ext cx="117" cy="105"/>
                      <a:chOff x="1175" y="3734"/>
                      <a:chExt cx="117" cy="105"/>
                    </a:xfrm>
                  </p:grpSpPr>
                  <p:grpSp>
                    <p:nvGrpSpPr>
                      <p:cNvPr id="71965" name="Group 285"/>
                      <p:cNvGrpSpPr>
                        <a:grpSpLocks/>
                      </p:cNvGrpSpPr>
                      <p:nvPr/>
                    </p:nvGrpSpPr>
                    <p:grpSpPr bwMode="auto">
                      <a:xfrm>
                        <a:off x="1235" y="3739"/>
                        <a:ext cx="57" cy="100"/>
                        <a:chOff x="1235" y="3739"/>
                        <a:chExt cx="57" cy="100"/>
                      </a:xfrm>
                    </p:grpSpPr>
                    <p:sp>
                      <p:nvSpPr>
                        <p:cNvPr id="71963" name="Line 283"/>
                        <p:cNvSpPr>
                          <a:spLocks noChangeShapeType="1"/>
                        </p:cNvSpPr>
                        <p:nvPr/>
                      </p:nvSpPr>
                      <p:spPr bwMode="auto">
                        <a:xfrm flipV="1">
                          <a:off x="1235" y="3797"/>
                          <a:ext cx="2" cy="42"/>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64" name="Line 284"/>
                        <p:cNvSpPr>
                          <a:spLocks noChangeShapeType="1"/>
                        </p:cNvSpPr>
                        <p:nvPr/>
                      </p:nvSpPr>
                      <p:spPr bwMode="auto">
                        <a:xfrm flipV="1">
                          <a:off x="1263" y="3739"/>
                          <a:ext cx="29" cy="80"/>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968" name="Group 288"/>
                      <p:cNvGrpSpPr>
                        <a:grpSpLocks/>
                      </p:cNvGrpSpPr>
                      <p:nvPr/>
                    </p:nvGrpSpPr>
                    <p:grpSpPr bwMode="auto">
                      <a:xfrm>
                        <a:off x="1205" y="3735"/>
                        <a:ext cx="59" cy="102"/>
                        <a:chOff x="1205" y="3735"/>
                        <a:chExt cx="59" cy="102"/>
                      </a:xfrm>
                    </p:grpSpPr>
                    <p:sp>
                      <p:nvSpPr>
                        <p:cNvPr id="71966" name="Line 286"/>
                        <p:cNvSpPr>
                          <a:spLocks noChangeShapeType="1"/>
                        </p:cNvSpPr>
                        <p:nvPr/>
                      </p:nvSpPr>
                      <p:spPr bwMode="auto">
                        <a:xfrm flipV="1">
                          <a:off x="1205" y="3794"/>
                          <a:ext cx="2" cy="43"/>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67" name="Line 287"/>
                        <p:cNvSpPr>
                          <a:spLocks noChangeShapeType="1"/>
                        </p:cNvSpPr>
                        <p:nvPr/>
                      </p:nvSpPr>
                      <p:spPr bwMode="auto">
                        <a:xfrm flipV="1">
                          <a:off x="1233" y="3735"/>
                          <a:ext cx="31" cy="81"/>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971" name="Group 291"/>
                      <p:cNvGrpSpPr>
                        <a:grpSpLocks/>
                      </p:cNvGrpSpPr>
                      <p:nvPr/>
                    </p:nvGrpSpPr>
                    <p:grpSpPr bwMode="auto">
                      <a:xfrm>
                        <a:off x="1175" y="3734"/>
                        <a:ext cx="57" cy="99"/>
                        <a:chOff x="1175" y="3734"/>
                        <a:chExt cx="57" cy="99"/>
                      </a:xfrm>
                    </p:grpSpPr>
                    <p:sp>
                      <p:nvSpPr>
                        <p:cNvPr id="71969" name="Line 289"/>
                        <p:cNvSpPr>
                          <a:spLocks noChangeShapeType="1"/>
                        </p:cNvSpPr>
                        <p:nvPr/>
                      </p:nvSpPr>
                      <p:spPr bwMode="auto">
                        <a:xfrm flipV="1">
                          <a:off x="1175" y="3790"/>
                          <a:ext cx="3" cy="43"/>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70" name="Line 290"/>
                        <p:cNvSpPr>
                          <a:spLocks noChangeShapeType="1"/>
                        </p:cNvSpPr>
                        <p:nvPr/>
                      </p:nvSpPr>
                      <p:spPr bwMode="auto">
                        <a:xfrm flipV="1">
                          <a:off x="1204" y="3734"/>
                          <a:ext cx="28" cy="78"/>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71973" name="Line 293"/>
                    <p:cNvSpPr>
                      <a:spLocks noChangeShapeType="1"/>
                    </p:cNvSpPr>
                    <p:nvPr/>
                  </p:nvSpPr>
                  <p:spPr bwMode="auto">
                    <a:xfrm>
                      <a:off x="720" y="3733"/>
                      <a:ext cx="578" cy="32"/>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74" name="Line 294"/>
                    <p:cNvSpPr>
                      <a:spLocks noChangeShapeType="1"/>
                    </p:cNvSpPr>
                    <p:nvPr/>
                  </p:nvSpPr>
                  <p:spPr bwMode="auto">
                    <a:xfrm>
                      <a:off x="698" y="3748"/>
                      <a:ext cx="590" cy="34"/>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75" name="Line 295"/>
                    <p:cNvSpPr>
                      <a:spLocks noChangeShapeType="1"/>
                    </p:cNvSpPr>
                    <p:nvPr/>
                  </p:nvSpPr>
                  <p:spPr bwMode="auto">
                    <a:xfrm>
                      <a:off x="675" y="3764"/>
                      <a:ext cx="596" cy="38"/>
                    </a:xfrm>
                    <a:prstGeom prst="line">
                      <a:avLst/>
                    </a:prstGeom>
                    <a:noFill/>
                    <a:ln w="12700">
                      <a:solidFill>
                        <a:srgbClr val="DFDF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71980" name="Group 300"/>
                <p:cNvGrpSpPr>
                  <a:grpSpLocks/>
                </p:cNvGrpSpPr>
                <p:nvPr/>
              </p:nvGrpSpPr>
              <p:grpSpPr bwMode="auto">
                <a:xfrm>
                  <a:off x="1304" y="3751"/>
                  <a:ext cx="63" cy="113"/>
                  <a:chOff x="1304" y="3751"/>
                  <a:chExt cx="63" cy="113"/>
                </a:xfrm>
              </p:grpSpPr>
              <p:sp>
                <p:nvSpPr>
                  <p:cNvPr id="71978" name="Line 298"/>
                  <p:cNvSpPr>
                    <a:spLocks noChangeShapeType="1"/>
                  </p:cNvSpPr>
                  <p:nvPr/>
                </p:nvSpPr>
                <p:spPr bwMode="auto">
                  <a:xfrm flipV="1">
                    <a:off x="1304" y="3803"/>
                    <a:ext cx="21" cy="61"/>
                  </a:xfrm>
                  <a:prstGeom prst="line">
                    <a:avLst/>
                  </a:prstGeom>
                  <a:noFill/>
                  <a:ln w="12700">
                    <a:solidFill>
                      <a:srgbClr val="3F3F3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79" name="Line 299"/>
                  <p:cNvSpPr>
                    <a:spLocks noChangeShapeType="1"/>
                  </p:cNvSpPr>
                  <p:nvPr/>
                </p:nvSpPr>
                <p:spPr bwMode="auto">
                  <a:xfrm flipV="1">
                    <a:off x="1351" y="3751"/>
                    <a:ext cx="16" cy="74"/>
                  </a:xfrm>
                  <a:prstGeom prst="line">
                    <a:avLst/>
                  </a:prstGeom>
                  <a:noFill/>
                  <a:ln w="12700">
                    <a:solidFill>
                      <a:srgbClr val="3F3F3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grpSp>
      <p:graphicFrame>
        <p:nvGraphicFramePr>
          <p:cNvPr id="71984" name="Object 304">
            <a:hlinkClick r:id="" action="ppaction://ole?verb=0"/>
          </p:cNvPr>
          <p:cNvGraphicFramePr>
            <a:graphicFrameLocks/>
          </p:cNvGraphicFramePr>
          <p:nvPr/>
        </p:nvGraphicFramePr>
        <p:xfrm>
          <a:off x="8458200" y="4779963"/>
          <a:ext cx="1524000" cy="1365250"/>
        </p:xfrm>
        <a:graphic>
          <a:graphicData uri="http://schemas.openxmlformats.org/presentationml/2006/ole">
            <mc:AlternateContent xmlns:mc="http://schemas.openxmlformats.org/markup-compatibility/2006">
              <mc:Choice xmlns:v="urn:schemas-microsoft-com:vml" Requires="v">
                <p:oleObj spid="_x0000_s1105" name="Clip" r:id="rId6" imgW="1522080" imgH="1363320" progId="MS_ClipArt_Gallery.2">
                  <p:embed/>
                </p:oleObj>
              </mc:Choice>
              <mc:Fallback>
                <p:oleObj name="Clip" r:id="rId6" imgW="1522080" imgH="136332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58200" y="4779963"/>
                        <a:ext cx="1524000"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985" name="Line 305"/>
          <p:cNvSpPr>
            <a:spLocks noChangeShapeType="1"/>
          </p:cNvSpPr>
          <p:nvPr/>
        </p:nvSpPr>
        <p:spPr bwMode="auto">
          <a:xfrm flipV="1">
            <a:off x="2916239" y="2420939"/>
            <a:ext cx="339725" cy="2473325"/>
          </a:xfrm>
          <a:prstGeom prst="line">
            <a:avLst/>
          </a:prstGeom>
          <a:noFill/>
          <a:ln w="12700">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86" name="Line 306"/>
          <p:cNvSpPr>
            <a:spLocks noChangeShapeType="1"/>
          </p:cNvSpPr>
          <p:nvPr/>
        </p:nvSpPr>
        <p:spPr bwMode="auto">
          <a:xfrm flipH="1">
            <a:off x="3717926" y="3679826"/>
            <a:ext cx="568325" cy="1177925"/>
          </a:xfrm>
          <a:prstGeom prst="line">
            <a:avLst/>
          </a:prstGeom>
          <a:noFill/>
          <a:ln w="12700">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87" name="Line 307"/>
          <p:cNvSpPr>
            <a:spLocks noChangeShapeType="1"/>
          </p:cNvSpPr>
          <p:nvPr/>
        </p:nvSpPr>
        <p:spPr bwMode="auto">
          <a:xfrm>
            <a:off x="4289426" y="3679826"/>
            <a:ext cx="339725" cy="1482725"/>
          </a:xfrm>
          <a:prstGeom prst="line">
            <a:avLst/>
          </a:prstGeom>
          <a:noFill/>
          <a:ln w="12700">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88" name="Line 308"/>
          <p:cNvSpPr>
            <a:spLocks noChangeShapeType="1"/>
          </p:cNvSpPr>
          <p:nvPr/>
        </p:nvSpPr>
        <p:spPr bwMode="auto">
          <a:xfrm flipV="1">
            <a:off x="5430839" y="3792539"/>
            <a:ext cx="568325" cy="1406525"/>
          </a:xfrm>
          <a:prstGeom prst="line">
            <a:avLst/>
          </a:prstGeom>
          <a:noFill/>
          <a:ln w="12700">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89" name="Line 309"/>
          <p:cNvSpPr>
            <a:spLocks noChangeShapeType="1"/>
          </p:cNvSpPr>
          <p:nvPr/>
        </p:nvSpPr>
        <p:spPr bwMode="auto">
          <a:xfrm>
            <a:off x="6042026" y="3832226"/>
            <a:ext cx="720725" cy="1254125"/>
          </a:xfrm>
          <a:prstGeom prst="line">
            <a:avLst/>
          </a:prstGeom>
          <a:noFill/>
          <a:ln w="12700">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90" name="Line 310"/>
          <p:cNvSpPr>
            <a:spLocks noChangeShapeType="1"/>
          </p:cNvSpPr>
          <p:nvPr/>
        </p:nvSpPr>
        <p:spPr bwMode="auto">
          <a:xfrm flipV="1">
            <a:off x="7640639" y="3716339"/>
            <a:ext cx="415925" cy="1406525"/>
          </a:xfrm>
          <a:prstGeom prst="line">
            <a:avLst/>
          </a:prstGeom>
          <a:noFill/>
          <a:ln w="12700">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91" name="Line 311"/>
          <p:cNvSpPr>
            <a:spLocks noChangeShapeType="1"/>
          </p:cNvSpPr>
          <p:nvPr/>
        </p:nvSpPr>
        <p:spPr bwMode="auto">
          <a:xfrm>
            <a:off x="8023226" y="3832226"/>
            <a:ext cx="644525" cy="1177925"/>
          </a:xfrm>
          <a:prstGeom prst="line">
            <a:avLst/>
          </a:prstGeom>
          <a:noFill/>
          <a:ln w="12700">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92" name="Line 312"/>
          <p:cNvSpPr>
            <a:spLocks noChangeShapeType="1"/>
          </p:cNvSpPr>
          <p:nvPr/>
        </p:nvSpPr>
        <p:spPr bwMode="auto">
          <a:xfrm>
            <a:off x="9090026" y="2460626"/>
            <a:ext cx="568325" cy="2397125"/>
          </a:xfrm>
          <a:prstGeom prst="line">
            <a:avLst/>
          </a:prstGeom>
          <a:noFill/>
          <a:ln w="12700">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93" name="Rectangle 313"/>
          <p:cNvSpPr>
            <a:spLocks noChangeArrowheads="1"/>
          </p:cNvSpPr>
          <p:nvPr/>
        </p:nvSpPr>
        <p:spPr bwMode="auto">
          <a:xfrm>
            <a:off x="4100513" y="3857626"/>
            <a:ext cx="3397726"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3200" b="1">
                <a:solidFill>
                  <a:schemeClr val="hlink"/>
                </a:solidFill>
                <a:effectLst>
                  <a:outerShdw blurRad="38100" dist="38100" dir="2700000" algn="tl">
                    <a:srgbClr val="000000"/>
                  </a:outerShdw>
                </a:effectLst>
              </a:rPr>
              <a:t>JAVA INTERPRETER</a:t>
            </a:r>
          </a:p>
        </p:txBody>
      </p:sp>
      <p:sp>
        <p:nvSpPr>
          <p:cNvPr id="71994" name="Rectangle 314"/>
          <p:cNvSpPr>
            <a:spLocks noChangeArrowheads="1"/>
          </p:cNvSpPr>
          <p:nvPr/>
        </p:nvSpPr>
        <p:spPr bwMode="auto">
          <a:xfrm>
            <a:off x="2271714" y="6310314"/>
            <a:ext cx="1345177" cy="366767"/>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Windows 95</a:t>
            </a:r>
          </a:p>
        </p:txBody>
      </p:sp>
      <p:sp>
        <p:nvSpPr>
          <p:cNvPr id="71995" name="Rectangle 315"/>
          <p:cNvSpPr>
            <a:spLocks noChangeArrowheads="1"/>
          </p:cNvSpPr>
          <p:nvPr/>
        </p:nvSpPr>
        <p:spPr bwMode="auto">
          <a:xfrm>
            <a:off x="4557714" y="6310314"/>
            <a:ext cx="1169039" cy="366767"/>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Macintosh</a:t>
            </a:r>
          </a:p>
        </p:txBody>
      </p:sp>
      <p:sp>
        <p:nvSpPr>
          <p:cNvPr id="71996" name="Rectangle 316"/>
          <p:cNvSpPr>
            <a:spLocks noChangeArrowheads="1"/>
          </p:cNvSpPr>
          <p:nvPr/>
        </p:nvSpPr>
        <p:spPr bwMode="auto">
          <a:xfrm>
            <a:off x="6691313" y="6310314"/>
            <a:ext cx="796694" cy="366767"/>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Solaris</a:t>
            </a:r>
          </a:p>
        </p:txBody>
      </p:sp>
      <p:sp>
        <p:nvSpPr>
          <p:cNvPr id="71997" name="Rectangle 317"/>
          <p:cNvSpPr>
            <a:spLocks noChangeArrowheads="1"/>
          </p:cNvSpPr>
          <p:nvPr/>
        </p:nvSpPr>
        <p:spPr bwMode="auto">
          <a:xfrm>
            <a:off x="8367713" y="6310314"/>
            <a:ext cx="1372428" cy="366767"/>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Windows NT</a:t>
            </a:r>
          </a:p>
        </p:txBody>
      </p:sp>
      <p:sp>
        <p:nvSpPr>
          <p:cNvPr id="71998" name="Rectangle 318"/>
          <p:cNvSpPr>
            <a:spLocks noChangeArrowheads="1"/>
          </p:cNvSpPr>
          <p:nvPr/>
        </p:nvSpPr>
        <p:spPr bwMode="auto">
          <a:xfrm>
            <a:off x="5624514" y="2111375"/>
            <a:ext cx="13112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b="1">
                <a:solidFill>
                  <a:schemeClr val="bg1"/>
                </a:solidFill>
              </a:rPr>
              <a:t>(translator)</a:t>
            </a:r>
          </a:p>
        </p:txBody>
      </p:sp>
      <p:sp>
        <p:nvSpPr>
          <p:cNvPr id="71999" name="Rectangle 319"/>
          <p:cNvSpPr>
            <a:spLocks noChangeArrowheads="1"/>
          </p:cNvSpPr>
          <p:nvPr/>
        </p:nvSpPr>
        <p:spPr bwMode="auto">
          <a:xfrm>
            <a:off x="5167314" y="3406775"/>
            <a:ext cx="248602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b="1">
                <a:solidFill>
                  <a:srgbClr val="FAFD00"/>
                </a:solidFill>
              </a:rPr>
              <a:t>(same for all platforms)</a:t>
            </a:r>
          </a:p>
        </p:txBody>
      </p:sp>
      <p:sp>
        <p:nvSpPr>
          <p:cNvPr id="72000" name="Rectangle 320"/>
          <p:cNvSpPr>
            <a:spLocks noChangeArrowheads="1"/>
          </p:cNvSpPr>
          <p:nvPr/>
        </p:nvSpPr>
        <p:spPr bwMode="auto">
          <a:xfrm>
            <a:off x="3719514" y="4283075"/>
            <a:ext cx="4803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800" b="1">
                <a:solidFill>
                  <a:srgbClr val="FAFD00"/>
                </a:solidFill>
              </a:rPr>
              <a:t>(one for each different system)</a:t>
            </a:r>
          </a:p>
        </p:txBody>
      </p:sp>
    </p:spTree>
    <p:extLst>
      <p:ext uri="{BB962C8B-B14F-4D97-AF65-F5344CB8AC3E}">
        <p14:creationId xmlns:p14="http://schemas.microsoft.com/office/powerpoint/2010/main" val="47697562"/>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altLang="zh-TW" smtClean="0"/>
              <a:t>Merging</a:t>
            </a:r>
            <a:endParaRPr lang="zh-TW" altLang="en-US" smtClean="0"/>
          </a:p>
        </p:txBody>
      </p:sp>
      <p:sp>
        <p:nvSpPr>
          <p:cNvPr id="53250" name="Content Placeholder 2"/>
          <p:cNvSpPr>
            <a:spLocks noGrp="1"/>
          </p:cNvSpPr>
          <p:nvPr>
            <p:ph idx="1"/>
          </p:nvPr>
        </p:nvSpPr>
        <p:spPr/>
        <p:txBody>
          <a:bodyPr/>
          <a:lstStyle/>
          <a:p>
            <a:r>
              <a:rPr lang="en-US" altLang="zh-TW" smtClean="0"/>
              <a:t>What do we do with this mess?</a:t>
            </a:r>
          </a:p>
          <a:p>
            <a:pPr lvl="1"/>
            <a:r>
              <a:rPr lang="en-US" altLang="zh-TW" smtClean="0"/>
              <a:t>Merge them</a:t>
            </a:r>
            <a:endParaRPr lang="zh-TW" altLang="en-US" smtClean="0"/>
          </a:p>
        </p:txBody>
      </p:sp>
      <p:pic>
        <p:nvPicPr>
          <p:cNvPr id="5325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19664" y="2349500"/>
            <a:ext cx="5094287"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8077200" y="6356351"/>
            <a:ext cx="2133600" cy="365125"/>
          </a:xfrm>
          <a:prstGeom prst="rect">
            <a:avLst/>
          </a:prstGeom>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9F66CBE0-223A-4068-813B-4A1632FC63CC}" type="slidenum">
              <a:rPr lang="zh-TW" altLang="en-US">
                <a:solidFill>
                  <a:srgbClr val="898989"/>
                </a:solidFill>
              </a:rPr>
              <a:pPr/>
              <a:t>110</a:t>
            </a:fld>
            <a:endParaRPr lang="en-US" altLang="zh-TW">
              <a:solidFill>
                <a:srgbClr val="898989"/>
              </a:solidFill>
            </a:endParaRPr>
          </a:p>
        </p:txBody>
      </p:sp>
    </p:spTree>
    <p:extLst>
      <p:ext uri="{BB962C8B-B14F-4D97-AF65-F5344CB8AC3E}">
        <p14:creationId xmlns:p14="http://schemas.microsoft.com/office/powerpoint/2010/main" val="311877044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r>
              <a:rPr lang="en-US" altLang="zh-TW" smtClean="0"/>
              <a:t>Merging</a:t>
            </a:r>
            <a:endParaRPr lang="zh-TW" altLang="en-US" smtClean="0"/>
          </a:p>
        </p:txBody>
      </p:sp>
      <p:sp>
        <p:nvSpPr>
          <p:cNvPr id="54274" name="Content Placeholder 2"/>
          <p:cNvSpPr>
            <a:spLocks noGrp="1"/>
          </p:cNvSpPr>
          <p:nvPr>
            <p:ph idx="1"/>
          </p:nvPr>
        </p:nvSpPr>
        <p:spPr/>
        <p:txBody>
          <a:bodyPr/>
          <a:lstStyle/>
          <a:p>
            <a:r>
              <a:rPr lang="en-US" altLang="zh-TW" smtClean="0"/>
              <a:t>Steps to merge two branch</a:t>
            </a:r>
          </a:p>
          <a:p>
            <a:pPr lvl="1"/>
            <a:r>
              <a:rPr lang="en-US" altLang="zh-TW" smtClean="0"/>
              <a:t>Checkout the branch you want to merge </a:t>
            </a:r>
            <a:r>
              <a:rPr lang="en-US" altLang="zh-TW" smtClean="0">
                <a:solidFill>
                  <a:srgbClr val="C00000"/>
                </a:solidFill>
              </a:rPr>
              <a:t>onto</a:t>
            </a:r>
          </a:p>
          <a:p>
            <a:pPr lvl="1"/>
            <a:r>
              <a:rPr lang="en-US" altLang="zh-TW" smtClean="0"/>
              <a:t>Merge the branch you want to merge</a:t>
            </a:r>
            <a:endParaRPr lang="zh-TW" altLang="en-US" smtClean="0"/>
          </a:p>
        </p:txBody>
      </p:sp>
      <p:sp>
        <p:nvSpPr>
          <p:cNvPr id="5" name="Slide Number Placeholder 4"/>
          <p:cNvSpPr>
            <a:spLocks noGrp="1"/>
          </p:cNvSpPr>
          <p:nvPr>
            <p:ph type="sldNum" sz="quarter" idx="4294967295"/>
          </p:nvPr>
        </p:nvSpPr>
        <p:spPr>
          <a:xfrm>
            <a:off x="8077200" y="6356351"/>
            <a:ext cx="2133600" cy="365125"/>
          </a:xfrm>
          <a:prstGeom prst="rect">
            <a:avLst/>
          </a:prstGeom>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2E7A5812-A0B6-404B-8C8A-77B68F1BDCAB}" type="slidenum">
              <a:rPr lang="zh-TW" altLang="en-US">
                <a:solidFill>
                  <a:srgbClr val="898989"/>
                </a:solidFill>
              </a:rPr>
              <a:pPr/>
              <a:t>111</a:t>
            </a:fld>
            <a:endParaRPr lang="en-US" altLang="zh-TW">
              <a:solidFill>
                <a:srgbClr val="898989"/>
              </a:solidFill>
            </a:endParaRPr>
          </a:p>
        </p:txBody>
      </p:sp>
    </p:spTree>
    <p:extLst>
      <p:ext uri="{BB962C8B-B14F-4D97-AF65-F5344CB8AC3E}">
        <p14:creationId xmlns:p14="http://schemas.microsoft.com/office/powerpoint/2010/main" val="387629479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endParaRPr lang="zh-TW" altLang="en-US" smtClean="0"/>
          </a:p>
        </p:txBody>
      </p:sp>
      <p:sp>
        <p:nvSpPr>
          <p:cNvPr id="55298" name="Content Placeholder 2"/>
          <p:cNvSpPr>
            <a:spLocks noGrp="1"/>
          </p:cNvSpPr>
          <p:nvPr>
            <p:ph idx="1"/>
          </p:nvPr>
        </p:nvSpPr>
        <p:spPr/>
        <p:txBody>
          <a:bodyPr/>
          <a:lstStyle/>
          <a:p>
            <a:endParaRPr lang="zh-TW" altLang="en-US" smtClean="0"/>
          </a:p>
        </p:txBody>
      </p:sp>
      <p:pic>
        <p:nvPicPr>
          <p:cNvPr id="552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519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4294967295"/>
          </p:nvPr>
        </p:nvSpPr>
        <p:spPr>
          <a:xfrm>
            <a:off x="8077200" y="6356351"/>
            <a:ext cx="2133600" cy="365125"/>
          </a:xfrm>
          <a:prstGeom prst="rect">
            <a:avLst/>
          </a:prstGeom>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B16FEC31-32E6-49E7-A689-024D2DFCA5B8}" type="slidenum">
              <a:rPr lang="zh-TW" altLang="en-US">
                <a:solidFill>
                  <a:srgbClr val="898989"/>
                </a:solidFill>
              </a:rPr>
              <a:pPr/>
              <a:t>112</a:t>
            </a:fld>
            <a:endParaRPr lang="en-US" altLang="zh-TW">
              <a:solidFill>
                <a:srgbClr val="898989"/>
              </a:solidFill>
            </a:endParaRPr>
          </a:p>
        </p:txBody>
      </p:sp>
    </p:spTree>
    <p:extLst>
      <p:ext uri="{BB962C8B-B14F-4D97-AF65-F5344CB8AC3E}">
        <p14:creationId xmlns:p14="http://schemas.microsoft.com/office/powerpoint/2010/main" val="373400001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p:txBody>
          <a:bodyPr/>
          <a:lstStyle/>
          <a:p>
            <a:endParaRPr lang="zh-TW" altLang="en-US" smtClean="0"/>
          </a:p>
        </p:txBody>
      </p:sp>
      <p:sp>
        <p:nvSpPr>
          <p:cNvPr id="56322" name="Content Placeholder 2"/>
          <p:cNvSpPr>
            <a:spLocks noGrp="1"/>
          </p:cNvSpPr>
          <p:nvPr>
            <p:ph idx="1"/>
          </p:nvPr>
        </p:nvSpPr>
        <p:spPr/>
        <p:txBody>
          <a:bodyPr/>
          <a:lstStyle/>
          <a:p>
            <a:endParaRPr lang="zh-TW" altLang="en-US" smtClean="0"/>
          </a:p>
        </p:txBody>
      </p:sp>
      <p:pic>
        <p:nvPicPr>
          <p:cNvPr id="563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426" y="1"/>
            <a:ext cx="9172575" cy="68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4294967295"/>
          </p:nvPr>
        </p:nvSpPr>
        <p:spPr>
          <a:xfrm>
            <a:off x="8077200" y="6356351"/>
            <a:ext cx="2133600" cy="365125"/>
          </a:xfrm>
          <a:prstGeom prst="rect">
            <a:avLst/>
          </a:prstGeom>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F36ED439-F5C1-4738-B2D5-7B8DEDBEB724}" type="slidenum">
              <a:rPr lang="zh-TW" altLang="en-US">
                <a:solidFill>
                  <a:srgbClr val="898989"/>
                </a:solidFill>
              </a:rPr>
              <a:pPr/>
              <a:t>113</a:t>
            </a:fld>
            <a:endParaRPr lang="en-US" altLang="zh-TW">
              <a:solidFill>
                <a:srgbClr val="898989"/>
              </a:solidFill>
            </a:endParaRPr>
          </a:p>
        </p:txBody>
      </p:sp>
    </p:spTree>
    <p:extLst>
      <p:ext uri="{BB962C8B-B14F-4D97-AF65-F5344CB8AC3E}">
        <p14:creationId xmlns:p14="http://schemas.microsoft.com/office/powerpoint/2010/main" val="141013674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endParaRPr lang="zh-TW" altLang="en-US" smtClean="0"/>
          </a:p>
        </p:txBody>
      </p:sp>
      <p:sp>
        <p:nvSpPr>
          <p:cNvPr id="57346" name="Content Placeholder 2"/>
          <p:cNvSpPr>
            <a:spLocks noGrp="1"/>
          </p:cNvSpPr>
          <p:nvPr>
            <p:ph idx="1"/>
          </p:nvPr>
        </p:nvSpPr>
        <p:spPr/>
        <p:txBody>
          <a:bodyPr/>
          <a:lstStyle/>
          <a:p>
            <a:endParaRPr lang="zh-TW" altLang="en-US" smtClean="0"/>
          </a:p>
        </p:txBody>
      </p:sp>
      <p:pic>
        <p:nvPicPr>
          <p:cNvPr id="573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763"/>
            <a:ext cx="91567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4294967295"/>
          </p:nvPr>
        </p:nvSpPr>
        <p:spPr>
          <a:xfrm>
            <a:off x="8077200" y="6356351"/>
            <a:ext cx="2133600" cy="365125"/>
          </a:xfrm>
          <a:prstGeom prst="rect">
            <a:avLst/>
          </a:prstGeom>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3116CD33-18C0-419D-A560-4803C4953C7D}" type="slidenum">
              <a:rPr lang="zh-TW" altLang="en-US">
                <a:solidFill>
                  <a:srgbClr val="898989"/>
                </a:solidFill>
              </a:rPr>
              <a:pPr/>
              <a:t>114</a:t>
            </a:fld>
            <a:endParaRPr lang="en-US" altLang="zh-TW">
              <a:solidFill>
                <a:srgbClr val="898989"/>
              </a:solidFill>
            </a:endParaRPr>
          </a:p>
        </p:txBody>
      </p:sp>
    </p:spTree>
    <p:extLst>
      <p:ext uri="{BB962C8B-B14F-4D97-AF65-F5344CB8AC3E}">
        <p14:creationId xmlns:p14="http://schemas.microsoft.com/office/powerpoint/2010/main" val="53067613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endParaRPr lang="zh-TW" altLang="en-US" smtClean="0"/>
          </a:p>
        </p:txBody>
      </p:sp>
      <p:sp>
        <p:nvSpPr>
          <p:cNvPr id="58370" name="Content Placeholder 2"/>
          <p:cNvSpPr>
            <a:spLocks noGrp="1"/>
          </p:cNvSpPr>
          <p:nvPr>
            <p:ph idx="1"/>
          </p:nvPr>
        </p:nvSpPr>
        <p:spPr/>
        <p:txBody>
          <a:bodyPr/>
          <a:lstStyle/>
          <a:p>
            <a:endParaRPr lang="zh-TW" altLang="en-US" smtClean="0"/>
          </a:p>
        </p:txBody>
      </p:sp>
      <p:pic>
        <p:nvPicPr>
          <p:cNvPr id="583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519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8077200" y="6356351"/>
            <a:ext cx="2133600" cy="365125"/>
          </a:xfrm>
          <a:prstGeom prst="rect">
            <a:avLst/>
          </a:prstGeom>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00C1AECE-AB3B-46E9-96E6-BF0A24BFF01E}" type="slidenum">
              <a:rPr lang="zh-TW" altLang="en-US">
                <a:solidFill>
                  <a:srgbClr val="898989"/>
                </a:solidFill>
              </a:rPr>
              <a:pPr/>
              <a:t>115</a:t>
            </a:fld>
            <a:endParaRPr lang="en-US" altLang="zh-TW">
              <a:solidFill>
                <a:srgbClr val="898989"/>
              </a:solidFill>
            </a:endParaRPr>
          </a:p>
        </p:txBody>
      </p:sp>
    </p:spTree>
    <p:extLst>
      <p:ext uri="{BB962C8B-B14F-4D97-AF65-F5344CB8AC3E}">
        <p14:creationId xmlns:p14="http://schemas.microsoft.com/office/powerpoint/2010/main" val="371308148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endParaRPr lang="zh-TW" altLang="en-US" smtClean="0"/>
          </a:p>
        </p:txBody>
      </p:sp>
      <p:sp>
        <p:nvSpPr>
          <p:cNvPr id="59394" name="Content Placeholder 2"/>
          <p:cNvSpPr>
            <a:spLocks noGrp="1"/>
          </p:cNvSpPr>
          <p:nvPr>
            <p:ph idx="1"/>
          </p:nvPr>
        </p:nvSpPr>
        <p:spPr/>
        <p:txBody>
          <a:bodyPr/>
          <a:lstStyle/>
          <a:p>
            <a:endParaRPr lang="zh-TW" altLang="en-US" smtClean="0"/>
          </a:p>
        </p:txBody>
      </p:sp>
      <p:pic>
        <p:nvPicPr>
          <p:cNvPr id="593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9400" y="0"/>
            <a:ext cx="91519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4294967295"/>
          </p:nvPr>
        </p:nvSpPr>
        <p:spPr>
          <a:xfrm>
            <a:off x="8077200" y="6356351"/>
            <a:ext cx="2133600" cy="365125"/>
          </a:xfrm>
          <a:prstGeom prst="rect">
            <a:avLst/>
          </a:prstGeom>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705F1B38-97B7-4D0B-89A0-85E378F18BE5}" type="slidenum">
              <a:rPr lang="zh-TW" altLang="en-US">
                <a:solidFill>
                  <a:srgbClr val="898989"/>
                </a:solidFill>
              </a:rPr>
              <a:pPr/>
              <a:t>116</a:t>
            </a:fld>
            <a:endParaRPr lang="en-US" altLang="zh-TW">
              <a:solidFill>
                <a:srgbClr val="898989"/>
              </a:solidFill>
            </a:endParaRPr>
          </a:p>
        </p:txBody>
      </p:sp>
    </p:spTree>
    <p:extLst>
      <p:ext uri="{BB962C8B-B14F-4D97-AF65-F5344CB8AC3E}">
        <p14:creationId xmlns:p14="http://schemas.microsoft.com/office/powerpoint/2010/main" val="232766742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endParaRPr lang="zh-TW" altLang="en-US" smtClean="0"/>
          </a:p>
        </p:txBody>
      </p:sp>
      <p:sp>
        <p:nvSpPr>
          <p:cNvPr id="60418" name="Content Placeholder 2"/>
          <p:cNvSpPr>
            <a:spLocks noGrp="1"/>
          </p:cNvSpPr>
          <p:nvPr>
            <p:ph idx="1"/>
          </p:nvPr>
        </p:nvSpPr>
        <p:spPr/>
        <p:txBody>
          <a:bodyPr/>
          <a:lstStyle/>
          <a:p>
            <a:endParaRPr lang="zh-TW" altLang="en-US" smtClean="0"/>
          </a:p>
        </p:txBody>
      </p:sp>
      <p:pic>
        <p:nvPicPr>
          <p:cNvPr id="604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888" y="1"/>
            <a:ext cx="9155113"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4294967295"/>
          </p:nvPr>
        </p:nvSpPr>
        <p:spPr>
          <a:xfrm>
            <a:off x="8077200" y="6356351"/>
            <a:ext cx="2133600" cy="365125"/>
          </a:xfrm>
          <a:prstGeom prst="rect">
            <a:avLst/>
          </a:prstGeom>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F7D00D19-44E4-4043-9F45-11F001E7F557}" type="slidenum">
              <a:rPr lang="zh-TW" altLang="en-US">
                <a:solidFill>
                  <a:srgbClr val="898989"/>
                </a:solidFill>
              </a:rPr>
              <a:pPr/>
              <a:t>117</a:t>
            </a:fld>
            <a:endParaRPr lang="en-US" altLang="zh-TW">
              <a:solidFill>
                <a:srgbClr val="898989"/>
              </a:solidFill>
            </a:endParaRPr>
          </a:p>
        </p:txBody>
      </p:sp>
    </p:spTree>
    <p:extLst>
      <p:ext uri="{BB962C8B-B14F-4D97-AF65-F5344CB8AC3E}">
        <p14:creationId xmlns:p14="http://schemas.microsoft.com/office/powerpoint/2010/main" val="128236661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p:txBody>
          <a:bodyPr/>
          <a:lstStyle/>
          <a:p>
            <a:r>
              <a:rPr lang="en-US" altLang="zh-TW" smtClean="0"/>
              <a:t>Branching and Merging</a:t>
            </a:r>
            <a:endParaRPr lang="zh-TW" altLang="en-US" smtClean="0"/>
          </a:p>
        </p:txBody>
      </p:sp>
      <p:sp>
        <p:nvSpPr>
          <p:cNvPr id="61442" name="Content Placeholder 2"/>
          <p:cNvSpPr>
            <a:spLocks noGrp="1"/>
          </p:cNvSpPr>
          <p:nvPr>
            <p:ph idx="1"/>
          </p:nvPr>
        </p:nvSpPr>
        <p:spPr/>
        <p:txBody>
          <a:bodyPr/>
          <a:lstStyle/>
          <a:p>
            <a:r>
              <a:rPr lang="en-US" altLang="zh-TW" smtClean="0"/>
              <a:t>Why this is cool?</a:t>
            </a:r>
          </a:p>
          <a:p>
            <a:pPr lvl="1"/>
            <a:r>
              <a:rPr lang="en-US" altLang="zh-TW" smtClean="0"/>
              <a:t>Non-linear development</a:t>
            </a:r>
          </a:p>
        </p:txBody>
      </p:sp>
      <p:sp>
        <p:nvSpPr>
          <p:cNvPr id="61443" name="TextBox 4"/>
          <p:cNvSpPr txBox="1">
            <a:spLocks noChangeArrowheads="1"/>
          </p:cNvSpPr>
          <p:nvPr/>
        </p:nvSpPr>
        <p:spPr bwMode="auto">
          <a:xfrm>
            <a:off x="2711450" y="2781300"/>
            <a:ext cx="467360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TW" sz="1600">
                <a:latin typeface="Consolas" panose="020B0609020204030204" pitchFamily="49" charset="0"/>
              </a:rPr>
              <a:t>clone the code that is in production</a:t>
            </a:r>
          </a:p>
          <a:p>
            <a:r>
              <a:rPr lang="en-US" altLang="zh-TW" sz="1600">
                <a:latin typeface="Consolas" panose="020B0609020204030204" pitchFamily="49" charset="0"/>
              </a:rPr>
              <a:t>create a branch for issue #53 (iss53)</a:t>
            </a:r>
          </a:p>
          <a:p>
            <a:r>
              <a:rPr lang="en-US" altLang="zh-TW" sz="1600">
                <a:latin typeface="Consolas" panose="020B0609020204030204" pitchFamily="49" charset="0"/>
              </a:rPr>
              <a:t>work for 10 minutes</a:t>
            </a:r>
          </a:p>
          <a:p>
            <a:r>
              <a:rPr lang="en-US" altLang="zh-TW" sz="1600">
                <a:latin typeface="Consolas" panose="020B0609020204030204" pitchFamily="49" charset="0"/>
              </a:rPr>
              <a:t>someone asks for a hotfix for issue #102</a:t>
            </a:r>
          </a:p>
          <a:p>
            <a:r>
              <a:rPr lang="en-US" altLang="zh-TW" sz="1600">
                <a:latin typeface="Consolas" panose="020B0609020204030204" pitchFamily="49" charset="0"/>
              </a:rPr>
              <a:t>checkout ‘production’</a:t>
            </a:r>
          </a:p>
          <a:p>
            <a:r>
              <a:rPr lang="en-US" altLang="zh-TW" sz="1600">
                <a:latin typeface="Consolas" panose="020B0609020204030204" pitchFamily="49" charset="0"/>
              </a:rPr>
              <a:t>create a branch (iss102)</a:t>
            </a:r>
          </a:p>
          <a:p>
            <a:r>
              <a:rPr lang="en-US" altLang="zh-TW" sz="1600">
                <a:latin typeface="Consolas" panose="020B0609020204030204" pitchFamily="49" charset="0"/>
              </a:rPr>
              <a:t>fix the issue</a:t>
            </a:r>
          </a:p>
          <a:p>
            <a:r>
              <a:rPr lang="en-US" altLang="zh-TW" sz="1600">
                <a:latin typeface="Consolas" panose="020B0609020204030204" pitchFamily="49" charset="0"/>
              </a:rPr>
              <a:t>checkout ‘production’, merge ‘iss102’</a:t>
            </a:r>
          </a:p>
          <a:p>
            <a:r>
              <a:rPr lang="en-US" altLang="zh-TW" sz="1600">
                <a:latin typeface="Consolas" panose="020B0609020204030204" pitchFamily="49" charset="0"/>
              </a:rPr>
              <a:t>push ‘production’</a:t>
            </a:r>
          </a:p>
          <a:p>
            <a:r>
              <a:rPr lang="en-US" altLang="zh-TW" sz="1600">
                <a:latin typeface="Consolas" panose="020B0609020204030204" pitchFamily="49" charset="0"/>
              </a:rPr>
              <a:t>checkout ‘iss53’ and keep working</a:t>
            </a:r>
            <a:endParaRPr lang="zh-TW" altLang="en-US" sz="1600">
              <a:latin typeface="Consolas" panose="020B0609020204030204" pitchFamily="49" charset="0"/>
            </a:endParaRPr>
          </a:p>
        </p:txBody>
      </p:sp>
      <p:sp>
        <p:nvSpPr>
          <p:cNvPr id="6" name="Slide Number Placeholder 5"/>
          <p:cNvSpPr>
            <a:spLocks noGrp="1"/>
          </p:cNvSpPr>
          <p:nvPr>
            <p:ph type="sldNum" sz="quarter" idx="4294967295"/>
          </p:nvPr>
        </p:nvSpPr>
        <p:spPr>
          <a:xfrm>
            <a:off x="8077200" y="6356351"/>
            <a:ext cx="2133600" cy="365125"/>
          </a:xfrm>
          <a:prstGeom prst="rect">
            <a:avLst/>
          </a:prstGeom>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6AD248D3-A5C3-4305-832D-92E1D104CE95}" type="slidenum">
              <a:rPr lang="zh-TW" altLang="en-US">
                <a:solidFill>
                  <a:srgbClr val="898989"/>
                </a:solidFill>
              </a:rPr>
              <a:pPr/>
              <a:t>118</a:t>
            </a:fld>
            <a:endParaRPr lang="en-US" altLang="zh-TW">
              <a:solidFill>
                <a:srgbClr val="898989"/>
              </a:solidFill>
            </a:endParaRPr>
          </a:p>
        </p:txBody>
      </p:sp>
    </p:spTree>
    <p:extLst>
      <p:ext uri="{BB962C8B-B14F-4D97-AF65-F5344CB8AC3E}">
        <p14:creationId xmlns:p14="http://schemas.microsoft.com/office/powerpoint/2010/main" val="226834035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p:txBody>
          <a:bodyPr/>
          <a:lstStyle/>
          <a:p>
            <a:r>
              <a:rPr lang="en-US" altLang="zh-TW" smtClean="0"/>
              <a:t>Working with remote</a:t>
            </a:r>
            <a:endParaRPr lang="zh-TW" altLang="en-US" smtClean="0"/>
          </a:p>
        </p:txBody>
      </p:sp>
      <p:sp>
        <p:nvSpPr>
          <p:cNvPr id="62466" name="Content Placeholder 2"/>
          <p:cNvSpPr>
            <a:spLocks noGrp="1"/>
          </p:cNvSpPr>
          <p:nvPr>
            <p:ph sz="half" idx="1"/>
          </p:nvPr>
        </p:nvSpPr>
        <p:spPr/>
        <p:txBody>
          <a:bodyPr/>
          <a:lstStyle/>
          <a:p>
            <a:r>
              <a:rPr lang="en-US" altLang="zh-TW" sz="2400"/>
              <a:t>Use git clone to replicate repository</a:t>
            </a:r>
          </a:p>
          <a:p>
            <a:endParaRPr lang="en-US" altLang="zh-TW" sz="2400"/>
          </a:p>
          <a:p>
            <a:r>
              <a:rPr lang="en-US" altLang="zh-TW" sz="2400"/>
              <a:t>Get changes with </a:t>
            </a:r>
          </a:p>
          <a:p>
            <a:pPr lvl="1"/>
            <a:r>
              <a:rPr lang="en-US" altLang="zh-TW" sz="2000"/>
              <a:t>git fetch </a:t>
            </a:r>
          </a:p>
          <a:p>
            <a:pPr lvl="1"/>
            <a:r>
              <a:rPr lang="en-US" altLang="zh-TW" sz="2000"/>
              <a:t>git pull (fetches and merges)</a:t>
            </a:r>
          </a:p>
          <a:p>
            <a:pPr lvl="1"/>
            <a:endParaRPr lang="en-US" altLang="zh-TW" sz="2000"/>
          </a:p>
          <a:p>
            <a:r>
              <a:rPr lang="en-US" altLang="zh-TW" sz="2400"/>
              <a:t>Propagate changes with</a:t>
            </a:r>
          </a:p>
          <a:p>
            <a:pPr lvl="1"/>
            <a:r>
              <a:rPr lang="en-US" altLang="zh-TW" sz="2000"/>
              <a:t>git push</a:t>
            </a:r>
          </a:p>
          <a:p>
            <a:endParaRPr lang="zh-TW" altLang="en-US" smtClean="0"/>
          </a:p>
        </p:txBody>
      </p:sp>
      <p:sp>
        <p:nvSpPr>
          <p:cNvPr id="62467" name="Content Placeholder 4"/>
          <p:cNvSpPr>
            <a:spLocks noGrp="1"/>
          </p:cNvSpPr>
          <p:nvPr>
            <p:ph sz="half" idx="2"/>
          </p:nvPr>
        </p:nvSpPr>
        <p:spPr/>
        <p:txBody>
          <a:bodyPr/>
          <a:lstStyle/>
          <a:p>
            <a:r>
              <a:rPr lang="en-US" altLang="zh-TW" smtClean="0"/>
              <a:t>Protocols</a:t>
            </a:r>
          </a:p>
          <a:p>
            <a:pPr lvl="1"/>
            <a:r>
              <a:rPr lang="en-US" altLang="zh-TW" smtClean="0"/>
              <a:t>Local filesystem (file://)</a:t>
            </a:r>
          </a:p>
          <a:p>
            <a:pPr lvl="1"/>
            <a:r>
              <a:rPr lang="en-US" altLang="zh-TW" smtClean="0"/>
              <a:t>SSH (ssh://)</a:t>
            </a:r>
          </a:p>
          <a:p>
            <a:pPr lvl="1"/>
            <a:r>
              <a:rPr lang="en-US" altLang="zh-TW" smtClean="0"/>
              <a:t>HTTP (http:// https://)</a:t>
            </a:r>
          </a:p>
          <a:p>
            <a:pPr lvl="1"/>
            <a:r>
              <a:rPr lang="en-US" altLang="zh-TW" smtClean="0"/>
              <a:t>Git protocol (git://)</a:t>
            </a:r>
          </a:p>
        </p:txBody>
      </p:sp>
      <p:sp>
        <p:nvSpPr>
          <p:cNvPr id="6" name="Slide Number Placeholder 5"/>
          <p:cNvSpPr>
            <a:spLocks noGrp="1"/>
          </p:cNvSpPr>
          <p:nvPr>
            <p:ph type="sldNum" sz="quarter" idx="12"/>
          </p:nvPr>
        </p:nvSpPr>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78465B97-EAFE-4FF6-9A19-DEF85EE9F845}" type="slidenum">
              <a:rPr lang="zh-TW" altLang="en-US">
                <a:solidFill>
                  <a:srgbClr val="898989"/>
                </a:solidFill>
              </a:rPr>
              <a:pPr/>
              <a:t>119</a:t>
            </a:fld>
            <a:endParaRPr lang="en-US" altLang="zh-TW">
              <a:solidFill>
                <a:srgbClr val="898989"/>
              </a:solidFill>
            </a:endParaRPr>
          </a:p>
        </p:txBody>
      </p:sp>
    </p:spTree>
    <p:extLst>
      <p:ext uri="{BB962C8B-B14F-4D97-AF65-F5344CB8AC3E}">
        <p14:creationId xmlns:p14="http://schemas.microsoft.com/office/powerpoint/2010/main" val="23540029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2590800" y="76200"/>
            <a:ext cx="7848600" cy="1143000"/>
          </a:xfrm>
          <a:noFill/>
          <a:ln/>
        </p:spPr>
        <p:txBody>
          <a:bodyPr>
            <a:normAutofit/>
          </a:bodyPr>
          <a:lstStyle/>
          <a:p>
            <a:pPr>
              <a:lnSpc>
                <a:spcPct val="90000"/>
              </a:lnSpc>
            </a:pPr>
            <a:r>
              <a:rPr lang="en-US"/>
              <a:t>   Architecture Neutral &amp; Portable</a:t>
            </a:r>
          </a:p>
        </p:txBody>
      </p:sp>
      <p:sp>
        <p:nvSpPr>
          <p:cNvPr id="75779" name="Rectangle 3"/>
          <p:cNvSpPr>
            <a:spLocks noGrp="1" noChangeArrowheads="1"/>
          </p:cNvSpPr>
          <p:nvPr>
            <p:ph type="body" idx="1"/>
          </p:nvPr>
        </p:nvSpPr>
        <p:spPr>
          <a:noFill/>
          <a:ln/>
        </p:spPr>
        <p:txBody>
          <a:bodyPr/>
          <a:lstStyle/>
          <a:p>
            <a:pPr>
              <a:lnSpc>
                <a:spcPct val="90000"/>
              </a:lnSpc>
            </a:pPr>
            <a:r>
              <a:rPr lang="en-US"/>
              <a:t>Java Compiler -Java source code to </a:t>
            </a:r>
            <a:r>
              <a:rPr lang="en-US" i="1"/>
              <a:t>bytecode</a:t>
            </a:r>
          </a:p>
          <a:p>
            <a:pPr>
              <a:lnSpc>
                <a:spcPct val="90000"/>
              </a:lnSpc>
            </a:pPr>
            <a:r>
              <a:rPr lang="en-US" i="1"/>
              <a:t>Bytecode </a:t>
            </a:r>
            <a:r>
              <a:rPr lang="en-US"/>
              <a:t>- an intermediate  form, closer to machine representation</a:t>
            </a:r>
          </a:p>
          <a:p>
            <a:pPr>
              <a:lnSpc>
                <a:spcPct val="90000"/>
              </a:lnSpc>
            </a:pPr>
            <a:r>
              <a:rPr lang="en-US"/>
              <a:t>A virtual machine on any target platform interprets the bytecode</a:t>
            </a:r>
          </a:p>
          <a:p>
            <a:pPr>
              <a:lnSpc>
                <a:spcPct val="90000"/>
              </a:lnSpc>
            </a:pPr>
            <a:r>
              <a:rPr lang="en-US"/>
              <a:t>Porting the java system to any new platform involves writing an interpreter that supports the Java Virtual Machine</a:t>
            </a:r>
          </a:p>
          <a:p>
            <a:pPr>
              <a:lnSpc>
                <a:spcPct val="90000"/>
              </a:lnSpc>
            </a:pPr>
            <a:r>
              <a:rPr lang="en-US"/>
              <a:t>The interpreter will  figure out what the equivalent machine dependent code to run</a:t>
            </a:r>
          </a:p>
        </p:txBody>
      </p:sp>
    </p:spTree>
    <p:extLst>
      <p:ext uri="{BB962C8B-B14F-4D97-AF65-F5344CB8AC3E}">
        <p14:creationId xmlns:p14="http://schemas.microsoft.com/office/powerpoint/2010/main" val="1723388535"/>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sz="4000"/>
              <a:t>Working with remote</a:t>
            </a:r>
            <a:br>
              <a:rPr lang="en-US" altLang="zh-TW" sz="4000"/>
            </a:br>
            <a:r>
              <a:rPr lang="en-US" altLang="zh-TW" sz="4000"/>
              <a:t>Local filesystem</a:t>
            </a:r>
            <a:endParaRPr lang="zh-TW" altLang="en-US" sz="4000"/>
          </a:p>
        </p:txBody>
      </p:sp>
      <p:sp>
        <p:nvSpPr>
          <p:cNvPr id="63490" name="Content Placeholder 2"/>
          <p:cNvSpPr>
            <a:spLocks noGrp="1"/>
          </p:cNvSpPr>
          <p:nvPr>
            <p:ph sz="half" idx="1"/>
          </p:nvPr>
        </p:nvSpPr>
        <p:spPr/>
        <p:txBody>
          <a:bodyPr/>
          <a:lstStyle/>
          <a:p>
            <a:r>
              <a:rPr lang="en-US" altLang="zh-TW" smtClean="0"/>
              <a:t>Pros</a:t>
            </a:r>
          </a:p>
          <a:p>
            <a:pPr lvl="1"/>
            <a:r>
              <a:rPr lang="en-US" altLang="zh-TW" smtClean="0"/>
              <a:t>Simple</a:t>
            </a:r>
          </a:p>
          <a:p>
            <a:pPr lvl="1"/>
            <a:r>
              <a:rPr lang="en-US" altLang="zh-TW" smtClean="0"/>
              <a:t>Support existing access control</a:t>
            </a:r>
          </a:p>
          <a:p>
            <a:pPr lvl="1"/>
            <a:r>
              <a:rPr lang="en-US" altLang="zh-TW" smtClean="0"/>
              <a:t>NFS enabled</a:t>
            </a:r>
            <a:endParaRPr lang="zh-TW" altLang="en-US" smtClean="0"/>
          </a:p>
        </p:txBody>
      </p:sp>
      <p:sp>
        <p:nvSpPr>
          <p:cNvPr id="63491" name="Content Placeholder 3"/>
          <p:cNvSpPr>
            <a:spLocks noGrp="1"/>
          </p:cNvSpPr>
          <p:nvPr>
            <p:ph sz="half" idx="2"/>
          </p:nvPr>
        </p:nvSpPr>
        <p:spPr/>
        <p:txBody>
          <a:bodyPr/>
          <a:lstStyle/>
          <a:p>
            <a:r>
              <a:rPr lang="en-US" altLang="zh-TW" smtClean="0"/>
              <a:t>Cons</a:t>
            </a:r>
          </a:p>
          <a:p>
            <a:pPr lvl="1"/>
            <a:r>
              <a:rPr lang="en-US" altLang="zh-TW" smtClean="0"/>
              <a:t>Public share is difficult to set up</a:t>
            </a:r>
          </a:p>
          <a:p>
            <a:pPr lvl="1"/>
            <a:r>
              <a:rPr lang="en-US" altLang="zh-TW" smtClean="0"/>
              <a:t>Slow on top of NFS</a:t>
            </a:r>
            <a:endParaRPr lang="zh-TW" altLang="en-US" smtClean="0"/>
          </a:p>
        </p:txBody>
      </p:sp>
      <p:sp>
        <p:nvSpPr>
          <p:cNvPr id="6" name="Slide Number Placeholder 5"/>
          <p:cNvSpPr>
            <a:spLocks noGrp="1"/>
          </p:cNvSpPr>
          <p:nvPr>
            <p:ph type="sldNum" sz="quarter" idx="12"/>
          </p:nvPr>
        </p:nvSpPr>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47D9D923-4FDF-4A71-9BDE-5383E52B5603}" type="slidenum">
              <a:rPr lang="zh-TW" altLang="en-US">
                <a:solidFill>
                  <a:srgbClr val="898989"/>
                </a:solidFill>
              </a:rPr>
              <a:pPr/>
              <a:t>120</a:t>
            </a:fld>
            <a:endParaRPr lang="en-US" altLang="zh-TW">
              <a:solidFill>
                <a:srgbClr val="898989"/>
              </a:solidFill>
            </a:endParaRPr>
          </a:p>
        </p:txBody>
      </p:sp>
    </p:spTree>
    <p:extLst>
      <p:ext uri="{BB962C8B-B14F-4D97-AF65-F5344CB8AC3E}">
        <p14:creationId xmlns:p14="http://schemas.microsoft.com/office/powerpoint/2010/main" val="120092924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sz="4000" dirty="0"/>
              <a:t>Working with </a:t>
            </a:r>
            <a:r>
              <a:rPr lang="en-US" altLang="zh-TW" sz="4000" dirty="0" smtClean="0"/>
              <a:t>remote SSH</a:t>
            </a:r>
            <a:endParaRPr lang="zh-TW" altLang="en-US" sz="4000" dirty="0"/>
          </a:p>
        </p:txBody>
      </p:sp>
      <p:sp>
        <p:nvSpPr>
          <p:cNvPr id="64514" name="Content Placeholder 2"/>
          <p:cNvSpPr>
            <a:spLocks noGrp="1"/>
          </p:cNvSpPr>
          <p:nvPr>
            <p:ph sz="half" idx="1"/>
          </p:nvPr>
        </p:nvSpPr>
        <p:spPr/>
        <p:txBody>
          <a:bodyPr/>
          <a:lstStyle/>
          <a:p>
            <a:r>
              <a:rPr lang="en-US" altLang="zh-TW" smtClean="0"/>
              <a:t>Pros</a:t>
            </a:r>
          </a:p>
          <a:p>
            <a:pPr lvl="1"/>
            <a:r>
              <a:rPr lang="en-US" altLang="zh-TW" smtClean="0"/>
              <a:t>Support authenticated write access</a:t>
            </a:r>
          </a:p>
          <a:p>
            <a:pPr lvl="1"/>
            <a:r>
              <a:rPr lang="en-US" altLang="zh-TW" smtClean="0"/>
              <a:t>Easy to set up as most system provide ssh toolsets</a:t>
            </a:r>
          </a:p>
          <a:p>
            <a:pPr lvl="1"/>
            <a:r>
              <a:rPr lang="en-US" altLang="zh-TW" smtClean="0"/>
              <a:t>Fast</a:t>
            </a:r>
          </a:p>
          <a:p>
            <a:pPr lvl="2"/>
            <a:r>
              <a:rPr lang="en-US" altLang="zh-TW" smtClean="0"/>
              <a:t>Compression before transfer</a:t>
            </a:r>
            <a:endParaRPr lang="zh-TW" altLang="en-US" smtClean="0"/>
          </a:p>
        </p:txBody>
      </p:sp>
      <p:sp>
        <p:nvSpPr>
          <p:cNvPr id="64515" name="Content Placeholder 3"/>
          <p:cNvSpPr>
            <a:spLocks noGrp="1"/>
          </p:cNvSpPr>
          <p:nvPr>
            <p:ph sz="half" idx="2"/>
          </p:nvPr>
        </p:nvSpPr>
        <p:spPr/>
        <p:txBody>
          <a:bodyPr/>
          <a:lstStyle/>
          <a:p>
            <a:r>
              <a:rPr lang="en-US" altLang="zh-TW" smtClean="0"/>
              <a:t>Cons</a:t>
            </a:r>
          </a:p>
          <a:p>
            <a:pPr lvl="1"/>
            <a:r>
              <a:rPr lang="en-US" altLang="zh-TW" smtClean="0"/>
              <a:t>No anonymous access</a:t>
            </a:r>
          </a:p>
          <a:p>
            <a:pPr lvl="2"/>
            <a:r>
              <a:rPr lang="en-US" altLang="zh-TW" smtClean="0"/>
              <a:t>Not even for read access</a:t>
            </a:r>
            <a:endParaRPr lang="zh-TW" altLang="en-US" smtClean="0"/>
          </a:p>
        </p:txBody>
      </p:sp>
      <p:sp>
        <p:nvSpPr>
          <p:cNvPr id="6" name="Slide Number Placeholder 5"/>
          <p:cNvSpPr>
            <a:spLocks noGrp="1"/>
          </p:cNvSpPr>
          <p:nvPr>
            <p:ph type="sldNum" sz="quarter" idx="12"/>
          </p:nvPr>
        </p:nvSpPr>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98D8EBAF-8547-412A-B397-5D9E6956850F}" type="slidenum">
              <a:rPr lang="zh-TW" altLang="en-US">
                <a:solidFill>
                  <a:srgbClr val="898989"/>
                </a:solidFill>
              </a:rPr>
              <a:pPr/>
              <a:t>121</a:t>
            </a:fld>
            <a:endParaRPr lang="en-US" altLang="zh-TW">
              <a:solidFill>
                <a:srgbClr val="898989"/>
              </a:solidFill>
            </a:endParaRPr>
          </a:p>
        </p:txBody>
      </p:sp>
    </p:spTree>
    <p:extLst>
      <p:ext uri="{BB962C8B-B14F-4D97-AF65-F5344CB8AC3E}">
        <p14:creationId xmlns:p14="http://schemas.microsoft.com/office/powerpoint/2010/main" val="111413422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sz="4000" dirty="0"/>
              <a:t>Working with </a:t>
            </a:r>
            <a:r>
              <a:rPr lang="en-US" altLang="zh-TW" sz="4000" dirty="0" smtClean="0"/>
              <a:t>remote GIT</a:t>
            </a:r>
            <a:endParaRPr lang="zh-TW" altLang="en-US" sz="4000" dirty="0"/>
          </a:p>
        </p:txBody>
      </p:sp>
      <p:sp>
        <p:nvSpPr>
          <p:cNvPr id="65538" name="Content Placeholder 2"/>
          <p:cNvSpPr>
            <a:spLocks noGrp="1"/>
          </p:cNvSpPr>
          <p:nvPr>
            <p:ph sz="half" idx="1"/>
          </p:nvPr>
        </p:nvSpPr>
        <p:spPr/>
        <p:txBody>
          <a:bodyPr/>
          <a:lstStyle/>
          <a:p>
            <a:r>
              <a:rPr lang="en-US" altLang="zh-TW" smtClean="0"/>
              <a:t>Pros</a:t>
            </a:r>
          </a:p>
          <a:p>
            <a:pPr lvl="1"/>
            <a:r>
              <a:rPr lang="en-US" altLang="zh-TW" smtClean="0"/>
              <a:t>Fastest protocal</a:t>
            </a:r>
          </a:p>
          <a:p>
            <a:pPr lvl="1"/>
            <a:r>
              <a:rPr lang="en-US" altLang="zh-TW" smtClean="0"/>
              <a:t>Allow public anonymous access</a:t>
            </a:r>
            <a:endParaRPr lang="zh-TW" altLang="en-US" smtClean="0"/>
          </a:p>
        </p:txBody>
      </p:sp>
      <p:sp>
        <p:nvSpPr>
          <p:cNvPr id="65539" name="Content Placeholder 3"/>
          <p:cNvSpPr>
            <a:spLocks noGrp="1"/>
          </p:cNvSpPr>
          <p:nvPr>
            <p:ph sz="half" idx="2"/>
          </p:nvPr>
        </p:nvSpPr>
        <p:spPr/>
        <p:txBody>
          <a:bodyPr/>
          <a:lstStyle/>
          <a:p>
            <a:r>
              <a:rPr lang="en-US" altLang="zh-TW" smtClean="0"/>
              <a:t>Cons</a:t>
            </a:r>
          </a:p>
          <a:p>
            <a:pPr lvl="1"/>
            <a:r>
              <a:rPr lang="en-US" altLang="zh-TW" smtClean="0"/>
              <a:t>Lack of authentication</a:t>
            </a:r>
          </a:p>
          <a:p>
            <a:pPr lvl="1"/>
            <a:r>
              <a:rPr lang="en-US" altLang="zh-TW" smtClean="0"/>
              <a:t>Difficult to set up</a:t>
            </a:r>
          </a:p>
          <a:p>
            <a:pPr lvl="1"/>
            <a:r>
              <a:rPr lang="en-US" altLang="zh-TW" smtClean="0"/>
              <a:t>Use port 9418</a:t>
            </a:r>
          </a:p>
          <a:p>
            <a:pPr lvl="2"/>
            <a:r>
              <a:rPr lang="en-US" altLang="zh-TW" smtClean="0"/>
              <a:t>Not standard port</a:t>
            </a:r>
          </a:p>
          <a:p>
            <a:pPr lvl="2"/>
            <a:r>
              <a:rPr lang="en-US" altLang="zh-TW" smtClean="0"/>
              <a:t>Can be blocked</a:t>
            </a:r>
            <a:endParaRPr lang="zh-TW" altLang="en-US" smtClean="0"/>
          </a:p>
        </p:txBody>
      </p:sp>
      <p:sp>
        <p:nvSpPr>
          <p:cNvPr id="6" name="Slide Number Placeholder 5"/>
          <p:cNvSpPr>
            <a:spLocks noGrp="1"/>
          </p:cNvSpPr>
          <p:nvPr>
            <p:ph type="sldNum" sz="quarter" idx="12"/>
          </p:nvPr>
        </p:nvSpPr>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70BBE934-249D-4FBB-866A-F66F6AD81471}" type="slidenum">
              <a:rPr lang="zh-TW" altLang="en-US">
                <a:solidFill>
                  <a:srgbClr val="898989"/>
                </a:solidFill>
              </a:rPr>
              <a:pPr/>
              <a:t>122</a:t>
            </a:fld>
            <a:endParaRPr lang="en-US" altLang="zh-TW">
              <a:solidFill>
                <a:srgbClr val="898989"/>
              </a:solidFill>
            </a:endParaRPr>
          </a:p>
        </p:txBody>
      </p:sp>
    </p:spTree>
    <p:extLst>
      <p:ext uri="{BB962C8B-B14F-4D97-AF65-F5344CB8AC3E}">
        <p14:creationId xmlns:p14="http://schemas.microsoft.com/office/powerpoint/2010/main" val="168908954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sz="4000" dirty="0"/>
              <a:t>Working with </a:t>
            </a:r>
            <a:r>
              <a:rPr lang="en-US" altLang="zh-TW" sz="4000" dirty="0" smtClean="0"/>
              <a:t>remote HTTP/HTTPS</a:t>
            </a:r>
            <a:endParaRPr lang="zh-TW" altLang="en-US" sz="4000" dirty="0"/>
          </a:p>
        </p:txBody>
      </p:sp>
      <p:sp>
        <p:nvSpPr>
          <p:cNvPr id="66562" name="Content Placeholder 2"/>
          <p:cNvSpPr>
            <a:spLocks noGrp="1"/>
          </p:cNvSpPr>
          <p:nvPr>
            <p:ph sz="half" idx="1"/>
          </p:nvPr>
        </p:nvSpPr>
        <p:spPr/>
        <p:txBody>
          <a:bodyPr/>
          <a:lstStyle/>
          <a:p>
            <a:r>
              <a:rPr lang="en-US" altLang="zh-TW" smtClean="0"/>
              <a:t>Pros</a:t>
            </a:r>
          </a:p>
          <a:p>
            <a:pPr lvl="1"/>
            <a:r>
              <a:rPr lang="en-US" altLang="zh-TW" smtClean="0"/>
              <a:t>Very easy to set up</a:t>
            </a:r>
          </a:p>
          <a:p>
            <a:pPr lvl="1"/>
            <a:r>
              <a:rPr lang="en-US" altLang="zh-TW" smtClean="0"/>
              <a:t>Unlikely to be blocked</a:t>
            </a:r>
          </a:p>
          <a:p>
            <a:pPr lvl="2"/>
            <a:r>
              <a:rPr lang="en-US" altLang="zh-TW" smtClean="0"/>
              <a:t>Using standard port</a:t>
            </a:r>
            <a:endParaRPr lang="zh-TW" altLang="en-US" smtClean="0"/>
          </a:p>
        </p:txBody>
      </p:sp>
      <p:sp>
        <p:nvSpPr>
          <p:cNvPr id="66563" name="Content Placeholder 3"/>
          <p:cNvSpPr>
            <a:spLocks noGrp="1"/>
          </p:cNvSpPr>
          <p:nvPr>
            <p:ph sz="half" idx="2"/>
          </p:nvPr>
        </p:nvSpPr>
        <p:spPr/>
        <p:txBody>
          <a:bodyPr/>
          <a:lstStyle/>
          <a:p>
            <a:r>
              <a:rPr lang="en-US" altLang="zh-TW" smtClean="0"/>
              <a:t>Cons</a:t>
            </a:r>
          </a:p>
          <a:p>
            <a:pPr lvl="1"/>
            <a:r>
              <a:rPr lang="en-US" altLang="zh-TW" smtClean="0"/>
              <a:t>Inefficient</a:t>
            </a:r>
            <a:endParaRPr lang="zh-TW" altLang="en-US" smtClean="0"/>
          </a:p>
        </p:txBody>
      </p:sp>
      <p:sp>
        <p:nvSpPr>
          <p:cNvPr id="6" name="Slide Number Placeholder 5"/>
          <p:cNvSpPr>
            <a:spLocks noGrp="1"/>
          </p:cNvSpPr>
          <p:nvPr>
            <p:ph type="sldNum" sz="quarter" idx="12"/>
          </p:nvPr>
        </p:nvSpPr>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DF0A1703-0C0E-4696-BA25-E6139B12C1BE}" type="slidenum">
              <a:rPr lang="zh-TW" altLang="en-US">
                <a:solidFill>
                  <a:srgbClr val="898989"/>
                </a:solidFill>
              </a:rPr>
              <a:pPr/>
              <a:t>123</a:t>
            </a:fld>
            <a:endParaRPr lang="en-US" altLang="zh-TW">
              <a:solidFill>
                <a:srgbClr val="898989"/>
              </a:solidFill>
            </a:endParaRPr>
          </a:p>
        </p:txBody>
      </p:sp>
    </p:spTree>
    <p:extLst>
      <p:ext uri="{BB962C8B-B14F-4D97-AF65-F5344CB8AC3E}">
        <p14:creationId xmlns:p14="http://schemas.microsoft.com/office/powerpoint/2010/main" val="385399748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tLang="zh-TW" smtClean="0"/>
              <a:t>Working with remote</a:t>
            </a:r>
            <a:endParaRPr lang="zh-TW" altLang="en-US" smtClean="0"/>
          </a:p>
        </p:txBody>
      </p:sp>
      <p:sp>
        <p:nvSpPr>
          <p:cNvPr id="67586" name="Content Placeholder 5"/>
          <p:cNvSpPr>
            <a:spLocks noGrp="1"/>
          </p:cNvSpPr>
          <p:nvPr>
            <p:ph sz="half" idx="1"/>
          </p:nvPr>
        </p:nvSpPr>
        <p:spPr/>
        <p:txBody>
          <a:bodyPr/>
          <a:lstStyle/>
          <a:p>
            <a:r>
              <a:rPr lang="en-US" altLang="zh-TW" smtClean="0"/>
              <a:t>One person project</a:t>
            </a:r>
          </a:p>
          <a:p>
            <a:pPr lvl="1"/>
            <a:r>
              <a:rPr lang="en-US" altLang="zh-TW" smtClean="0"/>
              <a:t>Local repo is enough</a:t>
            </a:r>
          </a:p>
          <a:p>
            <a:pPr lvl="1"/>
            <a:r>
              <a:rPr lang="en-US" altLang="zh-TW" smtClean="0"/>
              <a:t>No need to bother with remote</a:t>
            </a:r>
            <a:endParaRPr lang="zh-TW" altLang="en-US" smtClean="0"/>
          </a:p>
        </p:txBody>
      </p:sp>
      <p:sp>
        <p:nvSpPr>
          <p:cNvPr id="67587" name="Content Placeholder 6"/>
          <p:cNvSpPr>
            <a:spLocks noGrp="1"/>
          </p:cNvSpPr>
          <p:nvPr>
            <p:ph sz="half" idx="2"/>
          </p:nvPr>
        </p:nvSpPr>
        <p:spPr/>
        <p:txBody>
          <a:bodyPr/>
          <a:lstStyle/>
          <a:p>
            <a:r>
              <a:rPr lang="en-US" altLang="zh-TW" smtClean="0"/>
              <a:t>Small team project</a:t>
            </a:r>
          </a:p>
          <a:p>
            <a:pPr lvl="1"/>
            <a:r>
              <a:rPr lang="en-US" altLang="zh-TW" smtClean="0"/>
              <a:t>SSH write access for a few core developers</a:t>
            </a:r>
          </a:p>
          <a:p>
            <a:pPr lvl="1"/>
            <a:r>
              <a:rPr lang="en-US" altLang="zh-TW" smtClean="0"/>
              <a:t>GIT public read access</a:t>
            </a:r>
            <a:endParaRPr lang="zh-TW" altLang="en-US" smtClean="0"/>
          </a:p>
        </p:txBody>
      </p:sp>
      <p:sp>
        <p:nvSpPr>
          <p:cNvPr id="8" name="Slide Number Placeholder 7"/>
          <p:cNvSpPr>
            <a:spLocks noGrp="1"/>
          </p:cNvSpPr>
          <p:nvPr>
            <p:ph type="sldNum" sz="quarter" idx="12"/>
          </p:nvPr>
        </p:nvSpPr>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C06DAC4E-3D20-4307-A883-689824BE7A5C}" type="slidenum">
              <a:rPr lang="zh-TW" altLang="en-US">
                <a:solidFill>
                  <a:srgbClr val="898989"/>
                </a:solidFill>
              </a:rPr>
              <a:pPr/>
              <a:t>124</a:t>
            </a:fld>
            <a:endParaRPr lang="en-US" altLang="zh-TW">
              <a:solidFill>
                <a:srgbClr val="898989"/>
              </a:solidFill>
            </a:endParaRPr>
          </a:p>
        </p:txBody>
      </p:sp>
    </p:spTree>
    <p:extLst>
      <p:ext uri="{BB962C8B-B14F-4D97-AF65-F5344CB8AC3E}">
        <p14:creationId xmlns:p14="http://schemas.microsoft.com/office/powerpoint/2010/main" val="145234223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altLang="zh-TW" smtClean="0"/>
              <a:t>Working with remote</a:t>
            </a:r>
            <a:endParaRPr lang="zh-TW" altLang="en-US" smtClean="0"/>
          </a:p>
        </p:txBody>
      </p:sp>
      <p:sp>
        <p:nvSpPr>
          <p:cNvPr id="68610" name="Content Placeholder 5"/>
          <p:cNvSpPr>
            <a:spLocks noGrp="1"/>
          </p:cNvSpPr>
          <p:nvPr>
            <p:ph idx="1"/>
          </p:nvPr>
        </p:nvSpPr>
        <p:spPr/>
        <p:txBody>
          <a:bodyPr/>
          <a:lstStyle/>
          <a:p>
            <a:r>
              <a:rPr lang="en-US" altLang="zh-TW" smtClean="0"/>
              <a:t>Use git remote add to add an remote repository</a:t>
            </a:r>
            <a:endParaRPr lang="zh-TW" altLang="en-US" smtClean="0"/>
          </a:p>
        </p:txBody>
      </p:sp>
      <p:pic>
        <p:nvPicPr>
          <p:cNvPr id="68611" name="Picture 6"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71813" y="2565400"/>
            <a:ext cx="7448550" cy="245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extBox 7"/>
          <p:cNvSpPr txBox="1">
            <a:spLocks noChangeArrowheads="1"/>
          </p:cNvSpPr>
          <p:nvPr/>
        </p:nvSpPr>
        <p:spPr bwMode="auto">
          <a:xfrm>
            <a:off x="2640014" y="5300663"/>
            <a:ext cx="68040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TW" sz="1600">
                <a:latin typeface="Consolas" panose="020B0609020204030204" pitchFamily="49" charset="0"/>
              </a:rPr>
              <a:t>Git remote add origin </a:t>
            </a:r>
            <a:r>
              <a:rPr lang="en-US" altLang="zh-TW" sz="1600">
                <a:latin typeface="Consolas" panose="020B0609020204030204" pitchFamily="49" charset="0"/>
                <a:hlinkClick r:id="rId3"/>
              </a:rPr>
              <a:t>git@github.com:FreezingGod/vimcfg.git</a:t>
            </a:r>
            <a:endParaRPr lang="en-US" altLang="zh-TW" sz="1600">
              <a:latin typeface="Consolas" panose="020B0609020204030204" pitchFamily="49" charset="0"/>
            </a:endParaRPr>
          </a:p>
          <a:p>
            <a:r>
              <a:rPr lang="en-US" altLang="zh-TW" sz="1600">
                <a:latin typeface="Consolas" panose="020B0609020204030204" pitchFamily="49" charset="0"/>
              </a:rPr>
              <a:t>zachary@zachary-desktop:~/.vim_runtime$ git remote</a:t>
            </a:r>
          </a:p>
          <a:p>
            <a:r>
              <a:rPr lang="en-US" altLang="zh-TW" sz="1600">
                <a:latin typeface="Consolas" panose="020B0609020204030204" pitchFamily="49" charset="0"/>
              </a:rPr>
              <a:t>origin</a:t>
            </a:r>
          </a:p>
        </p:txBody>
      </p:sp>
      <p:sp>
        <p:nvSpPr>
          <p:cNvPr id="9" name="Slide Number Placeholder 8"/>
          <p:cNvSpPr>
            <a:spLocks noGrp="1"/>
          </p:cNvSpPr>
          <p:nvPr>
            <p:ph type="sldNum" sz="quarter" idx="4294967295"/>
          </p:nvPr>
        </p:nvSpPr>
        <p:spPr>
          <a:xfrm>
            <a:off x="8077200" y="6356351"/>
            <a:ext cx="2133600" cy="365125"/>
          </a:xfrm>
          <a:prstGeom prst="rect">
            <a:avLst/>
          </a:prstGeom>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437B6744-AABB-479C-B771-A7951107C2EA}" type="slidenum">
              <a:rPr lang="zh-TW" altLang="en-US">
                <a:solidFill>
                  <a:srgbClr val="898989"/>
                </a:solidFill>
              </a:rPr>
              <a:pPr/>
              <a:t>125</a:t>
            </a:fld>
            <a:endParaRPr lang="en-US" altLang="zh-TW">
              <a:solidFill>
                <a:srgbClr val="898989"/>
              </a:solidFill>
            </a:endParaRPr>
          </a:p>
        </p:txBody>
      </p:sp>
    </p:spTree>
    <p:extLst>
      <p:ext uri="{BB962C8B-B14F-4D97-AF65-F5344CB8AC3E}">
        <p14:creationId xmlns:p14="http://schemas.microsoft.com/office/powerpoint/2010/main" val="101748262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US" altLang="zh-TW" smtClean="0"/>
              <a:t>Working with remote</a:t>
            </a:r>
            <a:endParaRPr lang="zh-TW" altLang="en-US" smtClean="0"/>
          </a:p>
        </p:txBody>
      </p:sp>
      <p:sp>
        <p:nvSpPr>
          <p:cNvPr id="69634" name="Content Placeholder 2"/>
          <p:cNvSpPr>
            <a:spLocks noGrp="1"/>
          </p:cNvSpPr>
          <p:nvPr>
            <p:ph idx="1"/>
          </p:nvPr>
        </p:nvSpPr>
        <p:spPr/>
        <p:txBody>
          <a:bodyPr/>
          <a:lstStyle/>
          <a:p>
            <a:r>
              <a:rPr lang="en-US" altLang="zh-TW" smtClean="0"/>
              <a:t>Remote branching</a:t>
            </a:r>
          </a:p>
          <a:p>
            <a:pPr lvl="1"/>
            <a:r>
              <a:rPr lang="en-US" altLang="zh-TW" smtClean="0"/>
              <a:t>Branch on remote are different from local branch</a:t>
            </a:r>
            <a:endParaRPr lang="zh-TW" altLang="en-US" smtClean="0"/>
          </a:p>
        </p:txBody>
      </p:sp>
      <p:pic>
        <p:nvPicPr>
          <p:cNvPr id="696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3" y="2924175"/>
            <a:ext cx="3141662"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924175"/>
            <a:ext cx="4181475"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4294967295"/>
          </p:nvPr>
        </p:nvSpPr>
        <p:spPr>
          <a:xfrm>
            <a:off x="8077200" y="6356351"/>
            <a:ext cx="2133600" cy="365125"/>
          </a:xfrm>
          <a:prstGeom prst="rect">
            <a:avLst/>
          </a:prstGeom>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5DB588EF-3BA8-4643-AF70-94F3E2DCC806}" type="slidenum">
              <a:rPr lang="zh-TW" altLang="en-US">
                <a:solidFill>
                  <a:srgbClr val="898989"/>
                </a:solidFill>
              </a:rPr>
              <a:pPr/>
              <a:t>126</a:t>
            </a:fld>
            <a:endParaRPr lang="en-US" altLang="zh-TW">
              <a:solidFill>
                <a:srgbClr val="898989"/>
              </a:solidFill>
            </a:endParaRPr>
          </a:p>
        </p:txBody>
      </p:sp>
    </p:spTree>
    <p:extLst>
      <p:ext uri="{BB962C8B-B14F-4D97-AF65-F5344CB8AC3E}">
        <p14:creationId xmlns:p14="http://schemas.microsoft.com/office/powerpoint/2010/main" val="302322433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altLang="zh-TW" smtClean="0"/>
              <a:t>Working with remote</a:t>
            </a:r>
            <a:endParaRPr lang="zh-TW" altLang="en-US" smtClean="0"/>
          </a:p>
        </p:txBody>
      </p:sp>
      <p:sp>
        <p:nvSpPr>
          <p:cNvPr id="70658" name="Content Placeholder 2"/>
          <p:cNvSpPr>
            <a:spLocks noGrp="1"/>
          </p:cNvSpPr>
          <p:nvPr>
            <p:ph sz="half" idx="1"/>
          </p:nvPr>
        </p:nvSpPr>
        <p:spPr/>
        <p:txBody>
          <a:bodyPr/>
          <a:lstStyle/>
          <a:p>
            <a:r>
              <a:rPr lang="en-US" altLang="zh-TW" smtClean="0"/>
              <a:t>Remote branching</a:t>
            </a:r>
          </a:p>
          <a:p>
            <a:pPr lvl="1"/>
            <a:r>
              <a:rPr lang="en-US" altLang="zh-TW" smtClean="0"/>
              <a:t>Branch on remote are different from local branch</a:t>
            </a:r>
          </a:p>
          <a:p>
            <a:pPr lvl="1"/>
            <a:r>
              <a:rPr lang="en-US" altLang="zh-TW" smtClean="0"/>
              <a:t>Git fetch origin to get remote changes</a:t>
            </a:r>
          </a:p>
          <a:p>
            <a:pPr lvl="1"/>
            <a:r>
              <a:rPr lang="en-US" altLang="zh-TW" smtClean="0"/>
              <a:t>Git pull origin try to fetch reomte changes and merge it onto current branch</a:t>
            </a:r>
          </a:p>
        </p:txBody>
      </p:sp>
      <p:sp>
        <p:nvSpPr>
          <p:cNvPr id="70659" name="Content Placeholder 5"/>
          <p:cNvSpPr>
            <a:spLocks noGrp="1"/>
          </p:cNvSpPr>
          <p:nvPr>
            <p:ph sz="half" idx="2"/>
          </p:nvPr>
        </p:nvSpPr>
        <p:spPr/>
        <p:txBody>
          <a:bodyPr/>
          <a:lstStyle/>
          <a:p>
            <a:endParaRPr lang="zh-TW" altLang="en-US" smtClean="0"/>
          </a:p>
        </p:txBody>
      </p:sp>
      <p:pic>
        <p:nvPicPr>
          <p:cNvPr id="706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3338" y="1700213"/>
            <a:ext cx="3979862"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p:cNvSpPr>
            <a:spLocks noGrp="1"/>
          </p:cNvSpPr>
          <p:nvPr>
            <p:ph type="sldNum" sz="quarter" idx="12"/>
          </p:nvPr>
        </p:nvSpPr>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8D407846-46DA-4B86-9056-86755BD39A1B}" type="slidenum">
              <a:rPr lang="zh-TW" altLang="en-US">
                <a:solidFill>
                  <a:srgbClr val="898989"/>
                </a:solidFill>
              </a:rPr>
              <a:pPr/>
              <a:t>127</a:t>
            </a:fld>
            <a:endParaRPr lang="en-US" altLang="zh-TW">
              <a:solidFill>
                <a:srgbClr val="898989"/>
              </a:solidFill>
            </a:endParaRPr>
          </a:p>
        </p:txBody>
      </p:sp>
    </p:spTree>
    <p:extLst>
      <p:ext uri="{BB962C8B-B14F-4D97-AF65-F5344CB8AC3E}">
        <p14:creationId xmlns:p14="http://schemas.microsoft.com/office/powerpoint/2010/main" val="255912779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lang="en-US" altLang="zh-TW" smtClean="0"/>
              <a:t>Working with remote</a:t>
            </a:r>
            <a:endParaRPr lang="zh-TW" altLang="en-US" smtClean="0"/>
          </a:p>
        </p:txBody>
      </p:sp>
      <p:sp>
        <p:nvSpPr>
          <p:cNvPr id="71682" name="Content Placeholder 5"/>
          <p:cNvSpPr>
            <a:spLocks noGrp="1"/>
          </p:cNvSpPr>
          <p:nvPr>
            <p:ph idx="1"/>
          </p:nvPr>
        </p:nvSpPr>
        <p:spPr/>
        <p:txBody>
          <a:bodyPr/>
          <a:lstStyle/>
          <a:p>
            <a:r>
              <a:rPr lang="en-US" altLang="zh-TW" smtClean="0"/>
              <a:t>Git push remote_name branch_name</a:t>
            </a:r>
          </a:p>
          <a:p>
            <a:pPr lvl="1"/>
            <a:r>
              <a:rPr lang="en-US" altLang="zh-TW" smtClean="0"/>
              <a:t>Share your work done on branch_name to remote remote_name</a:t>
            </a:r>
            <a:endParaRPr lang="zh-TW" altLang="en-US" smtClean="0"/>
          </a:p>
        </p:txBody>
      </p:sp>
      <p:sp>
        <p:nvSpPr>
          <p:cNvPr id="7" name="Slide Number Placeholder 6"/>
          <p:cNvSpPr>
            <a:spLocks noGrp="1"/>
          </p:cNvSpPr>
          <p:nvPr>
            <p:ph type="sldNum" sz="quarter" idx="4294967295"/>
          </p:nvPr>
        </p:nvSpPr>
        <p:spPr>
          <a:xfrm>
            <a:off x="8077200" y="6356351"/>
            <a:ext cx="2133600" cy="365125"/>
          </a:xfrm>
          <a:prstGeom prst="rect">
            <a:avLst/>
          </a:prstGeom>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278906B1-700F-4986-AC2E-679CE8372ED0}" type="slidenum">
              <a:rPr lang="zh-TW" altLang="en-US">
                <a:solidFill>
                  <a:srgbClr val="898989"/>
                </a:solidFill>
              </a:rPr>
              <a:pPr/>
              <a:t>128</a:t>
            </a:fld>
            <a:endParaRPr lang="en-US" altLang="zh-TW">
              <a:solidFill>
                <a:srgbClr val="898989"/>
              </a:solidFill>
            </a:endParaRPr>
          </a:p>
        </p:txBody>
      </p:sp>
    </p:spTree>
    <p:extLst>
      <p:ext uri="{BB962C8B-B14F-4D97-AF65-F5344CB8AC3E}">
        <p14:creationId xmlns:p14="http://schemas.microsoft.com/office/powerpoint/2010/main" val="191958669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US" altLang="zh-TW" smtClean="0"/>
              <a:t>Summary</a:t>
            </a:r>
            <a:endParaRPr lang="zh-TW" altLang="en-US" smtClean="0"/>
          </a:p>
        </p:txBody>
      </p:sp>
      <p:sp>
        <p:nvSpPr>
          <p:cNvPr id="3" name="Content Placeholder 2"/>
          <p:cNvSpPr>
            <a:spLocks noGrp="1"/>
          </p:cNvSpPr>
          <p:nvPr>
            <p:ph idx="1"/>
          </p:nvPr>
        </p:nvSpPr>
        <p:spPr/>
        <p:txBody>
          <a:bodyPr>
            <a:normAutofit/>
          </a:bodyPr>
          <a:lstStyle/>
          <a:p>
            <a:pPr>
              <a:lnSpc>
                <a:spcPct val="80000"/>
              </a:lnSpc>
            </a:pPr>
            <a:r>
              <a:rPr lang="en-US" altLang="zh-TW" sz="3000"/>
              <a:t>We covered fundamentals of Git</a:t>
            </a:r>
          </a:p>
          <a:p>
            <a:pPr lvl="1">
              <a:lnSpc>
                <a:spcPct val="80000"/>
              </a:lnSpc>
            </a:pPr>
            <a:r>
              <a:rPr lang="en-US" altLang="zh-TW" sz="2600"/>
              <a:t>Three trees of git</a:t>
            </a:r>
          </a:p>
          <a:p>
            <a:pPr lvl="2">
              <a:lnSpc>
                <a:spcPct val="80000"/>
              </a:lnSpc>
            </a:pPr>
            <a:r>
              <a:rPr lang="en-US" altLang="zh-TW" sz="2200"/>
              <a:t>HEAD, INDEX and working directory</a:t>
            </a:r>
          </a:p>
          <a:p>
            <a:pPr lvl="1">
              <a:lnSpc>
                <a:spcPct val="80000"/>
              </a:lnSpc>
            </a:pPr>
            <a:r>
              <a:rPr lang="en-US" altLang="zh-TW" sz="2600"/>
              <a:t>Basic work flow</a:t>
            </a:r>
          </a:p>
          <a:p>
            <a:pPr lvl="2">
              <a:lnSpc>
                <a:spcPct val="80000"/>
              </a:lnSpc>
            </a:pPr>
            <a:r>
              <a:rPr lang="en-US" altLang="zh-TW" sz="2200"/>
              <a:t>Modify, stage and commit cycle</a:t>
            </a:r>
          </a:p>
          <a:p>
            <a:pPr lvl="1">
              <a:lnSpc>
                <a:spcPct val="80000"/>
              </a:lnSpc>
            </a:pPr>
            <a:r>
              <a:rPr lang="en-US" altLang="zh-TW" sz="2600"/>
              <a:t>Branching and merging</a:t>
            </a:r>
          </a:p>
          <a:p>
            <a:pPr lvl="2">
              <a:lnSpc>
                <a:spcPct val="80000"/>
              </a:lnSpc>
            </a:pPr>
            <a:r>
              <a:rPr lang="en-US" altLang="zh-TW" sz="2200"/>
              <a:t>Branch and merge</a:t>
            </a:r>
          </a:p>
          <a:p>
            <a:pPr lvl="1">
              <a:lnSpc>
                <a:spcPct val="80000"/>
              </a:lnSpc>
            </a:pPr>
            <a:r>
              <a:rPr lang="en-US" altLang="zh-TW" sz="2600"/>
              <a:t>Remote</a:t>
            </a:r>
          </a:p>
          <a:p>
            <a:pPr lvl="2">
              <a:lnSpc>
                <a:spcPct val="80000"/>
              </a:lnSpc>
            </a:pPr>
            <a:r>
              <a:rPr lang="en-US" altLang="zh-TW" sz="2200"/>
              <a:t>Add remote, push, pull, fetch</a:t>
            </a:r>
          </a:p>
          <a:p>
            <a:pPr lvl="1">
              <a:lnSpc>
                <a:spcPct val="80000"/>
              </a:lnSpc>
            </a:pPr>
            <a:r>
              <a:rPr lang="en-US" altLang="zh-TW" sz="2600"/>
              <a:t>Other commands</a:t>
            </a:r>
          </a:p>
          <a:p>
            <a:pPr lvl="2">
              <a:lnSpc>
                <a:spcPct val="80000"/>
              </a:lnSpc>
            </a:pPr>
            <a:r>
              <a:rPr lang="en-US" altLang="zh-TW" sz="2200"/>
              <a:t>Revert change, history view</a:t>
            </a:r>
          </a:p>
          <a:p>
            <a:pPr lvl="1">
              <a:lnSpc>
                <a:spcPct val="80000"/>
              </a:lnSpc>
            </a:pPr>
            <a:endParaRPr lang="zh-TW" altLang="en-US" sz="2600"/>
          </a:p>
        </p:txBody>
      </p:sp>
      <p:sp>
        <p:nvSpPr>
          <p:cNvPr id="6" name="Slide Number Placeholder 5"/>
          <p:cNvSpPr>
            <a:spLocks noGrp="1"/>
          </p:cNvSpPr>
          <p:nvPr>
            <p:ph type="sldNum" sz="quarter" idx="4294967295"/>
          </p:nvPr>
        </p:nvSpPr>
        <p:spPr>
          <a:xfrm>
            <a:off x="8077200" y="6356351"/>
            <a:ext cx="2133600" cy="365125"/>
          </a:xfrm>
          <a:prstGeom prst="rect">
            <a:avLst/>
          </a:prstGeom>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C2F03DD5-9E26-430B-A8A2-EC954AD6F4A5}" type="slidenum">
              <a:rPr lang="zh-TW" altLang="en-US">
                <a:solidFill>
                  <a:srgbClr val="898989"/>
                </a:solidFill>
              </a:rPr>
              <a:pPr/>
              <a:t>129</a:t>
            </a:fld>
            <a:endParaRPr lang="en-US" altLang="zh-TW">
              <a:solidFill>
                <a:srgbClr val="898989"/>
              </a:solidFill>
            </a:endParaRPr>
          </a:p>
        </p:txBody>
      </p:sp>
    </p:spTree>
    <p:extLst>
      <p:ext uri="{BB962C8B-B14F-4D97-AF65-F5344CB8AC3E}">
        <p14:creationId xmlns:p14="http://schemas.microsoft.com/office/powerpoint/2010/main" val="1160582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Make to </a:t>
            </a:r>
            <a:r>
              <a:rPr lang="en-US" dirty="0" err="1" smtClean="0"/>
              <a:t>Gradle</a:t>
            </a:r>
            <a:endParaRPr lang="en-US" dirty="0"/>
          </a:p>
        </p:txBody>
      </p:sp>
      <p:sp>
        <p:nvSpPr>
          <p:cNvPr id="3" name="Content Placeholder 2"/>
          <p:cNvSpPr>
            <a:spLocks noGrp="1"/>
          </p:cNvSpPr>
          <p:nvPr>
            <p:ph idx="1"/>
          </p:nvPr>
        </p:nvSpPr>
        <p:spPr>
          <a:xfrm>
            <a:off x="2073276" y="1600201"/>
            <a:ext cx="7015269" cy="4712661"/>
          </a:xfrm>
        </p:spPr>
        <p:txBody>
          <a:bodyPr>
            <a:normAutofit/>
          </a:bodyPr>
          <a:lstStyle/>
          <a:p>
            <a:r>
              <a:rPr lang="en-US" dirty="0" smtClean="0"/>
              <a:t>GNU Make</a:t>
            </a:r>
          </a:p>
          <a:p>
            <a:pPr lvl="1"/>
            <a:r>
              <a:rPr lang="en-US" dirty="0" smtClean="0"/>
              <a:t>Originally for building C/C++, Fortran (compiled and linked languages)</a:t>
            </a:r>
          </a:p>
          <a:p>
            <a:pPr lvl="1"/>
            <a:r>
              <a:rPr lang="en-US" dirty="0" smtClean="0"/>
              <a:t>Platform specific builds (need </a:t>
            </a:r>
            <a:r>
              <a:rPr lang="en-US" dirty="0" err="1" smtClean="0"/>
              <a:t>Autoconf</a:t>
            </a:r>
            <a:r>
              <a:rPr lang="en-US" dirty="0" smtClean="0"/>
              <a:t>)</a:t>
            </a:r>
          </a:p>
          <a:p>
            <a:r>
              <a:rPr lang="en-US" dirty="0" smtClean="0"/>
              <a:t>Apache Ant</a:t>
            </a:r>
          </a:p>
          <a:p>
            <a:pPr lvl="1"/>
            <a:r>
              <a:rPr lang="en-US" dirty="0" smtClean="0"/>
              <a:t>Originated to build Tomcat in early 2000’s</a:t>
            </a:r>
          </a:p>
          <a:p>
            <a:r>
              <a:rPr lang="en-US" dirty="0" smtClean="0"/>
              <a:t>Apache Maven</a:t>
            </a:r>
          </a:p>
          <a:p>
            <a:pPr lvl="1"/>
            <a:r>
              <a:rPr lang="en-US" dirty="0" smtClean="0"/>
              <a:t>Originated from Jakarta Alexandria project 2001</a:t>
            </a:r>
          </a:p>
          <a:p>
            <a:r>
              <a:rPr lang="en-US" dirty="0" err="1" smtClean="0"/>
              <a:t>Gradle</a:t>
            </a:r>
            <a:r>
              <a:rPr lang="en-US" dirty="0" smtClean="0"/>
              <a:t> (</a:t>
            </a:r>
            <a:r>
              <a:rPr lang="en-US" dirty="0" err="1" smtClean="0"/>
              <a:t>gradle.org</a:t>
            </a:r>
            <a:r>
              <a:rPr lang="en-US" dirty="0" smtClean="0"/>
              <a:t>)</a:t>
            </a:r>
          </a:p>
          <a:p>
            <a:pPr lvl="1"/>
            <a:r>
              <a:rPr lang="en-US" dirty="0" smtClean="0"/>
              <a:t>Build automation from command line to IDE to Continuous Integration</a:t>
            </a:r>
            <a:endParaRPr lang="en-US" dirty="0"/>
          </a:p>
        </p:txBody>
      </p:sp>
      <p:pic>
        <p:nvPicPr>
          <p:cNvPr id="4" name="Picture 3"/>
          <p:cNvPicPr>
            <a:picLocks noChangeAspect="1"/>
          </p:cNvPicPr>
          <p:nvPr/>
        </p:nvPicPr>
        <p:blipFill>
          <a:blip r:embed="rId3">
            <a:clrChange>
              <a:clrFrom>
                <a:srgbClr val="F5F5F5"/>
              </a:clrFrom>
              <a:clrTo>
                <a:srgbClr val="F5F5F5">
                  <a:alpha val="0"/>
                </a:srgbClr>
              </a:clrTo>
            </a:clrChange>
          </a:blip>
          <a:stretch>
            <a:fillRect/>
          </a:stretch>
        </p:blipFill>
        <p:spPr>
          <a:xfrm>
            <a:off x="9220518" y="1731048"/>
            <a:ext cx="1073690" cy="1036666"/>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9220518" y="3179738"/>
            <a:ext cx="1361651" cy="859990"/>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blip>
          <a:stretch>
            <a:fillRect/>
          </a:stretch>
        </p:blipFill>
        <p:spPr>
          <a:xfrm>
            <a:off x="9220518" y="4086808"/>
            <a:ext cx="812800" cy="812800"/>
          </a:xfrm>
          <a:prstGeom prst="rect">
            <a:avLst/>
          </a:prstGeom>
        </p:spPr>
      </p:pic>
      <p:pic>
        <p:nvPicPr>
          <p:cNvPr id="5" name="Picture 4"/>
          <p:cNvPicPr>
            <a:picLocks noChangeAspect="1"/>
          </p:cNvPicPr>
          <p:nvPr/>
        </p:nvPicPr>
        <p:blipFill>
          <a:blip r:embed="rId6"/>
          <a:stretch>
            <a:fillRect/>
          </a:stretch>
        </p:blipFill>
        <p:spPr>
          <a:xfrm>
            <a:off x="9154963" y="4946688"/>
            <a:ext cx="2198837" cy="637704"/>
          </a:xfrm>
          <a:prstGeom prst="rect">
            <a:avLst/>
          </a:prstGeom>
        </p:spPr>
      </p:pic>
    </p:spTree>
    <p:extLst>
      <p:ext uri="{BB962C8B-B14F-4D97-AF65-F5344CB8AC3E}">
        <p14:creationId xmlns:p14="http://schemas.microsoft.com/office/powerpoint/2010/main" val="221922103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US" altLang="zh-TW" smtClean="0"/>
              <a:t>Summary</a:t>
            </a:r>
            <a:endParaRPr lang="zh-TW" altLang="en-US" smtClean="0"/>
          </a:p>
        </p:txBody>
      </p:sp>
      <p:sp>
        <p:nvSpPr>
          <p:cNvPr id="3" name="Content Placeholder 2"/>
          <p:cNvSpPr>
            <a:spLocks noGrp="1"/>
          </p:cNvSpPr>
          <p:nvPr>
            <p:ph idx="1"/>
          </p:nvPr>
        </p:nvSpPr>
        <p:spPr/>
        <p:txBody>
          <a:bodyPr>
            <a:normAutofit/>
          </a:bodyPr>
          <a:lstStyle/>
          <a:p>
            <a:r>
              <a:rPr lang="en-US" altLang="zh-TW" sz="3000"/>
              <a:t>However, this is by no means a complete portray of git, some advanced topics are skipped:</a:t>
            </a:r>
          </a:p>
          <a:p>
            <a:pPr lvl="1"/>
            <a:r>
              <a:rPr lang="en-US" altLang="zh-TW" sz="2600"/>
              <a:t>Rebasing</a:t>
            </a:r>
          </a:p>
          <a:p>
            <a:pPr lvl="1"/>
            <a:r>
              <a:rPr lang="en-US" altLang="zh-TW" sz="2600"/>
              <a:t>Commit amend</a:t>
            </a:r>
          </a:p>
          <a:p>
            <a:pPr lvl="1"/>
            <a:r>
              <a:rPr lang="en-US" altLang="zh-TW" sz="2600"/>
              <a:t>Distributed workflow</a:t>
            </a:r>
          </a:p>
          <a:p>
            <a:r>
              <a:rPr lang="en-US" altLang="zh-TW" sz="3000"/>
              <a:t>For more information, consult</a:t>
            </a:r>
          </a:p>
          <a:p>
            <a:pPr lvl="1"/>
            <a:r>
              <a:rPr lang="en-US" altLang="zh-TW" sz="2600"/>
              <a:t>Official document</a:t>
            </a:r>
          </a:p>
          <a:p>
            <a:pPr lvl="1"/>
            <a:r>
              <a:rPr lang="en-US" altLang="zh-TW" sz="2600"/>
              <a:t>Pro Git</a:t>
            </a:r>
          </a:p>
          <a:p>
            <a:pPr lvl="2"/>
            <a:r>
              <a:rPr lang="en-US" altLang="zh-TW" sz="2200"/>
              <a:t>Free book available at </a:t>
            </a:r>
            <a:r>
              <a:rPr lang="en-US" altLang="zh-TW" sz="2200">
                <a:hlinkClick r:id="rId2"/>
              </a:rPr>
              <a:t>http://progit.org/book/</a:t>
            </a:r>
            <a:endParaRPr lang="en-US" altLang="zh-TW" sz="2200"/>
          </a:p>
        </p:txBody>
      </p:sp>
      <p:sp>
        <p:nvSpPr>
          <p:cNvPr id="5" name="Slide Number Placeholder 4"/>
          <p:cNvSpPr>
            <a:spLocks noGrp="1"/>
          </p:cNvSpPr>
          <p:nvPr>
            <p:ph type="sldNum" sz="quarter" idx="4294967295"/>
          </p:nvPr>
        </p:nvSpPr>
        <p:spPr>
          <a:xfrm>
            <a:off x="8077200" y="6356351"/>
            <a:ext cx="2133600" cy="365125"/>
          </a:xfrm>
          <a:prstGeom prst="rect">
            <a:avLst/>
          </a:prstGeom>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20804A3D-B5E4-4062-90CF-4B0578D35D9E}" type="slidenum">
              <a:rPr lang="zh-TW" altLang="en-US">
                <a:solidFill>
                  <a:srgbClr val="898989"/>
                </a:solidFill>
              </a:rPr>
              <a:pPr/>
              <a:t>130</a:t>
            </a:fld>
            <a:endParaRPr lang="en-US" altLang="zh-TW">
              <a:solidFill>
                <a:srgbClr val="898989"/>
              </a:solidFill>
            </a:endParaRPr>
          </a:p>
        </p:txBody>
      </p:sp>
      <p:pic>
        <p:nvPicPr>
          <p:cNvPr id="737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36449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913590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400" dirty="0">
                <a:solidFill>
                  <a:srgbClr val="C00000"/>
                </a:solidFill>
                <a:latin typeface="Algerian" panose="04020705040A02060702" pitchFamily="82" charset="0"/>
              </a:rPr>
              <a:t>3</a:t>
            </a:r>
            <a:r>
              <a:rPr lang="en-US" sz="4400" dirty="0" smtClean="0">
                <a:solidFill>
                  <a:srgbClr val="C00000"/>
                </a:solidFill>
                <a:latin typeface="Algerian" panose="04020705040A02060702" pitchFamily="82" charset="0"/>
              </a:rPr>
              <a:t>) Maven</a:t>
            </a:r>
            <a:endParaRPr lang="en-US" sz="4400" dirty="0">
              <a:solidFill>
                <a:srgbClr val="C00000"/>
              </a:solidFill>
              <a:latin typeface="Algerian" panose="04020705040A02060702" pitchFamily="82" charset="0"/>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5845462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xfrm>
            <a:off x="2255519" y="411480"/>
            <a:ext cx="8189595" cy="822960"/>
          </a:xfrm>
        </p:spPr>
        <p:txBody>
          <a:bodyPr vert="horz" lIns="0" tIns="0" rIns="0" bIns="0" rtlCol="0" anchor="t">
            <a:normAutofit/>
          </a:bodyPr>
          <a:lstStyle/>
          <a:p>
            <a:pPr>
              <a:lnSpc>
                <a:spcPct val="95000"/>
              </a:lnSpc>
            </a:pPr>
            <a:r>
              <a:rPr lang="en-US" sz="4320" dirty="0">
                <a:solidFill>
                  <a:srgbClr val="000000"/>
                </a:solidFill>
              </a:rPr>
              <a:t>Java Build Tool Comparison</a:t>
            </a:r>
          </a:p>
        </p:txBody>
      </p:sp>
      <p:sp>
        <p:nvSpPr>
          <p:cNvPr id="3074" name="Rectangle 2"/>
          <p:cNvSpPr>
            <a:spLocks noGrp="1" noChangeArrowheads="1"/>
          </p:cNvSpPr>
          <p:nvPr>
            <p:ph type="body" idx="1"/>
          </p:nvPr>
        </p:nvSpPr>
        <p:spPr>
          <a:xfrm>
            <a:off x="1746885" y="1645920"/>
            <a:ext cx="8698230" cy="4937760"/>
          </a:xfrm>
        </p:spPr>
        <p:txBody>
          <a:bodyPr vert="horz" lIns="0" tIns="0" rIns="0" bIns="0" rtlCol="0">
            <a:normAutofit/>
          </a:bodyPr>
          <a:lstStyle/>
          <a:p>
            <a:pPr marL="411480" lvl="1" indent="-308610">
              <a:lnSpc>
                <a:spcPct val="95000"/>
              </a:lnSpc>
              <a:spcBef>
                <a:spcPct val="0"/>
              </a:spcBef>
              <a:buClr>
                <a:srgbClr val="000000"/>
              </a:buClr>
              <a:buFontTx/>
              <a:buChar char="•"/>
            </a:pPr>
            <a:r>
              <a:rPr lang="en-US" sz="2700">
                <a:solidFill>
                  <a:srgbClr val="000000"/>
                </a:solidFill>
              </a:rPr>
              <a:t>Desired Features</a:t>
            </a:r>
            <a:endParaRPr lang="en-US"/>
          </a:p>
          <a:p>
            <a:pPr marL="411480" lvl="1" indent="-308610">
              <a:lnSpc>
                <a:spcPct val="95000"/>
              </a:lnSpc>
              <a:spcBef>
                <a:spcPct val="0"/>
              </a:spcBef>
              <a:buClr>
                <a:srgbClr val="000000"/>
              </a:buClr>
              <a:buFontTx/>
              <a:buChar char="•"/>
            </a:pPr>
            <a:r>
              <a:rPr lang="en-US" sz="2700">
                <a:solidFill>
                  <a:srgbClr val="000000"/>
                </a:solidFill>
              </a:rPr>
              <a:t>The Contenders</a:t>
            </a:r>
            <a:endParaRPr lang="en-US"/>
          </a:p>
          <a:p>
            <a:pPr marL="771525" lvl="2" indent="-257175">
              <a:lnSpc>
                <a:spcPct val="95000"/>
              </a:lnSpc>
              <a:spcBef>
                <a:spcPct val="0"/>
              </a:spcBef>
              <a:buClr>
                <a:srgbClr val="000000"/>
              </a:buClr>
              <a:buFontTx/>
              <a:buChar char="•"/>
            </a:pPr>
            <a:r>
              <a:rPr lang="en-US" sz="2340">
                <a:solidFill>
                  <a:srgbClr val="000000"/>
                </a:solidFill>
              </a:rPr>
              <a:t>Ant + Ivy</a:t>
            </a:r>
          </a:p>
          <a:p>
            <a:pPr marL="771525" lvl="2" indent="-257175">
              <a:lnSpc>
                <a:spcPct val="95000"/>
              </a:lnSpc>
              <a:spcBef>
                <a:spcPct val="0"/>
              </a:spcBef>
              <a:buClr>
                <a:srgbClr val="000000"/>
              </a:buClr>
              <a:buFontTx/>
              <a:buChar char="•"/>
            </a:pPr>
            <a:r>
              <a:rPr lang="en-US" sz="2340">
                <a:solidFill>
                  <a:srgbClr val="000000"/>
                </a:solidFill>
              </a:rPr>
              <a:t>Maven</a:t>
            </a:r>
          </a:p>
          <a:p>
            <a:pPr marL="771525" lvl="2" indent="-257175">
              <a:lnSpc>
                <a:spcPct val="95000"/>
              </a:lnSpc>
              <a:spcBef>
                <a:spcPct val="0"/>
              </a:spcBef>
              <a:buClr>
                <a:srgbClr val="000000"/>
              </a:buClr>
              <a:buFontTx/>
              <a:buChar char="•"/>
            </a:pPr>
            <a:r>
              <a:rPr lang="en-US" sz="2340">
                <a:solidFill>
                  <a:srgbClr val="000000"/>
                </a:solidFill>
              </a:rPr>
              <a:t>Gradle</a:t>
            </a:r>
            <a:endParaRPr lang="en-US"/>
          </a:p>
          <a:p>
            <a:pPr marL="771525" lvl="2" indent="-257175">
              <a:lnSpc>
                <a:spcPct val="95000"/>
              </a:lnSpc>
              <a:spcBef>
                <a:spcPct val="0"/>
              </a:spcBef>
              <a:buClr>
                <a:srgbClr val="000000"/>
              </a:buClr>
              <a:buFontTx/>
              <a:buChar char="•"/>
            </a:pPr>
            <a:r>
              <a:rPr lang="en-US" sz="2340">
                <a:solidFill>
                  <a:srgbClr val="000000"/>
                </a:solidFill>
              </a:rPr>
              <a:t>Buildr</a:t>
            </a:r>
            <a:endParaRPr lang="en-US"/>
          </a:p>
          <a:p>
            <a:pPr marL="771525" lvl="2" indent="-257175">
              <a:lnSpc>
                <a:spcPct val="95000"/>
              </a:lnSpc>
              <a:spcBef>
                <a:spcPct val="0"/>
              </a:spcBef>
              <a:buClr>
                <a:srgbClr val="000000"/>
              </a:buClr>
              <a:buFontTx/>
              <a:buChar char="•"/>
            </a:pPr>
            <a:r>
              <a:rPr lang="en-US" sz="2340">
                <a:solidFill>
                  <a:srgbClr val="000000"/>
                </a:solidFill>
              </a:rPr>
              <a:t>Others</a:t>
            </a:r>
            <a:endParaRPr lang="en-US"/>
          </a:p>
          <a:p>
            <a:pPr marL="411480" lvl="1" indent="-308610">
              <a:lnSpc>
                <a:spcPct val="95000"/>
              </a:lnSpc>
              <a:spcBef>
                <a:spcPct val="0"/>
              </a:spcBef>
              <a:buClr>
                <a:srgbClr val="000000"/>
              </a:buClr>
              <a:buFontTx/>
              <a:buChar char="•"/>
            </a:pPr>
            <a:r>
              <a:rPr lang="en-US" sz="2700">
                <a:solidFill>
                  <a:srgbClr val="000000"/>
                </a:solidFill>
              </a:rPr>
              <a:t>Results Matrix</a:t>
            </a:r>
            <a:endParaRPr lang="en-US"/>
          </a:p>
          <a:p>
            <a:pPr marL="411480" lvl="1" indent="-308610">
              <a:lnSpc>
                <a:spcPct val="95000"/>
              </a:lnSpc>
              <a:spcBef>
                <a:spcPct val="0"/>
              </a:spcBef>
              <a:buClr>
                <a:srgbClr val="000000"/>
              </a:buClr>
              <a:buFontTx/>
              <a:buChar char="•"/>
            </a:pPr>
            <a:r>
              <a:rPr lang="en-US" sz="2700">
                <a:solidFill>
                  <a:srgbClr val="000000"/>
                </a:solidFill>
              </a:rPr>
              <a:t>Subjective Evaluation</a:t>
            </a:r>
            <a:endParaRPr lang="en-US"/>
          </a:p>
          <a:p>
            <a:pPr marL="411480" lvl="1" indent="-308610">
              <a:lnSpc>
                <a:spcPct val="95000"/>
              </a:lnSpc>
              <a:spcBef>
                <a:spcPct val="0"/>
              </a:spcBef>
              <a:buClr>
                <a:srgbClr val="000000"/>
              </a:buClr>
              <a:buFontTx/>
              <a:buChar char="•"/>
            </a:pPr>
            <a:r>
              <a:rPr lang="en-US" sz="2700">
                <a:solidFill>
                  <a:srgbClr val="000000"/>
                </a:solidFill>
              </a:rPr>
              <a:t>Which Would You Choose? </a:t>
            </a:r>
          </a:p>
        </p:txBody>
      </p:sp>
    </p:spTree>
    <p:extLst>
      <p:ext uri="{BB962C8B-B14F-4D97-AF65-F5344CB8AC3E}">
        <p14:creationId xmlns:p14="http://schemas.microsoft.com/office/powerpoint/2010/main" val="112776422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4"/>
          <p:cNvSpPr>
            <a:spLocks noGrp="1" noChangeArrowheads="1"/>
          </p:cNvSpPr>
          <p:nvPr>
            <p:ph type="title"/>
          </p:nvPr>
        </p:nvSpPr>
        <p:spPr/>
        <p:txBody>
          <a:bodyPr/>
          <a:lstStyle/>
          <a:p>
            <a:r>
              <a:rPr lang="en-US"/>
              <a:t>Results Matrix</a:t>
            </a:r>
          </a:p>
        </p:txBody>
      </p:sp>
      <p:graphicFrame>
        <p:nvGraphicFramePr>
          <p:cNvPr id="40173" name="Group 237"/>
          <p:cNvGraphicFramePr>
            <a:graphicFrameLocks noGrp="1"/>
          </p:cNvGraphicFramePr>
          <p:nvPr>
            <p:ph type="tbl" idx="1"/>
          </p:nvPr>
        </p:nvGraphicFramePr>
        <p:xfrm>
          <a:off x="1844040" y="1714501"/>
          <a:ext cx="8229600" cy="4693616"/>
        </p:xfrm>
        <a:graphic>
          <a:graphicData uri="http://schemas.openxmlformats.org/drawingml/2006/table">
            <a:tbl>
              <a:tblPr/>
              <a:tblGrid>
                <a:gridCol w="2468880"/>
                <a:gridCol w="1371600"/>
                <a:gridCol w="1440180"/>
                <a:gridCol w="1508760"/>
                <a:gridCol w="1440180"/>
              </a:tblGrid>
              <a:tr h="352902">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508000" marR="0" lvl="1" indent="0" algn="l" defTabSz="1016000" rtl="0" eaLnBrk="1" fontAlgn="base" latinLnBrk="0" hangingPunct="1">
                        <a:lnSpc>
                          <a:spcPct val="95000"/>
                        </a:lnSpc>
                        <a:spcBef>
                          <a:spcPct val="0"/>
                        </a:spcBef>
                        <a:spcAft>
                          <a:spcPct val="0"/>
                        </a:spcAft>
                        <a:buClr>
                          <a:srgbClr val="000000"/>
                        </a:buClr>
                        <a:buSzPct val="80000"/>
                        <a:buFontTx/>
                        <a:buNone/>
                        <a:tabLst/>
                      </a:pPr>
                      <a:r>
                        <a:rPr kumimoji="0" lang="en-US" sz="1400" b="1" i="0" u="none" strike="noStrike" cap="none" normalizeH="0" baseline="0" smtClean="0">
                          <a:ln>
                            <a:noFill/>
                          </a:ln>
                          <a:solidFill>
                            <a:schemeClr val="tx1"/>
                          </a:solidFill>
                          <a:effectLst/>
                          <a:latin typeface="Arial" panose="020B0604020202020204" pitchFamily="34" charset="0"/>
                        </a:rPr>
                        <a:t>Desired Feature</a:t>
                      </a:r>
                    </a:p>
                  </a:txBody>
                  <a:tcPr marL="82296" marR="82296" marT="41148" marB="4114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ctr"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1" i="0" u="none" strike="noStrike" cap="none" normalizeH="0" baseline="0" smtClean="0">
                          <a:ln>
                            <a:noFill/>
                          </a:ln>
                          <a:solidFill>
                            <a:schemeClr val="tx1"/>
                          </a:solidFill>
                          <a:effectLst/>
                          <a:latin typeface="Arial" panose="020B0604020202020204" pitchFamily="34" charset="0"/>
                        </a:rPr>
                        <a:t>Ant + Ivy</a:t>
                      </a: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ctr"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1" i="0" u="none" strike="noStrike" cap="none" normalizeH="0" baseline="0" smtClean="0">
                          <a:ln>
                            <a:noFill/>
                          </a:ln>
                          <a:solidFill>
                            <a:schemeClr val="tx1"/>
                          </a:solidFill>
                          <a:effectLst/>
                          <a:latin typeface="Arial" panose="020B0604020202020204" pitchFamily="34" charset="0"/>
                        </a:rPr>
                        <a:t>Maven</a:t>
                      </a: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ctr"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1" i="0" u="none" strike="noStrike" cap="none" normalizeH="0" baseline="0" smtClean="0">
                          <a:ln>
                            <a:noFill/>
                          </a:ln>
                          <a:solidFill>
                            <a:schemeClr val="tx1"/>
                          </a:solidFill>
                          <a:effectLst/>
                          <a:latin typeface="Arial" panose="020B0604020202020204" pitchFamily="34" charset="0"/>
                        </a:rPr>
                        <a:t>Gradle</a:t>
                      </a: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ctr"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1" i="0" u="none" strike="noStrike" cap="none" normalizeH="0" baseline="0" smtClean="0">
                          <a:ln>
                            <a:noFill/>
                          </a:ln>
                          <a:solidFill>
                            <a:schemeClr val="tx1"/>
                          </a:solidFill>
                          <a:effectLst/>
                          <a:latin typeface="Arial" panose="020B0604020202020204" pitchFamily="34" charset="0"/>
                        </a:rPr>
                        <a:t>Buildr</a:t>
                      </a:r>
                    </a:p>
                  </a:txBody>
                  <a:tcPr marL="82296" marR="82296" marT="41148" marB="4114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7219">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rgbClr val="000000"/>
                          </a:solidFill>
                          <a:effectLst/>
                          <a:latin typeface="Arial" panose="020B0604020202020204" pitchFamily="34" charset="0"/>
                        </a:rPr>
                        <a:t>Dependency management</a:t>
                      </a:r>
                      <a:endParaRPr kumimoji="0" lang="en-US" sz="16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5800">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rgbClr val="000000"/>
                          </a:solidFill>
                          <a:effectLst/>
                          <a:latin typeface="Arial" panose="020B0604020202020204" pitchFamily="34" charset="0"/>
                        </a:rPr>
                        <a:t>Versioning</a:t>
                      </a:r>
                      <a:endParaRPr kumimoji="0" lang="en-US" sz="16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chemeClr val="tx1"/>
                          </a:solidFill>
                          <a:effectLst/>
                          <a:latin typeface="Arial" panose="020B0604020202020204" pitchFamily="34" charset="0"/>
                        </a:rPr>
                        <a:t>manually</a:t>
                      </a: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54380">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rgbClr val="000000"/>
                          </a:solidFill>
                          <a:effectLst/>
                          <a:latin typeface="Arial" panose="020B0604020202020204" pitchFamily="34" charset="0"/>
                        </a:rPr>
                        <a:t>Compile Java code, build jars</a:t>
                      </a:r>
                      <a:endParaRPr kumimoji="0" lang="en-US" sz="16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960">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rgbClr val="000000"/>
                          </a:solidFill>
                          <a:effectLst/>
                          <a:latin typeface="Arial" panose="020B0604020202020204" pitchFamily="34" charset="0"/>
                        </a:rPr>
                        <a:t>Execute tests, report results, fail build on failed tests</a:t>
                      </a:r>
                      <a:endParaRPr kumimoji="0" lang="en-US" sz="16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chemeClr val="tx1"/>
                          </a:solidFill>
                          <a:effectLst/>
                          <a:latin typeface="Arial" panose="020B0604020202020204" pitchFamily="34" charset="0"/>
                        </a:rPr>
                        <a:t>Doesn’t include html reports</a:t>
                      </a: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chemeClr val="tx1"/>
                          </a:solidFill>
                          <a:effectLst/>
                          <a:latin typeface="Arial" panose="020B0604020202020204" pitchFamily="34" charset="0"/>
                        </a:rPr>
                        <a:t>Doesn’t include html reports</a:t>
                      </a:r>
                    </a:p>
                  </a:txBody>
                  <a:tcPr marL="82296" marR="82296" marT="41148" marB="4114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5800">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rgbClr val="000000"/>
                          </a:solidFill>
                          <a:effectLst/>
                          <a:latin typeface="Arial" panose="020B0604020202020204" pitchFamily="34" charset="0"/>
                        </a:rPr>
                        <a:t>Run quality check tools (PMD, FindBugs, JavaDoc)</a:t>
                      </a:r>
                      <a:endParaRPr kumimoji="0" lang="en-US" sz="1600" b="0" i="0" u="none" strike="noStrike" cap="none" normalizeH="0" baseline="0" smtClean="0">
                        <a:ln>
                          <a:noFill/>
                        </a:ln>
                        <a:solidFill>
                          <a:srgbClr val="000000"/>
                        </a:solidFill>
                        <a:effectLst/>
                        <a:latin typeface="Arial" panose="020B0604020202020204" pitchFamily="34" charset="0"/>
                      </a:endParaRPr>
                    </a:p>
                  </a:txBody>
                  <a:tcPr marL="82296" marR="82296" marT="41148" marB="4114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chemeClr val="tx1"/>
                          </a:solidFill>
                          <a:effectLst/>
                          <a:latin typeface="Arial" panose="020B0604020202020204" pitchFamily="34" charset="0"/>
                        </a:rPr>
                        <a:t>3</a:t>
                      </a:r>
                      <a:r>
                        <a:rPr kumimoji="0" lang="en-US" sz="1400" b="0" i="0" u="none" strike="noStrike" cap="none" normalizeH="0" baseline="30000" smtClean="0">
                          <a:ln>
                            <a:noFill/>
                          </a:ln>
                          <a:solidFill>
                            <a:schemeClr val="tx1"/>
                          </a:solidFill>
                          <a:effectLst/>
                          <a:latin typeface="Arial" panose="020B0604020202020204" pitchFamily="34" charset="0"/>
                        </a:rPr>
                        <a:t>rd</a:t>
                      </a:r>
                      <a:r>
                        <a:rPr kumimoji="0" lang="en-US" sz="1400" b="0" i="0" u="none" strike="noStrike" cap="none" normalizeH="0" baseline="0" smtClean="0">
                          <a:ln>
                            <a:noFill/>
                          </a:ln>
                          <a:solidFill>
                            <a:schemeClr val="tx1"/>
                          </a:solidFill>
                          <a:effectLst/>
                          <a:latin typeface="Arial" panose="020B0604020202020204" pitchFamily="34" charset="0"/>
                        </a:rPr>
                        <a:t> party task libraries</a:t>
                      </a: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chemeClr val="tx1"/>
                          </a:solidFill>
                          <a:effectLst/>
                          <a:latin typeface="Arial" panose="020B0604020202020204" pitchFamily="34" charset="0"/>
                        </a:rPr>
                        <a:t>3</a:t>
                      </a:r>
                      <a:r>
                        <a:rPr kumimoji="0" lang="en-US" sz="1400" b="0" i="0" u="none" strike="noStrike" cap="none" normalizeH="0" baseline="30000" smtClean="0">
                          <a:ln>
                            <a:noFill/>
                          </a:ln>
                          <a:solidFill>
                            <a:schemeClr val="tx1"/>
                          </a:solidFill>
                          <a:effectLst/>
                          <a:latin typeface="Arial" panose="020B0604020202020204" pitchFamily="34" charset="0"/>
                        </a:rPr>
                        <a:t>rd</a:t>
                      </a:r>
                      <a:r>
                        <a:rPr kumimoji="0" lang="en-US" sz="1400" b="0" i="0" u="none" strike="noStrike" cap="none" normalizeH="0" baseline="0" smtClean="0">
                          <a:ln>
                            <a:noFill/>
                          </a:ln>
                          <a:solidFill>
                            <a:schemeClr val="tx1"/>
                          </a:solidFill>
                          <a:effectLst/>
                          <a:latin typeface="Arial" panose="020B0604020202020204" pitchFamily="34" charset="0"/>
                        </a:rPr>
                        <a:t> party plugins</a:t>
                      </a: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chemeClr val="tx1"/>
                          </a:solidFill>
                          <a:effectLst/>
                          <a:latin typeface="Arial" panose="020B0604020202020204" pitchFamily="34" charset="0"/>
                        </a:rPr>
                        <a:t>Manually</a:t>
                      </a: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chemeClr val="tx1"/>
                          </a:solidFill>
                          <a:effectLst/>
                          <a:latin typeface="Arial" panose="020B0604020202020204" pitchFamily="34" charset="0"/>
                        </a:rPr>
                        <a:t>Manually</a:t>
                      </a:r>
                    </a:p>
                  </a:txBody>
                  <a:tcPr marL="82296" marR="82296" marT="41148" marB="4114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84555">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rgbClr val="000000"/>
                          </a:solidFill>
                          <a:effectLst/>
                          <a:latin typeface="Arial" panose="020B0604020202020204" pitchFamily="34" charset="0"/>
                        </a:rPr>
                        <a:t>File generation (XmlBeans, XSL, Velocity, AspectJ)</a:t>
                      </a:r>
                      <a:endParaRPr kumimoji="0" lang="en-US" sz="1600" b="0" i="0" u="none" strike="noStrike" cap="none" normalizeH="0" baseline="0" smtClean="0">
                        <a:ln>
                          <a:noFill/>
                        </a:ln>
                        <a:solidFill>
                          <a:srgbClr val="000000"/>
                        </a:solidFill>
                        <a:effectLst/>
                        <a:latin typeface="Arial" panose="020B0604020202020204" pitchFamily="34" charset="0"/>
                      </a:endParaRPr>
                    </a:p>
                  </a:txBody>
                  <a:tcPr marL="82296" marR="82296" marT="41148" marB="4114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chemeClr val="tx1"/>
                          </a:solidFill>
                          <a:effectLst/>
                          <a:latin typeface="Arial" panose="020B0604020202020204" pitchFamily="34" charset="0"/>
                        </a:rPr>
                        <a:t>3</a:t>
                      </a:r>
                      <a:r>
                        <a:rPr kumimoji="0" lang="en-US" sz="1400" b="0" i="0" u="none" strike="noStrike" cap="none" normalizeH="0" baseline="30000" smtClean="0">
                          <a:ln>
                            <a:noFill/>
                          </a:ln>
                          <a:solidFill>
                            <a:schemeClr val="tx1"/>
                          </a:solidFill>
                          <a:effectLst/>
                          <a:latin typeface="Arial" panose="020B0604020202020204" pitchFamily="34" charset="0"/>
                        </a:rPr>
                        <a:t>rd</a:t>
                      </a:r>
                      <a:r>
                        <a:rPr kumimoji="0" lang="en-US" sz="1400" b="0" i="0" u="none" strike="noStrike" cap="none" normalizeH="0" baseline="0" smtClean="0">
                          <a:ln>
                            <a:noFill/>
                          </a:ln>
                          <a:solidFill>
                            <a:schemeClr val="tx1"/>
                          </a:solidFill>
                          <a:effectLst/>
                          <a:latin typeface="Arial" panose="020B0604020202020204" pitchFamily="34" charset="0"/>
                        </a:rPr>
                        <a:t> party task libraries</a:t>
                      </a:r>
                    </a:p>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chemeClr val="tx1"/>
                          </a:solidFill>
                          <a:effectLst/>
                          <a:latin typeface="Arial" panose="020B0604020202020204" pitchFamily="34" charset="0"/>
                        </a:rPr>
                        <a:t>3</a:t>
                      </a:r>
                      <a:r>
                        <a:rPr kumimoji="0" lang="en-US" sz="1400" b="0" i="0" u="none" strike="noStrike" cap="none" normalizeH="0" baseline="30000" smtClean="0">
                          <a:ln>
                            <a:noFill/>
                          </a:ln>
                          <a:solidFill>
                            <a:schemeClr val="tx1"/>
                          </a:solidFill>
                          <a:effectLst/>
                          <a:latin typeface="Arial" panose="020B0604020202020204" pitchFamily="34" charset="0"/>
                        </a:rPr>
                        <a:t>rd</a:t>
                      </a:r>
                      <a:r>
                        <a:rPr kumimoji="0" lang="en-US" sz="1400" b="0" i="0" u="none" strike="noStrike" cap="none" normalizeH="0" baseline="0" smtClean="0">
                          <a:ln>
                            <a:noFill/>
                          </a:ln>
                          <a:solidFill>
                            <a:schemeClr val="tx1"/>
                          </a:solidFill>
                          <a:effectLst/>
                          <a:latin typeface="Arial" panose="020B0604020202020204" pitchFamily="34" charset="0"/>
                        </a:rPr>
                        <a:t> party plugins</a:t>
                      </a:r>
                    </a:p>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chemeClr val="tx1"/>
                          </a:solidFill>
                          <a:effectLst/>
                          <a:latin typeface="Arial" panose="020B0604020202020204" pitchFamily="34" charset="0"/>
                        </a:rPr>
                        <a:t>Manually</a:t>
                      </a: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chemeClr val="tx1"/>
                          </a:solidFill>
                          <a:effectLst/>
                          <a:latin typeface="Arial" panose="020B0604020202020204" pitchFamily="34" charset="0"/>
                        </a:rPr>
                        <a:t>Manually</a:t>
                      </a:r>
                    </a:p>
                  </a:txBody>
                  <a:tcPr marL="82296" marR="82296" marT="41148" marB="4114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0135" name="Picture 199" descr="MCj04325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0380" y="810102"/>
            <a:ext cx="205740" cy="167163"/>
          </a:xfrm>
          <a:prstGeom prst="rect">
            <a:avLst/>
          </a:prstGeom>
          <a:noFill/>
          <a:extLst>
            <a:ext uri="{909E8E84-426E-40DD-AFC4-6F175D3DCCD1}">
              <a14:hiddenFill xmlns:a14="http://schemas.microsoft.com/office/drawing/2010/main">
                <a:solidFill>
                  <a:srgbClr val="FFFFFF"/>
                </a:solidFill>
              </a14:hiddenFill>
            </a:ext>
          </a:extLst>
        </p:spPr>
      </p:pic>
      <p:pic>
        <p:nvPicPr>
          <p:cNvPr id="40151" name="Picture 215" descr="MCj043253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0380" y="1153002"/>
            <a:ext cx="205740" cy="205740"/>
          </a:xfrm>
          <a:prstGeom prst="rect">
            <a:avLst/>
          </a:prstGeom>
          <a:noFill/>
          <a:extLst>
            <a:ext uri="{909E8E84-426E-40DD-AFC4-6F175D3DCCD1}">
              <a14:hiddenFill xmlns:a14="http://schemas.microsoft.com/office/drawing/2010/main">
                <a:solidFill>
                  <a:srgbClr val="FFFFFF"/>
                </a:solidFill>
              </a14:hiddenFill>
            </a:ext>
          </a:extLst>
        </p:spPr>
      </p:pic>
      <p:pic>
        <p:nvPicPr>
          <p:cNvPr id="40156" name="Picture 220" descr="MCj04325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1500" y="2125980"/>
            <a:ext cx="205740" cy="167164"/>
          </a:xfrm>
          <a:prstGeom prst="rect">
            <a:avLst/>
          </a:prstGeom>
          <a:noFill/>
          <a:extLst>
            <a:ext uri="{909E8E84-426E-40DD-AFC4-6F175D3DCCD1}">
              <a14:hiddenFill xmlns:a14="http://schemas.microsoft.com/office/drawing/2010/main">
                <a:solidFill>
                  <a:srgbClr val="FFFFFF"/>
                </a:solidFill>
              </a14:hiddenFill>
            </a:ext>
          </a:extLst>
        </p:spPr>
      </p:pic>
      <p:pic>
        <p:nvPicPr>
          <p:cNvPr id="40157" name="Picture 221" descr="MCj04325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3100" y="2125980"/>
            <a:ext cx="205740" cy="167164"/>
          </a:xfrm>
          <a:prstGeom prst="rect">
            <a:avLst/>
          </a:prstGeom>
          <a:noFill/>
          <a:extLst>
            <a:ext uri="{909E8E84-426E-40DD-AFC4-6F175D3DCCD1}">
              <a14:hiddenFill xmlns:a14="http://schemas.microsoft.com/office/drawing/2010/main">
                <a:solidFill>
                  <a:srgbClr val="FFFFFF"/>
                </a:solidFill>
              </a14:hiddenFill>
            </a:ext>
          </a:extLst>
        </p:spPr>
      </p:pic>
      <p:pic>
        <p:nvPicPr>
          <p:cNvPr id="40158" name="Picture 222" descr="MCj04325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3280" y="2125980"/>
            <a:ext cx="205740" cy="167164"/>
          </a:xfrm>
          <a:prstGeom prst="rect">
            <a:avLst/>
          </a:prstGeom>
          <a:noFill/>
          <a:extLst>
            <a:ext uri="{909E8E84-426E-40DD-AFC4-6F175D3DCCD1}">
              <a14:hiddenFill xmlns:a14="http://schemas.microsoft.com/office/drawing/2010/main">
                <a:solidFill>
                  <a:srgbClr val="FFFFFF"/>
                </a:solidFill>
              </a14:hiddenFill>
            </a:ext>
          </a:extLst>
        </p:spPr>
      </p:pic>
      <p:pic>
        <p:nvPicPr>
          <p:cNvPr id="40159" name="Picture 223" descr="MCj04325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02040" y="2125980"/>
            <a:ext cx="205740" cy="167164"/>
          </a:xfrm>
          <a:prstGeom prst="rect">
            <a:avLst/>
          </a:prstGeom>
          <a:noFill/>
          <a:extLst>
            <a:ext uri="{909E8E84-426E-40DD-AFC4-6F175D3DCCD1}">
              <a14:hiddenFill xmlns:a14="http://schemas.microsoft.com/office/drawing/2010/main">
                <a:solidFill>
                  <a:srgbClr val="FFFFFF"/>
                </a:solidFill>
              </a14:hiddenFill>
            </a:ext>
          </a:extLst>
        </p:spPr>
      </p:pic>
      <p:pic>
        <p:nvPicPr>
          <p:cNvPr id="40160" name="Picture 224" descr="MCj04325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1500" y="3429000"/>
            <a:ext cx="205740" cy="167164"/>
          </a:xfrm>
          <a:prstGeom prst="rect">
            <a:avLst/>
          </a:prstGeom>
          <a:noFill/>
          <a:extLst>
            <a:ext uri="{909E8E84-426E-40DD-AFC4-6F175D3DCCD1}">
              <a14:hiddenFill xmlns:a14="http://schemas.microsoft.com/office/drawing/2010/main">
                <a:solidFill>
                  <a:srgbClr val="FFFFFF"/>
                </a:solidFill>
              </a14:hiddenFill>
            </a:ext>
          </a:extLst>
        </p:spPr>
      </p:pic>
      <p:pic>
        <p:nvPicPr>
          <p:cNvPr id="40161" name="Picture 225" descr="MCj04325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3100" y="3429000"/>
            <a:ext cx="205740" cy="167164"/>
          </a:xfrm>
          <a:prstGeom prst="rect">
            <a:avLst/>
          </a:prstGeom>
          <a:noFill/>
          <a:extLst>
            <a:ext uri="{909E8E84-426E-40DD-AFC4-6F175D3DCCD1}">
              <a14:hiddenFill xmlns:a14="http://schemas.microsoft.com/office/drawing/2010/main">
                <a:solidFill>
                  <a:srgbClr val="FFFFFF"/>
                </a:solidFill>
              </a14:hiddenFill>
            </a:ext>
          </a:extLst>
        </p:spPr>
      </p:pic>
      <p:pic>
        <p:nvPicPr>
          <p:cNvPr id="40162" name="Picture 226" descr="MCj04325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3280" y="3429000"/>
            <a:ext cx="205740" cy="167164"/>
          </a:xfrm>
          <a:prstGeom prst="rect">
            <a:avLst/>
          </a:prstGeom>
          <a:noFill/>
          <a:extLst>
            <a:ext uri="{909E8E84-426E-40DD-AFC4-6F175D3DCCD1}">
              <a14:hiddenFill xmlns:a14="http://schemas.microsoft.com/office/drawing/2010/main">
                <a:solidFill>
                  <a:srgbClr val="FFFFFF"/>
                </a:solidFill>
              </a14:hiddenFill>
            </a:ext>
          </a:extLst>
        </p:spPr>
      </p:pic>
      <p:pic>
        <p:nvPicPr>
          <p:cNvPr id="40163" name="Picture 227" descr="MCj04325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02040" y="3429000"/>
            <a:ext cx="205740" cy="167164"/>
          </a:xfrm>
          <a:prstGeom prst="rect">
            <a:avLst/>
          </a:prstGeom>
          <a:noFill/>
          <a:extLst>
            <a:ext uri="{909E8E84-426E-40DD-AFC4-6F175D3DCCD1}">
              <a14:hiddenFill xmlns:a14="http://schemas.microsoft.com/office/drawing/2010/main">
                <a:solidFill>
                  <a:srgbClr val="FFFFFF"/>
                </a:solidFill>
              </a14:hiddenFill>
            </a:ext>
          </a:extLst>
        </p:spPr>
      </p:pic>
      <p:sp>
        <p:nvSpPr>
          <p:cNvPr id="40164" name="Text Box 228"/>
          <p:cNvSpPr txBox="1">
            <a:spLocks noChangeArrowheads="1"/>
          </p:cNvSpPr>
          <p:nvPr/>
        </p:nvSpPr>
        <p:spPr bwMode="auto">
          <a:xfrm>
            <a:off x="7193280" y="754380"/>
            <a:ext cx="1645920"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20"/>
              <a:t>Out of the box</a:t>
            </a:r>
          </a:p>
        </p:txBody>
      </p:sp>
      <p:sp>
        <p:nvSpPr>
          <p:cNvPr id="40167" name="Text Box 231"/>
          <p:cNvSpPr txBox="1">
            <a:spLocks noChangeArrowheads="1"/>
          </p:cNvSpPr>
          <p:nvPr/>
        </p:nvSpPr>
        <p:spPr bwMode="auto">
          <a:xfrm>
            <a:off x="7193280" y="1084422"/>
            <a:ext cx="1577340"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20"/>
              <a:t>Not supported</a:t>
            </a:r>
          </a:p>
        </p:txBody>
      </p:sp>
      <p:pic>
        <p:nvPicPr>
          <p:cNvPr id="40168" name="Picture 232" descr="MCj04325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3100" y="2743200"/>
            <a:ext cx="205740" cy="167164"/>
          </a:xfrm>
          <a:prstGeom prst="rect">
            <a:avLst/>
          </a:prstGeom>
          <a:noFill/>
          <a:extLst>
            <a:ext uri="{909E8E84-426E-40DD-AFC4-6F175D3DCCD1}">
              <a14:hiddenFill xmlns:a14="http://schemas.microsoft.com/office/drawing/2010/main">
                <a:solidFill>
                  <a:srgbClr val="FFFFFF"/>
                </a:solidFill>
              </a14:hiddenFill>
            </a:ext>
          </a:extLst>
        </p:spPr>
      </p:pic>
      <p:pic>
        <p:nvPicPr>
          <p:cNvPr id="40169" name="Picture 233" descr="MCj04325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1500" y="4183380"/>
            <a:ext cx="205740" cy="167164"/>
          </a:xfrm>
          <a:prstGeom prst="rect">
            <a:avLst/>
          </a:prstGeom>
          <a:noFill/>
          <a:extLst>
            <a:ext uri="{909E8E84-426E-40DD-AFC4-6F175D3DCCD1}">
              <a14:hiddenFill xmlns:a14="http://schemas.microsoft.com/office/drawing/2010/main">
                <a:solidFill>
                  <a:srgbClr val="FFFFFF"/>
                </a:solidFill>
              </a14:hiddenFill>
            </a:ext>
          </a:extLst>
        </p:spPr>
      </p:pic>
      <p:pic>
        <p:nvPicPr>
          <p:cNvPr id="40170" name="Picture 234" descr="MCj04325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3100" y="4183380"/>
            <a:ext cx="205740" cy="167164"/>
          </a:xfrm>
          <a:prstGeom prst="rect">
            <a:avLst/>
          </a:prstGeom>
          <a:noFill/>
          <a:extLst>
            <a:ext uri="{909E8E84-426E-40DD-AFC4-6F175D3DCCD1}">
              <a14:hiddenFill xmlns:a14="http://schemas.microsoft.com/office/drawing/2010/main">
                <a:solidFill>
                  <a:srgbClr val="FFFFFF"/>
                </a:solidFill>
              </a14:hiddenFill>
            </a:ext>
          </a:extLst>
        </p:spPr>
      </p:pic>
      <p:pic>
        <p:nvPicPr>
          <p:cNvPr id="40171" name="Picture 235" descr="MCj04325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02040" y="2743200"/>
            <a:ext cx="205740" cy="167164"/>
          </a:xfrm>
          <a:prstGeom prst="rect">
            <a:avLst/>
          </a:prstGeom>
          <a:noFill/>
          <a:extLst>
            <a:ext uri="{909E8E84-426E-40DD-AFC4-6F175D3DCCD1}">
              <a14:hiddenFill xmlns:a14="http://schemas.microsoft.com/office/drawing/2010/main">
                <a:solidFill>
                  <a:srgbClr val="FFFFFF"/>
                </a:solidFill>
              </a14:hiddenFill>
            </a:ext>
          </a:extLst>
        </p:spPr>
      </p:pic>
      <p:pic>
        <p:nvPicPr>
          <p:cNvPr id="40172" name="Picture 236" descr="MCj04325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3280" y="2743200"/>
            <a:ext cx="205740" cy="167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3036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37" name="Rectangle 57"/>
          <p:cNvSpPr>
            <a:spLocks noGrp="1" noChangeArrowheads="1"/>
          </p:cNvSpPr>
          <p:nvPr>
            <p:ph type="title"/>
          </p:nvPr>
        </p:nvSpPr>
        <p:spPr>
          <a:noFill/>
          <a:ln/>
        </p:spPr>
        <p:txBody>
          <a:bodyPr/>
          <a:lstStyle/>
          <a:p>
            <a:r>
              <a:rPr lang="en-US"/>
              <a:t>Results Matrix cont’d</a:t>
            </a:r>
          </a:p>
        </p:txBody>
      </p:sp>
      <p:graphicFrame>
        <p:nvGraphicFramePr>
          <p:cNvPr id="46226" name="Group 146"/>
          <p:cNvGraphicFramePr>
            <a:graphicFrameLocks noGrp="1"/>
          </p:cNvGraphicFramePr>
          <p:nvPr/>
        </p:nvGraphicFramePr>
        <p:xfrm>
          <a:off x="1844040" y="1714500"/>
          <a:ext cx="8229600" cy="4992625"/>
        </p:xfrm>
        <a:graphic>
          <a:graphicData uri="http://schemas.openxmlformats.org/drawingml/2006/table">
            <a:tbl>
              <a:tblPr/>
              <a:tblGrid>
                <a:gridCol w="2468880"/>
                <a:gridCol w="1371600"/>
                <a:gridCol w="1440180"/>
                <a:gridCol w="1508760"/>
                <a:gridCol w="1440180"/>
              </a:tblGrid>
              <a:tr h="352902">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508000" marR="0" lvl="1" indent="0" algn="l" defTabSz="1016000" rtl="0" eaLnBrk="1" fontAlgn="base" latinLnBrk="0" hangingPunct="1">
                        <a:lnSpc>
                          <a:spcPct val="95000"/>
                        </a:lnSpc>
                        <a:spcBef>
                          <a:spcPct val="0"/>
                        </a:spcBef>
                        <a:spcAft>
                          <a:spcPct val="0"/>
                        </a:spcAft>
                        <a:buClr>
                          <a:srgbClr val="000000"/>
                        </a:buClr>
                        <a:buSzPct val="80000"/>
                        <a:buFontTx/>
                        <a:buNone/>
                        <a:tabLst/>
                      </a:pPr>
                      <a:r>
                        <a:rPr kumimoji="0" lang="en-US" sz="1400" b="1" i="0" u="none" strike="noStrike" cap="none" normalizeH="0" baseline="0" smtClean="0">
                          <a:ln>
                            <a:noFill/>
                          </a:ln>
                          <a:solidFill>
                            <a:schemeClr val="tx1"/>
                          </a:solidFill>
                          <a:effectLst/>
                          <a:latin typeface="Arial" panose="020B0604020202020204" pitchFamily="34" charset="0"/>
                        </a:rPr>
                        <a:t>Desired Feature</a:t>
                      </a:r>
                    </a:p>
                  </a:txBody>
                  <a:tcPr marL="82296" marR="82296" marT="41148" marB="4114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ctr"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1" i="0" u="none" strike="noStrike" cap="none" normalizeH="0" baseline="0" smtClean="0">
                          <a:ln>
                            <a:noFill/>
                          </a:ln>
                          <a:solidFill>
                            <a:schemeClr val="tx1"/>
                          </a:solidFill>
                          <a:effectLst/>
                          <a:latin typeface="Arial" panose="020B0604020202020204" pitchFamily="34" charset="0"/>
                        </a:rPr>
                        <a:t>Ant + Ivy</a:t>
                      </a: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ctr"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1" i="0" u="none" strike="noStrike" cap="none" normalizeH="0" baseline="0" smtClean="0">
                          <a:ln>
                            <a:noFill/>
                          </a:ln>
                          <a:solidFill>
                            <a:schemeClr val="tx1"/>
                          </a:solidFill>
                          <a:effectLst/>
                          <a:latin typeface="Arial" panose="020B0604020202020204" pitchFamily="34" charset="0"/>
                        </a:rPr>
                        <a:t>Maven</a:t>
                      </a: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ctr"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1" i="0" u="none" strike="noStrike" cap="none" normalizeH="0" baseline="0" smtClean="0">
                          <a:ln>
                            <a:noFill/>
                          </a:ln>
                          <a:solidFill>
                            <a:schemeClr val="tx1"/>
                          </a:solidFill>
                          <a:effectLst/>
                          <a:latin typeface="Arial" panose="020B0604020202020204" pitchFamily="34" charset="0"/>
                        </a:rPr>
                        <a:t>Gradle</a:t>
                      </a: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ctr"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1" i="0" u="none" strike="noStrike" cap="none" normalizeH="0" baseline="0" smtClean="0">
                          <a:ln>
                            <a:noFill/>
                          </a:ln>
                          <a:solidFill>
                            <a:schemeClr val="tx1"/>
                          </a:solidFill>
                          <a:effectLst/>
                          <a:latin typeface="Arial" panose="020B0604020202020204" pitchFamily="34" charset="0"/>
                        </a:rPr>
                        <a:t>Buildr</a:t>
                      </a:r>
                    </a:p>
                  </a:txBody>
                  <a:tcPr marL="82296" marR="82296" marT="41148" marB="4114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7219">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rgbClr val="000000"/>
                          </a:solidFill>
                          <a:effectLst/>
                          <a:latin typeface="Arial" panose="020B0604020202020204" pitchFamily="34" charset="0"/>
                        </a:rPr>
                        <a:t>Property expansion / token substitution</a:t>
                      </a:r>
                    </a:p>
                  </a:txBody>
                  <a:tcPr marL="82296" marR="82296" marT="41148" marB="4114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5800">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rgbClr val="000000"/>
                          </a:solidFill>
                          <a:effectLst/>
                          <a:latin typeface="Arial" panose="020B0604020202020204" pitchFamily="34" charset="0"/>
                        </a:rPr>
                        <a:t>Build vs. deploy vs. release</a:t>
                      </a:r>
                    </a:p>
                  </a:txBody>
                  <a:tcPr marL="82296" marR="82296" marT="41148" marB="4114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chemeClr val="tx1"/>
                          </a:solidFill>
                          <a:effectLst/>
                          <a:latin typeface="Arial" panose="020B0604020202020204" pitchFamily="34" charset="0"/>
                        </a:rPr>
                        <a:t>Manually defined</a:t>
                      </a: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60120">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rgbClr val="000000"/>
                          </a:solidFill>
                          <a:effectLst/>
                          <a:latin typeface="Arial" panose="020B0604020202020204" pitchFamily="34" charset="0"/>
                        </a:rPr>
                        <a:t>Full control when needed</a:t>
                      </a:r>
                    </a:p>
                  </a:txBody>
                  <a:tcPr marL="82296" marR="82296" marT="41148" marB="4114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chemeClr val="tx1"/>
                          </a:solidFill>
                          <a:effectLst/>
                          <a:latin typeface="Arial" panose="020B0604020202020204" pitchFamily="34" charset="0"/>
                        </a:rPr>
                        <a:t>Custom XML “scripts”</a:t>
                      </a: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chemeClr val="tx1"/>
                          </a:solidFill>
                          <a:effectLst/>
                          <a:latin typeface="Arial" panose="020B0604020202020204" pitchFamily="34" charset="0"/>
                        </a:rPr>
                        <a:t>Write custom plugin or embedded Ant script</a:t>
                      </a: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chemeClr val="tx1"/>
                          </a:solidFill>
                          <a:effectLst/>
                          <a:latin typeface="Arial" panose="020B0604020202020204" pitchFamily="34" charset="0"/>
                        </a:rPr>
                        <a:t>Groovy code directly in build file</a:t>
                      </a: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chemeClr val="tx1"/>
                          </a:solidFill>
                          <a:effectLst/>
                          <a:latin typeface="Arial" panose="020B0604020202020204" pitchFamily="34" charset="0"/>
                        </a:rPr>
                        <a:t>Ruby code directly in build file</a:t>
                      </a:r>
                    </a:p>
                  </a:txBody>
                  <a:tcPr marL="82296" marR="82296" marT="41148" marB="4114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60120">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rgbClr val="000000"/>
                          </a:solidFill>
                          <a:effectLst/>
                          <a:latin typeface="Arial" panose="020B0604020202020204" pitchFamily="34" charset="0"/>
                        </a:rPr>
                        <a:t>Cross-platform</a:t>
                      </a:r>
                    </a:p>
                  </a:txBody>
                  <a:tcPr marL="82296" marR="82296" marT="41148" marB="4114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chemeClr val="tx1"/>
                          </a:solidFill>
                          <a:effectLst/>
                          <a:latin typeface="Arial" panose="020B0604020202020204" pitchFamily="34" charset="0"/>
                        </a:rPr>
                        <a:t>Runs on JVM</a:t>
                      </a: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chemeClr val="tx1"/>
                          </a:solidFill>
                          <a:effectLst/>
                          <a:latin typeface="Arial" panose="020B0604020202020204" pitchFamily="34" charset="0"/>
                        </a:rPr>
                        <a:t>Runs on JVM</a:t>
                      </a: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chemeClr val="tx1"/>
                          </a:solidFill>
                          <a:effectLst/>
                          <a:latin typeface="Arial" panose="020B0604020202020204" pitchFamily="34" charset="0"/>
                        </a:rPr>
                        <a:t>Runs on JVM</a:t>
                      </a: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chemeClr val="tx1"/>
                          </a:solidFill>
                          <a:effectLst/>
                          <a:latin typeface="Arial" panose="020B0604020202020204" pitchFamily="34" charset="0"/>
                        </a:rPr>
                        <a:t>Runs on Ruby, may need to compile from source</a:t>
                      </a:r>
                    </a:p>
                  </a:txBody>
                  <a:tcPr marL="82296" marR="82296" marT="41148" marB="4114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5800">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rgbClr val="000000"/>
                          </a:solidFill>
                          <a:effectLst/>
                          <a:latin typeface="Arial" panose="020B0604020202020204" pitchFamily="34" charset="0"/>
                        </a:rPr>
                        <a:t>IDE Support</a:t>
                      </a:r>
                    </a:p>
                  </a:txBody>
                  <a:tcPr marL="82296" marR="82296" marT="41148" marB="4114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chemeClr val="tx1"/>
                          </a:solidFill>
                          <a:effectLst/>
                          <a:latin typeface="Arial" panose="020B0604020202020204" pitchFamily="34" charset="0"/>
                        </a:rPr>
                        <a:t>Eclipse only</a:t>
                      </a: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a:txBody>
                  <a:tcPr marL="82296" marR="82296" marT="41148" marB="4114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0664">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rgbClr val="000000"/>
                          </a:solidFill>
                          <a:effectLst/>
                          <a:latin typeface="Arial" panose="020B0604020202020204" pitchFamily="34" charset="0"/>
                        </a:rPr>
                        <a:t>Documentation / Support</a:t>
                      </a:r>
                    </a:p>
                  </a:txBody>
                  <a:tcPr marL="82296" marR="82296" marT="41148" marB="4114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chemeClr val="tx1"/>
                          </a:solidFill>
                          <a:effectLst/>
                          <a:latin typeface="Arial" panose="020B0604020202020204" pitchFamily="34" charset="0"/>
                        </a:rPr>
                        <a:t>Excellent</a:t>
                      </a: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chemeClr val="tx1"/>
                          </a:solidFill>
                          <a:effectLst/>
                          <a:latin typeface="Arial" panose="020B0604020202020204" pitchFamily="34" charset="0"/>
                        </a:rPr>
                        <a:t>Growing but still inconsistent</a:t>
                      </a: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chemeClr val="tx1"/>
                          </a:solidFill>
                          <a:effectLst/>
                          <a:latin typeface="Arial" panose="020B0604020202020204" pitchFamily="34" charset="0"/>
                        </a:rPr>
                        <a:t>Decent project documentation, few articles</a:t>
                      </a:r>
                    </a:p>
                  </a:txBody>
                  <a:tcPr marL="82296" marR="82296" marT="41148" marB="411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016000">
                        <a:spcBef>
                          <a:spcPct val="20000"/>
                        </a:spcBef>
                        <a:buClr>
                          <a:schemeClr val="bg2"/>
                        </a:buClr>
                        <a:buSzPct val="75000"/>
                        <a:buFont typeface="Wingdings" panose="05000000000000000000" pitchFamily="2" charset="2"/>
                        <a:defRPr sz="3200">
                          <a:solidFill>
                            <a:schemeClr val="tx1"/>
                          </a:solidFill>
                          <a:latin typeface="Arial" panose="020B0604020202020204" pitchFamily="34" charset="0"/>
                        </a:defRPr>
                      </a:lvl1pPr>
                      <a:lvl2pPr marL="508000" defTabSz="1016000">
                        <a:spcBef>
                          <a:spcPct val="20000"/>
                        </a:spcBef>
                        <a:buClr>
                          <a:schemeClr val="accent2"/>
                        </a:buClr>
                        <a:buSzPct val="80000"/>
                        <a:buFont typeface="Wingdings" panose="05000000000000000000" pitchFamily="2" charset="2"/>
                        <a:defRPr sz="2700">
                          <a:solidFill>
                            <a:schemeClr val="tx1"/>
                          </a:solidFill>
                          <a:latin typeface="Arial" panose="020B0604020202020204" pitchFamily="34" charset="0"/>
                        </a:defRPr>
                      </a:lvl2pPr>
                      <a:lvl3pPr marL="1016000" defTabSz="1016000">
                        <a:spcBef>
                          <a:spcPct val="20000"/>
                        </a:spcBef>
                        <a:buClr>
                          <a:schemeClr val="bg2"/>
                        </a:buClr>
                        <a:buSzPct val="65000"/>
                        <a:buFont typeface="Wingdings" panose="05000000000000000000" pitchFamily="2" charset="2"/>
                        <a:defRPr sz="2300">
                          <a:solidFill>
                            <a:schemeClr val="tx1"/>
                          </a:solidFill>
                          <a:latin typeface="Arial" panose="020B0604020202020204" pitchFamily="34" charset="0"/>
                        </a:defRPr>
                      </a:lvl3pPr>
                      <a:lvl4pPr marL="1524000" defTabSz="101600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defRPr>
                      </a:lvl4pPr>
                      <a:lvl5pPr marL="2032000" defTabSz="1016000">
                        <a:spcBef>
                          <a:spcPct val="20000"/>
                        </a:spcBef>
                        <a:buClr>
                          <a:schemeClr val="bg2"/>
                        </a:buClr>
                        <a:buFont typeface="Wingdings" panose="05000000000000000000" pitchFamily="2" charset="2"/>
                        <a:defRPr sz="2000">
                          <a:solidFill>
                            <a:schemeClr val="tx1"/>
                          </a:solidFill>
                          <a:latin typeface="Arial" panose="020B0604020202020204" pitchFamily="34" charset="0"/>
                        </a:defRPr>
                      </a:lvl5pPr>
                      <a:lvl6pPr marL="24892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6pPr>
                      <a:lvl7pPr marL="29464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7pPr>
                      <a:lvl8pPr marL="34036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8pPr>
                      <a:lvl9pPr marL="3860800" defTabSz="1016000" fontAlgn="base">
                        <a:spcBef>
                          <a:spcPct val="20000"/>
                        </a:spcBef>
                        <a:spcAft>
                          <a:spcPct val="0"/>
                        </a:spcAft>
                        <a:buClr>
                          <a:schemeClr val="bg2"/>
                        </a:buClr>
                        <a:buFont typeface="Wingdings" panose="05000000000000000000" pitchFamily="2" charset="2"/>
                        <a:defRPr sz="2000">
                          <a:solidFill>
                            <a:schemeClr val="tx1"/>
                          </a:solidFill>
                          <a:latin typeface="Arial" panose="020B0604020202020204" pitchFamily="34" charset="0"/>
                        </a:defRPr>
                      </a:lvl9pPr>
                    </a:lstStyle>
                    <a:p>
                      <a:pPr marL="0" marR="0" lvl="0" indent="0" algn="l" defTabSz="10160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sz="1400" b="0" i="0" u="none" strike="noStrike" cap="none" normalizeH="0" baseline="0" smtClean="0">
                          <a:ln>
                            <a:noFill/>
                          </a:ln>
                          <a:solidFill>
                            <a:schemeClr val="tx1"/>
                          </a:solidFill>
                          <a:effectLst/>
                          <a:latin typeface="Arial" panose="020B0604020202020204" pitchFamily="34" charset="0"/>
                        </a:rPr>
                        <a:t>Good project documentation, few articles</a:t>
                      </a:r>
                    </a:p>
                  </a:txBody>
                  <a:tcPr marL="82296" marR="82296" marT="41148" marB="4114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6193" name="Picture 113" descr="MCj04325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920" y="767240"/>
            <a:ext cx="205740" cy="167163"/>
          </a:xfrm>
          <a:prstGeom prst="rect">
            <a:avLst/>
          </a:prstGeom>
          <a:noFill/>
          <a:extLst>
            <a:ext uri="{909E8E84-426E-40DD-AFC4-6F175D3DCCD1}">
              <a14:hiddenFill xmlns:a14="http://schemas.microsoft.com/office/drawing/2010/main">
                <a:solidFill>
                  <a:srgbClr val="FFFFFF"/>
                </a:solidFill>
              </a14:hiddenFill>
            </a:ext>
          </a:extLst>
        </p:spPr>
      </p:pic>
      <p:pic>
        <p:nvPicPr>
          <p:cNvPr id="46194" name="Picture 114" descr="MCj043253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1920" y="1110139"/>
            <a:ext cx="205740" cy="205740"/>
          </a:xfrm>
          <a:prstGeom prst="rect">
            <a:avLst/>
          </a:prstGeom>
          <a:noFill/>
          <a:extLst>
            <a:ext uri="{909E8E84-426E-40DD-AFC4-6F175D3DCCD1}">
              <a14:hiddenFill xmlns:a14="http://schemas.microsoft.com/office/drawing/2010/main">
                <a:solidFill>
                  <a:srgbClr val="FFFFFF"/>
                </a:solidFill>
              </a14:hiddenFill>
            </a:ext>
          </a:extLst>
        </p:spPr>
      </p:pic>
      <p:sp>
        <p:nvSpPr>
          <p:cNvPr id="46195" name="Text Box 115"/>
          <p:cNvSpPr txBox="1">
            <a:spLocks noChangeArrowheads="1"/>
          </p:cNvSpPr>
          <p:nvPr/>
        </p:nvSpPr>
        <p:spPr bwMode="auto">
          <a:xfrm>
            <a:off x="8084820" y="711517"/>
            <a:ext cx="1645920"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20"/>
              <a:t>Out of the box</a:t>
            </a:r>
          </a:p>
        </p:txBody>
      </p:sp>
      <p:sp>
        <p:nvSpPr>
          <p:cNvPr id="46196" name="Text Box 116"/>
          <p:cNvSpPr txBox="1">
            <a:spLocks noChangeArrowheads="1"/>
          </p:cNvSpPr>
          <p:nvPr/>
        </p:nvSpPr>
        <p:spPr bwMode="auto">
          <a:xfrm>
            <a:off x="8084820" y="1041559"/>
            <a:ext cx="1577340"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20"/>
              <a:t>Not supported</a:t>
            </a:r>
          </a:p>
        </p:txBody>
      </p:sp>
      <p:pic>
        <p:nvPicPr>
          <p:cNvPr id="46197" name="Picture 117" descr="MCj04325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3280" y="4389120"/>
            <a:ext cx="205740" cy="167164"/>
          </a:xfrm>
          <a:prstGeom prst="rect">
            <a:avLst/>
          </a:prstGeom>
          <a:noFill/>
          <a:extLst>
            <a:ext uri="{909E8E84-426E-40DD-AFC4-6F175D3DCCD1}">
              <a14:hiddenFill xmlns:a14="http://schemas.microsoft.com/office/drawing/2010/main">
                <a:solidFill>
                  <a:srgbClr val="FFFFFF"/>
                </a:solidFill>
              </a14:hiddenFill>
            </a:ext>
          </a:extLst>
        </p:spPr>
      </p:pic>
      <p:pic>
        <p:nvPicPr>
          <p:cNvPr id="46198" name="Picture 118" descr="MCj04325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3100" y="4389120"/>
            <a:ext cx="205740" cy="167164"/>
          </a:xfrm>
          <a:prstGeom prst="rect">
            <a:avLst/>
          </a:prstGeom>
          <a:noFill/>
          <a:extLst>
            <a:ext uri="{909E8E84-426E-40DD-AFC4-6F175D3DCCD1}">
              <a14:hiddenFill xmlns:a14="http://schemas.microsoft.com/office/drawing/2010/main">
                <a:solidFill>
                  <a:srgbClr val="FFFFFF"/>
                </a:solidFill>
              </a14:hiddenFill>
            </a:ext>
          </a:extLst>
        </p:spPr>
      </p:pic>
      <p:pic>
        <p:nvPicPr>
          <p:cNvPr id="46199" name="Picture 119" descr="MCj04325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1500" y="4389120"/>
            <a:ext cx="205740" cy="167164"/>
          </a:xfrm>
          <a:prstGeom prst="rect">
            <a:avLst/>
          </a:prstGeom>
          <a:noFill/>
          <a:extLst>
            <a:ext uri="{909E8E84-426E-40DD-AFC4-6F175D3DCCD1}">
              <a14:hiddenFill xmlns:a14="http://schemas.microsoft.com/office/drawing/2010/main">
                <a:solidFill>
                  <a:srgbClr val="FFFFFF"/>
                </a:solidFill>
              </a14:hiddenFill>
            </a:ext>
          </a:extLst>
        </p:spPr>
      </p:pic>
      <p:pic>
        <p:nvPicPr>
          <p:cNvPr id="46201" name="Picture 121" descr="MCj04325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3100" y="2125980"/>
            <a:ext cx="205740" cy="167164"/>
          </a:xfrm>
          <a:prstGeom prst="rect">
            <a:avLst/>
          </a:prstGeom>
          <a:noFill/>
          <a:extLst>
            <a:ext uri="{909E8E84-426E-40DD-AFC4-6F175D3DCCD1}">
              <a14:hiddenFill xmlns:a14="http://schemas.microsoft.com/office/drawing/2010/main">
                <a:solidFill>
                  <a:srgbClr val="FFFFFF"/>
                </a:solidFill>
              </a14:hiddenFill>
            </a:ext>
          </a:extLst>
        </p:spPr>
      </p:pic>
      <p:pic>
        <p:nvPicPr>
          <p:cNvPr id="46202" name="Picture 122" descr="MCj04325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1500" y="2125980"/>
            <a:ext cx="205740" cy="167164"/>
          </a:xfrm>
          <a:prstGeom prst="rect">
            <a:avLst/>
          </a:prstGeom>
          <a:noFill/>
          <a:extLst>
            <a:ext uri="{909E8E84-426E-40DD-AFC4-6F175D3DCCD1}">
              <a14:hiddenFill xmlns:a14="http://schemas.microsoft.com/office/drawing/2010/main">
                <a:solidFill>
                  <a:srgbClr val="FFFFFF"/>
                </a:solidFill>
              </a14:hiddenFill>
            </a:ext>
          </a:extLst>
        </p:spPr>
      </p:pic>
      <p:pic>
        <p:nvPicPr>
          <p:cNvPr id="46203" name="Picture 123" descr="MCj04325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3100" y="2743200"/>
            <a:ext cx="205740" cy="167164"/>
          </a:xfrm>
          <a:prstGeom prst="rect">
            <a:avLst/>
          </a:prstGeom>
          <a:noFill/>
          <a:extLst>
            <a:ext uri="{909E8E84-426E-40DD-AFC4-6F175D3DCCD1}">
              <a14:hiddenFill xmlns:a14="http://schemas.microsoft.com/office/drawing/2010/main">
                <a:solidFill>
                  <a:srgbClr val="FFFFFF"/>
                </a:solidFill>
              </a14:hiddenFill>
            </a:ext>
          </a:extLst>
        </p:spPr>
      </p:pic>
      <p:pic>
        <p:nvPicPr>
          <p:cNvPr id="46205" name="Picture 125" descr="MCj04325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02040" y="2125980"/>
            <a:ext cx="205740" cy="167164"/>
          </a:xfrm>
          <a:prstGeom prst="rect">
            <a:avLst/>
          </a:prstGeom>
          <a:noFill/>
          <a:extLst>
            <a:ext uri="{909E8E84-426E-40DD-AFC4-6F175D3DCCD1}">
              <a14:hiddenFill xmlns:a14="http://schemas.microsoft.com/office/drawing/2010/main">
                <a:solidFill>
                  <a:srgbClr val="FFFFFF"/>
                </a:solidFill>
              </a14:hiddenFill>
            </a:ext>
          </a:extLst>
        </p:spPr>
      </p:pic>
      <p:pic>
        <p:nvPicPr>
          <p:cNvPr id="46206" name="Picture 126" descr="MCj04325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3280" y="2125980"/>
            <a:ext cx="205740" cy="167164"/>
          </a:xfrm>
          <a:prstGeom prst="rect">
            <a:avLst/>
          </a:prstGeom>
          <a:noFill/>
          <a:extLst>
            <a:ext uri="{909E8E84-426E-40DD-AFC4-6F175D3DCCD1}">
              <a14:hiddenFill xmlns:a14="http://schemas.microsoft.com/office/drawing/2010/main">
                <a:solidFill>
                  <a:srgbClr val="FFFFFF"/>
                </a:solidFill>
              </a14:hiddenFill>
            </a:ext>
          </a:extLst>
        </p:spPr>
      </p:pic>
      <p:pic>
        <p:nvPicPr>
          <p:cNvPr id="46207" name="Picture 127" descr="MCj04325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02040" y="2743200"/>
            <a:ext cx="205740" cy="167164"/>
          </a:xfrm>
          <a:prstGeom prst="rect">
            <a:avLst/>
          </a:prstGeom>
          <a:noFill/>
          <a:extLst>
            <a:ext uri="{909E8E84-426E-40DD-AFC4-6F175D3DCCD1}">
              <a14:hiddenFill xmlns:a14="http://schemas.microsoft.com/office/drawing/2010/main">
                <a:solidFill>
                  <a:srgbClr val="FFFFFF"/>
                </a:solidFill>
              </a14:hiddenFill>
            </a:ext>
          </a:extLst>
        </p:spPr>
      </p:pic>
      <p:pic>
        <p:nvPicPr>
          <p:cNvPr id="46208" name="Picture 128" descr="MCj04325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3280" y="2743200"/>
            <a:ext cx="205740" cy="167164"/>
          </a:xfrm>
          <a:prstGeom prst="rect">
            <a:avLst/>
          </a:prstGeom>
          <a:noFill/>
          <a:extLst>
            <a:ext uri="{909E8E84-426E-40DD-AFC4-6F175D3DCCD1}">
              <a14:hiddenFill xmlns:a14="http://schemas.microsoft.com/office/drawing/2010/main">
                <a:solidFill>
                  <a:srgbClr val="FFFFFF"/>
                </a:solidFill>
              </a14:hiddenFill>
            </a:ext>
          </a:extLst>
        </p:spPr>
      </p:pic>
      <p:pic>
        <p:nvPicPr>
          <p:cNvPr id="46209" name="Picture 129" descr="MCj04325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3100" y="5349240"/>
            <a:ext cx="205740" cy="167164"/>
          </a:xfrm>
          <a:prstGeom prst="rect">
            <a:avLst/>
          </a:prstGeom>
          <a:noFill/>
          <a:extLst>
            <a:ext uri="{909E8E84-426E-40DD-AFC4-6F175D3DCCD1}">
              <a14:hiddenFill xmlns:a14="http://schemas.microsoft.com/office/drawing/2010/main">
                <a:solidFill>
                  <a:srgbClr val="FFFFFF"/>
                </a:solidFill>
              </a14:hiddenFill>
            </a:ext>
          </a:extLst>
        </p:spPr>
      </p:pic>
      <p:pic>
        <p:nvPicPr>
          <p:cNvPr id="46211" name="Picture 131" descr="MCj043253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02040" y="5349240"/>
            <a:ext cx="205740" cy="205740"/>
          </a:xfrm>
          <a:prstGeom prst="rect">
            <a:avLst/>
          </a:prstGeom>
          <a:noFill/>
          <a:extLst>
            <a:ext uri="{909E8E84-426E-40DD-AFC4-6F175D3DCCD1}">
              <a14:hiddenFill xmlns:a14="http://schemas.microsoft.com/office/drawing/2010/main">
                <a:solidFill>
                  <a:srgbClr val="FFFFFF"/>
                </a:solidFill>
              </a14:hiddenFill>
            </a:ext>
          </a:extLst>
        </p:spPr>
      </p:pic>
      <p:pic>
        <p:nvPicPr>
          <p:cNvPr id="46213" name="Picture 133" descr="MCj043253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1500" y="5349240"/>
            <a:ext cx="205740" cy="205740"/>
          </a:xfrm>
          <a:prstGeom prst="rect">
            <a:avLst/>
          </a:prstGeom>
          <a:noFill/>
          <a:extLst>
            <a:ext uri="{909E8E84-426E-40DD-AFC4-6F175D3DCCD1}">
              <a14:hiddenFill xmlns:a14="http://schemas.microsoft.com/office/drawing/2010/main">
                <a:solidFill>
                  <a:srgbClr val="FFFFFF"/>
                </a:solidFill>
              </a14:hiddenFill>
            </a:ext>
          </a:extLst>
        </p:spPr>
      </p:pic>
      <p:pic>
        <p:nvPicPr>
          <p:cNvPr id="46214" name="Picture 134" descr="MCj043253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3280" y="5349240"/>
            <a:ext cx="205740" cy="167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98974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 is Maven?</a:t>
            </a:r>
            <a:endParaRPr lang="en-US" dirty="0"/>
          </a:p>
        </p:txBody>
      </p:sp>
      <p:sp>
        <p:nvSpPr>
          <p:cNvPr id="6" name="Rounded Rectangle 5"/>
          <p:cNvSpPr/>
          <p:nvPr/>
        </p:nvSpPr>
        <p:spPr>
          <a:xfrm rot="20464436">
            <a:off x="2472888" y="1094944"/>
            <a:ext cx="2671486" cy="90515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Build Tool</a:t>
            </a:r>
          </a:p>
        </p:txBody>
      </p:sp>
      <p:sp>
        <p:nvSpPr>
          <p:cNvPr id="7" name="Rounded Rectangle 6"/>
          <p:cNvSpPr/>
          <p:nvPr/>
        </p:nvSpPr>
        <p:spPr>
          <a:xfrm rot="1575347">
            <a:off x="6978586" y="1483312"/>
            <a:ext cx="2671486" cy="90515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Reporting Tool</a:t>
            </a:r>
          </a:p>
        </p:txBody>
      </p:sp>
      <p:sp>
        <p:nvSpPr>
          <p:cNvPr id="8" name="Rounded Rectangle 7"/>
          <p:cNvSpPr/>
          <p:nvPr/>
        </p:nvSpPr>
        <p:spPr>
          <a:xfrm rot="1695769">
            <a:off x="2955525" y="4168636"/>
            <a:ext cx="2671486" cy="10789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Software Distribution</a:t>
            </a:r>
          </a:p>
        </p:txBody>
      </p:sp>
      <p:sp>
        <p:nvSpPr>
          <p:cNvPr id="9" name="Rounded Rectangle 8"/>
          <p:cNvSpPr/>
          <p:nvPr/>
        </p:nvSpPr>
        <p:spPr>
          <a:xfrm rot="20753453">
            <a:off x="6950487" y="4716630"/>
            <a:ext cx="2671486" cy="10730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Project</a:t>
            </a:r>
          </a:p>
          <a:p>
            <a:pPr algn="ctr"/>
            <a:r>
              <a:rPr lang="en-US" sz="2800" dirty="0"/>
              <a:t>Management</a:t>
            </a:r>
          </a:p>
        </p:txBody>
      </p:sp>
      <p:grpSp>
        <p:nvGrpSpPr>
          <p:cNvPr id="14" name="Group 13"/>
          <p:cNvGrpSpPr/>
          <p:nvPr/>
        </p:nvGrpSpPr>
        <p:grpSpPr>
          <a:xfrm>
            <a:off x="5787399" y="40287"/>
            <a:ext cx="1379099" cy="1291757"/>
            <a:chOff x="7401330" y="82494"/>
            <a:chExt cx="1379099" cy="1291757"/>
          </a:xfrm>
        </p:grpSpPr>
        <p:sp>
          <p:nvSpPr>
            <p:cNvPr id="11" name="Rectangle 10"/>
            <p:cNvSpPr/>
            <p:nvPr/>
          </p:nvSpPr>
          <p:spPr>
            <a:xfrm>
              <a:off x="7639838" y="165342"/>
              <a:ext cx="45719" cy="116319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p:cNvSpPr/>
            <p:nvPr/>
          </p:nvSpPr>
          <p:spPr>
            <a:xfrm>
              <a:off x="7401330" y="1328532"/>
              <a:ext cx="481743"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unched Tape 12"/>
            <p:cNvSpPr/>
            <p:nvPr/>
          </p:nvSpPr>
          <p:spPr>
            <a:xfrm>
              <a:off x="7685557" y="82494"/>
              <a:ext cx="1094872" cy="666818"/>
            </a:xfrm>
            <a:prstGeom prst="flowChartPunchedTap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For Java</a:t>
              </a:r>
            </a:p>
          </p:txBody>
        </p:sp>
      </p:grpSp>
    </p:spTree>
    <p:extLst>
      <p:ext uri="{BB962C8B-B14F-4D97-AF65-F5344CB8AC3E}">
        <p14:creationId xmlns:p14="http://schemas.microsoft.com/office/powerpoint/2010/main" val="244871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for Maven</a:t>
            </a:r>
            <a:endParaRPr lang="en-US" dirty="0"/>
          </a:p>
        </p:txBody>
      </p:sp>
      <p:sp>
        <p:nvSpPr>
          <p:cNvPr id="3" name="Content Placeholder 2"/>
          <p:cNvSpPr>
            <a:spLocks noGrp="1"/>
          </p:cNvSpPr>
          <p:nvPr>
            <p:ph idx="1"/>
          </p:nvPr>
        </p:nvSpPr>
        <p:spPr/>
        <p:txBody>
          <a:bodyPr/>
          <a:lstStyle/>
          <a:p>
            <a:r>
              <a:rPr lang="en-US" dirty="0" smtClean="0"/>
              <a:t>JDK 6+</a:t>
            </a:r>
          </a:p>
          <a:p>
            <a:r>
              <a:rPr lang="en-US" dirty="0" smtClean="0"/>
              <a:t>Maven </a:t>
            </a:r>
            <a:r>
              <a:rPr lang="en-US" dirty="0" smtClean="0"/>
              <a:t>2.x</a:t>
            </a:r>
          </a:p>
          <a:p>
            <a:endParaRPr lang="en-US" dirty="0"/>
          </a:p>
          <a:p>
            <a:r>
              <a:rPr lang="en-US" dirty="0"/>
              <a:t>man </a:t>
            </a:r>
            <a:r>
              <a:rPr lang="en-US" dirty="0" err="1"/>
              <a:t>archetype:generate</a:t>
            </a:r>
            <a:r>
              <a:rPr lang="en-US" dirty="0"/>
              <a:t> </a:t>
            </a:r>
            <a:br>
              <a:rPr lang="en-US" dirty="0"/>
            </a:br>
            <a:r>
              <a:rPr lang="en-US" dirty="0"/>
              <a:t>-</a:t>
            </a:r>
            <a:r>
              <a:rPr lang="en-US" dirty="0" err="1"/>
              <a:t>DarchetypeArtifactId</a:t>
            </a:r>
            <a:r>
              <a:rPr lang="en-US" dirty="0"/>
              <a:t>=maven-archetype-</a:t>
            </a:r>
            <a:r>
              <a:rPr lang="en-US" dirty="0" err="1"/>
              <a:t>quickstart</a:t>
            </a:r>
            <a:r>
              <a:rPr lang="en-US" dirty="0"/>
              <a:t> </a:t>
            </a:r>
            <a:br>
              <a:rPr lang="en-US" dirty="0"/>
            </a:br>
            <a:r>
              <a:rPr lang="en-US" dirty="0"/>
              <a:t>-</a:t>
            </a:r>
            <a:r>
              <a:rPr lang="en-US" dirty="0" err="1"/>
              <a:t>DinteractiveMode</a:t>
            </a:r>
            <a:r>
              <a:rPr lang="en-US" dirty="0"/>
              <a:t>=false</a:t>
            </a:r>
            <a:br>
              <a:rPr lang="en-US" dirty="0"/>
            </a:br>
            <a:r>
              <a:rPr lang="en-US" dirty="0"/>
              <a:t>-</a:t>
            </a:r>
            <a:r>
              <a:rPr lang="en-US" dirty="0" err="1"/>
              <a:t>DgroupId</a:t>
            </a:r>
            <a:r>
              <a:rPr lang="en-US" dirty="0"/>
              <a:t>=</a:t>
            </a:r>
            <a:r>
              <a:rPr lang="en-US" dirty="0" err="1"/>
              <a:t>com.mycompany.app</a:t>
            </a:r>
            <a:r>
              <a:rPr lang="en-US" dirty="0"/>
              <a:t> </a:t>
            </a:r>
            <a:br>
              <a:rPr lang="en-US" dirty="0"/>
            </a:br>
            <a:r>
              <a:rPr lang="en-US" dirty="0"/>
              <a:t>-</a:t>
            </a:r>
            <a:r>
              <a:rPr lang="en-US" dirty="0" err="1"/>
              <a:t>DartifactId</a:t>
            </a:r>
            <a:r>
              <a:rPr lang="en-US" dirty="0"/>
              <a:t>=my-app</a:t>
            </a:r>
            <a:endParaRPr lang="en-US" dirty="0" smtClean="0"/>
          </a:p>
          <a:p>
            <a:endParaRPr lang="en-US" dirty="0"/>
          </a:p>
        </p:txBody>
      </p:sp>
    </p:spTree>
    <p:extLst>
      <p:ext uri="{BB962C8B-B14F-4D97-AF65-F5344CB8AC3E}">
        <p14:creationId xmlns:p14="http://schemas.microsoft.com/office/powerpoint/2010/main" val="213043830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Directory Structure</a:t>
            </a:r>
            <a:endParaRPr lang="en-US" dirty="0"/>
          </a:p>
        </p:txBody>
      </p:sp>
      <p:graphicFrame>
        <p:nvGraphicFramePr>
          <p:cNvPr id="5" name="Diagram 4"/>
          <p:cNvGraphicFramePr/>
          <p:nvPr>
            <p:extLst/>
          </p:nvPr>
        </p:nvGraphicFramePr>
        <p:xfrm>
          <a:off x="3048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2356103" y="5868900"/>
            <a:ext cx="3299212" cy="369332"/>
          </a:xfrm>
          <a:prstGeom prst="rect">
            <a:avLst/>
          </a:prstGeom>
          <a:noFill/>
        </p:spPr>
        <p:txBody>
          <a:bodyPr wrap="square" rtlCol="0">
            <a:spAutoFit/>
          </a:bodyPr>
          <a:lstStyle/>
          <a:p>
            <a:r>
              <a:rPr lang="en-US" dirty="0"/>
              <a:t>com/</a:t>
            </a:r>
            <a:r>
              <a:rPr lang="en-US" dirty="0" err="1"/>
              <a:t>mycompany</a:t>
            </a:r>
            <a:r>
              <a:rPr lang="en-US" dirty="0"/>
              <a:t>/app/</a:t>
            </a:r>
            <a:r>
              <a:rPr lang="en-US" dirty="0" err="1"/>
              <a:t>App.java</a:t>
            </a:r>
            <a:endParaRPr lang="en-US" dirty="0"/>
          </a:p>
        </p:txBody>
      </p:sp>
      <p:sp>
        <p:nvSpPr>
          <p:cNvPr id="8" name="TextBox 7"/>
          <p:cNvSpPr txBox="1"/>
          <p:nvPr/>
        </p:nvSpPr>
        <p:spPr>
          <a:xfrm>
            <a:off x="6055885" y="5868900"/>
            <a:ext cx="4022709" cy="369332"/>
          </a:xfrm>
          <a:prstGeom prst="rect">
            <a:avLst/>
          </a:prstGeom>
          <a:noFill/>
        </p:spPr>
        <p:txBody>
          <a:bodyPr wrap="square" rtlCol="0">
            <a:spAutoFit/>
          </a:bodyPr>
          <a:lstStyle/>
          <a:p>
            <a:r>
              <a:rPr lang="en-US" dirty="0"/>
              <a:t>com/</a:t>
            </a:r>
            <a:r>
              <a:rPr lang="en-US" dirty="0" err="1"/>
              <a:t>mycompany</a:t>
            </a:r>
            <a:r>
              <a:rPr lang="en-US" dirty="0"/>
              <a:t>/app/</a:t>
            </a:r>
            <a:r>
              <a:rPr lang="en-US" dirty="0" err="1"/>
              <a:t>AppTest.java</a:t>
            </a:r>
            <a:endParaRPr lang="en-US" dirty="0"/>
          </a:p>
        </p:txBody>
      </p:sp>
    </p:spTree>
    <p:extLst>
      <p:ext uri="{BB962C8B-B14F-4D97-AF65-F5344CB8AC3E}">
        <p14:creationId xmlns:p14="http://schemas.microsoft.com/office/powerpoint/2010/main" val="303454750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Directory Structure</a:t>
            </a:r>
            <a:endParaRPr lang="en-US" dirty="0"/>
          </a:p>
        </p:txBody>
      </p:sp>
      <p:graphicFrame>
        <p:nvGraphicFramePr>
          <p:cNvPr id="5" name="Diagram 4"/>
          <p:cNvGraphicFramePr/>
          <p:nvPr>
            <p:extLst/>
          </p:nvPr>
        </p:nvGraphicFramePr>
        <p:xfrm>
          <a:off x="1981200" y="1397000"/>
          <a:ext cx="8229600" cy="5070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476932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40787" y="1605206"/>
            <a:ext cx="8467004" cy="4801314"/>
          </a:xfrm>
          <a:prstGeom prst="rect">
            <a:avLst/>
          </a:prstGeom>
        </p:spPr>
        <p:txBody>
          <a:bodyPr wrap="square">
            <a:spAutoFit/>
          </a:bodyPr>
          <a:lstStyle/>
          <a:p>
            <a:r>
              <a:rPr lang="en-US" b="1" dirty="0"/>
              <a:t>Directory Name</a:t>
            </a:r>
            <a:r>
              <a:rPr lang="en-US" dirty="0"/>
              <a:t>			</a:t>
            </a:r>
            <a:r>
              <a:rPr lang="en-US" b="1" dirty="0"/>
              <a:t>Description</a:t>
            </a:r>
          </a:p>
          <a:p>
            <a:endParaRPr lang="en-US" dirty="0"/>
          </a:p>
          <a:p>
            <a:r>
              <a:rPr lang="en-US" b="1" dirty="0" err="1">
                <a:solidFill>
                  <a:srgbClr val="FF0000"/>
                </a:solidFill>
              </a:rPr>
              <a:t>src</a:t>
            </a:r>
            <a:r>
              <a:rPr lang="en-US" b="1" dirty="0">
                <a:solidFill>
                  <a:srgbClr val="FF0000"/>
                </a:solidFill>
              </a:rPr>
              <a:t>/main/java	</a:t>
            </a:r>
            <a:r>
              <a:rPr lang="en-US" b="1" dirty="0"/>
              <a:t>			</a:t>
            </a:r>
            <a:r>
              <a:rPr lang="en-US" dirty="0"/>
              <a:t>Application/Library sources</a:t>
            </a:r>
          </a:p>
          <a:p>
            <a:r>
              <a:rPr lang="en-US" b="1" dirty="0" err="1">
                <a:solidFill>
                  <a:srgbClr val="FF0000"/>
                </a:solidFill>
              </a:rPr>
              <a:t>src</a:t>
            </a:r>
            <a:r>
              <a:rPr lang="en-US" b="1" dirty="0">
                <a:solidFill>
                  <a:srgbClr val="FF0000"/>
                </a:solidFill>
              </a:rPr>
              <a:t>/main/resources</a:t>
            </a:r>
            <a:r>
              <a:rPr lang="en-US" b="1" dirty="0"/>
              <a:t>		</a:t>
            </a:r>
            <a:r>
              <a:rPr lang="en-US" dirty="0"/>
              <a:t>Application/Library resources</a:t>
            </a:r>
          </a:p>
          <a:p>
            <a:r>
              <a:rPr lang="en-US" b="1" dirty="0" err="1"/>
              <a:t>src</a:t>
            </a:r>
            <a:r>
              <a:rPr lang="en-US" b="1" dirty="0"/>
              <a:t>/main/filters			</a:t>
            </a:r>
            <a:r>
              <a:rPr lang="en-US" dirty="0"/>
              <a:t>Resource filter files</a:t>
            </a:r>
          </a:p>
          <a:p>
            <a:r>
              <a:rPr lang="en-US" b="1" dirty="0" err="1"/>
              <a:t>src</a:t>
            </a:r>
            <a:r>
              <a:rPr lang="en-US" b="1" dirty="0"/>
              <a:t>/main/assembly			</a:t>
            </a:r>
            <a:r>
              <a:rPr lang="en-US" dirty="0"/>
              <a:t>Assembly descriptors</a:t>
            </a:r>
          </a:p>
          <a:p>
            <a:r>
              <a:rPr lang="en-US" b="1" dirty="0" err="1">
                <a:solidFill>
                  <a:srgbClr val="000000"/>
                </a:solidFill>
              </a:rPr>
              <a:t>src</a:t>
            </a:r>
            <a:r>
              <a:rPr lang="en-US" b="1" dirty="0">
                <a:solidFill>
                  <a:srgbClr val="000000"/>
                </a:solidFill>
              </a:rPr>
              <a:t>/main/</a:t>
            </a:r>
            <a:r>
              <a:rPr lang="en-US" b="1" dirty="0" err="1">
                <a:solidFill>
                  <a:srgbClr val="000000"/>
                </a:solidFill>
              </a:rPr>
              <a:t>config</a:t>
            </a:r>
            <a:r>
              <a:rPr lang="en-US" b="1" dirty="0">
                <a:solidFill>
                  <a:srgbClr val="000000"/>
                </a:solidFill>
              </a:rPr>
              <a:t>	</a:t>
            </a:r>
            <a:r>
              <a:rPr lang="en-US" b="1" dirty="0"/>
              <a:t>		</a:t>
            </a:r>
            <a:r>
              <a:rPr lang="en-US" dirty="0"/>
              <a:t>Configuration files</a:t>
            </a:r>
          </a:p>
          <a:p>
            <a:r>
              <a:rPr lang="en-US" b="1" dirty="0" err="1">
                <a:solidFill>
                  <a:srgbClr val="000000"/>
                </a:solidFill>
              </a:rPr>
              <a:t>src</a:t>
            </a:r>
            <a:r>
              <a:rPr lang="en-US" b="1" dirty="0">
                <a:solidFill>
                  <a:srgbClr val="000000"/>
                </a:solidFill>
              </a:rPr>
              <a:t>/main/</a:t>
            </a:r>
            <a:r>
              <a:rPr lang="en-US" b="1" dirty="0" err="1">
                <a:solidFill>
                  <a:srgbClr val="000000"/>
                </a:solidFill>
              </a:rPr>
              <a:t>webapp</a:t>
            </a:r>
            <a:r>
              <a:rPr lang="en-US" b="1" dirty="0"/>
              <a:t>			</a:t>
            </a:r>
            <a:r>
              <a:rPr lang="en-US" dirty="0"/>
              <a:t>Web application sources</a:t>
            </a:r>
          </a:p>
          <a:p>
            <a:r>
              <a:rPr lang="en-US" b="1" dirty="0" err="1">
                <a:solidFill>
                  <a:srgbClr val="FF0000"/>
                </a:solidFill>
              </a:rPr>
              <a:t>src</a:t>
            </a:r>
            <a:r>
              <a:rPr lang="en-US" b="1" dirty="0">
                <a:solidFill>
                  <a:srgbClr val="FF0000"/>
                </a:solidFill>
              </a:rPr>
              <a:t>/test/java</a:t>
            </a:r>
            <a:r>
              <a:rPr lang="en-US" b="1" dirty="0"/>
              <a:t>				</a:t>
            </a:r>
            <a:r>
              <a:rPr lang="en-US" dirty="0"/>
              <a:t>Test sources</a:t>
            </a:r>
          </a:p>
          <a:p>
            <a:r>
              <a:rPr lang="en-US" b="1" dirty="0" err="1">
                <a:solidFill>
                  <a:srgbClr val="FF0000"/>
                </a:solidFill>
              </a:rPr>
              <a:t>src</a:t>
            </a:r>
            <a:r>
              <a:rPr lang="en-US" b="1" dirty="0">
                <a:solidFill>
                  <a:srgbClr val="FF0000"/>
                </a:solidFill>
              </a:rPr>
              <a:t>/test/resources</a:t>
            </a:r>
            <a:r>
              <a:rPr lang="en-US" b="1" dirty="0"/>
              <a:t>			</a:t>
            </a:r>
            <a:r>
              <a:rPr lang="en-US" dirty="0"/>
              <a:t>Test resources</a:t>
            </a:r>
          </a:p>
          <a:p>
            <a:r>
              <a:rPr lang="en-US" b="1" dirty="0" err="1"/>
              <a:t>src</a:t>
            </a:r>
            <a:r>
              <a:rPr lang="en-US" b="1" dirty="0"/>
              <a:t>/test/filters			</a:t>
            </a:r>
            <a:r>
              <a:rPr lang="en-US" dirty="0"/>
              <a:t>Test resource filter files</a:t>
            </a:r>
          </a:p>
          <a:p>
            <a:r>
              <a:rPr lang="en-US" b="1" dirty="0" err="1">
                <a:solidFill>
                  <a:srgbClr val="000000"/>
                </a:solidFill>
              </a:rPr>
              <a:t>src</a:t>
            </a:r>
            <a:r>
              <a:rPr lang="en-US" b="1" dirty="0">
                <a:solidFill>
                  <a:srgbClr val="000000"/>
                </a:solidFill>
              </a:rPr>
              <a:t>/site</a:t>
            </a:r>
            <a:r>
              <a:rPr lang="en-US" b="1" dirty="0"/>
              <a:t>					</a:t>
            </a:r>
            <a:r>
              <a:rPr lang="en-US" dirty="0"/>
              <a:t>Site</a:t>
            </a:r>
          </a:p>
          <a:p>
            <a:r>
              <a:rPr lang="en-US" b="1" dirty="0" err="1"/>
              <a:t>LICENSE.txt</a:t>
            </a:r>
            <a:r>
              <a:rPr lang="en-US" b="1" dirty="0"/>
              <a:t>				</a:t>
            </a:r>
            <a:r>
              <a:rPr lang="en-US" dirty="0"/>
              <a:t>Project's license</a:t>
            </a:r>
          </a:p>
          <a:p>
            <a:r>
              <a:rPr lang="en-US" b="1" dirty="0" err="1"/>
              <a:t>NOTICE.txt</a:t>
            </a:r>
            <a:r>
              <a:rPr lang="en-US" b="1" dirty="0"/>
              <a:t>				</a:t>
            </a:r>
            <a:r>
              <a:rPr lang="en-US" dirty="0"/>
              <a:t>Notices and attributions required by libraries that the </a:t>
            </a:r>
          </a:p>
          <a:p>
            <a:r>
              <a:rPr lang="en-US" b="1" dirty="0"/>
              <a:t>						</a:t>
            </a:r>
            <a:r>
              <a:rPr lang="en-US" dirty="0"/>
              <a:t>project depends on</a:t>
            </a:r>
          </a:p>
          <a:p>
            <a:r>
              <a:rPr lang="en-US" b="1" dirty="0" err="1">
                <a:solidFill>
                  <a:srgbClr val="000000"/>
                </a:solidFill>
              </a:rPr>
              <a:t>README.txt</a:t>
            </a:r>
            <a:r>
              <a:rPr lang="en-US" b="1" dirty="0"/>
              <a:t>				</a:t>
            </a:r>
            <a:r>
              <a:rPr lang="en-US" dirty="0"/>
              <a:t>Project's readme</a:t>
            </a:r>
          </a:p>
        </p:txBody>
      </p:sp>
      <p:sp>
        <p:nvSpPr>
          <p:cNvPr id="5" name="TextBox 4"/>
          <p:cNvSpPr txBox="1"/>
          <p:nvPr/>
        </p:nvSpPr>
        <p:spPr>
          <a:xfrm>
            <a:off x="2648069" y="175191"/>
            <a:ext cx="7255347" cy="584776"/>
          </a:xfrm>
          <a:prstGeom prst="rect">
            <a:avLst/>
          </a:prstGeom>
          <a:noFill/>
        </p:spPr>
        <p:txBody>
          <a:bodyPr wrap="square" rtlCol="0">
            <a:spAutoFit/>
          </a:bodyPr>
          <a:lstStyle/>
          <a:p>
            <a:pPr algn="ctr"/>
            <a:r>
              <a:rPr lang="en-US" sz="3200" dirty="0"/>
              <a:t>Maven Directory Structure</a:t>
            </a:r>
          </a:p>
        </p:txBody>
      </p:sp>
    </p:spTree>
    <p:extLst>
      <p:ext uri="{BB962C8B-B14F-4D97-AF65-F5344CB8AC3E}">
        <p14:creationId xmlns:p14="http://schemas.microsoft.com/office/powerpoint/2010/main" val="13785358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487" y="365125"/>
            <a:ext cx="11157856" cy="1325563"/>
          </a:xfrm>
        </p:spPr>
        <p:txBody>
          <a:bodyPr>
            <a:normAutofit/>
          </a:bodyPr>
          <a:lstStyle/>
          <a:p>
            <a:r>
              <a:rPr lang="en-US" sz="3200" dirty="0" smtClean="0"/>
              <a:t>Free </a:t>
            </a:r>
            <a:r>
              <a:rPr lang="en-US" sz="3200" dirty="0" smtClean="0"/>
              <a:t>IDE for Java </a:t>
            </a:r>
            <a:r>
              <a:rPr lang="en-US" sz="3200" dirty="0" smtClean="0"/>
              <a:t>Development </a:t>
            </a:r>
            <a:r>
              <a:rPr lang="en-US" sz="3200" dirty="0" smtClean="0"/>
              <a:t>&amp; Programming</a:t>
            </a:r>
            <a:endParaRPr lang="en-US" sz="3200" dirty="0"/>
          </a:p>
        </p:txBody>
      </p:sp>
      <p:sp>
        <p:nvSpPr>
          <p:cNvPr id="3" name="Content Placeholder 2"/>
          <p:cNvSpPr>
            <a:spLocks noGrp="1"/>
          </p:cNvSpPr>
          <p:nvPr>
            <p:ph idx="1"/>
          </p:nvPr>
        </p:nvSpPr>
        <p:spPr>
          <a:xfrm>
            <a:off x="838200" y="1513114"/>
            <a:ext cx="10515600" cy="4663849"/>
          </a:xfrm>
        </p:spPr>
        <p:txBody>
          <a:bodyPr>
            <a:normAutofit/>
          </a:bodyPr>
          <a:lstStyle/>
          <a:p>
            <a:r>
              <a:rPr lang="en-US" dirty="0" err="1" smtClean="0"/>
              <a:t>NetBeans</a:t>
            </a:r>
            <a:endParaRPr lang="en-US" dirty="0" smtClean="0"/>
          </a:p>
          <a:p>
            <a:pPr marL="0" indent="0">
              <a:buNone/>
            </a:pPr>
            <a:r>
              <a:rPr lang="en-US" sz="1600" dirty="0" err="1" smtClean="0"/>
              <a:t>NetBeans</a:t>
            </a:r>
            <a:r>
              <a:rPr lang="en-US" sz="1600" dirty="0" smtClean="0"/>
              <a:t> is an open source Integrated Development Environment written in Java and is one of IDR Solutions’ favorite IDEs for Java coding. The </a:t>
            </a:r>
            <a:r>
              <a:rPr lang="en-US" sz="1600" dirty="0" err="1" smtClean="0"/>
              <a:t>NetBeans</a:t>
            </a:r>
            <a:r>
              <a:rPr lang="en-US" sz="1600" dirty="0" smtClean="0"/>
              <a:t> IDE supports development of all Java application types (Java SE, </a:t>
            </a:r>
            <a:r>
              <a:rPr lang="en-US" sz="1600" dirty="0" err="1" smtClean="0"/>
              <a:t>JavaFX</a:t>
            </a:r>
            <a:r>
              <a:rPr lang="en-US" sz="1600" dirty="0" smtClean="0"/>
              <a:t>, Java ME, web, EJB and mobile applications) out of the box. </a:t>
            </a:r>
            <a:r>
              <a:rPr lang="en-US" sz="1600" dirty="0" err="1" smtClean="0"/>
              <a:t>NetBeans</a:t>
            </a:r>
            <a:r>
              <a:rPr lang="en-US" sz="1600" dirty="0" smtClean="0"/>
              <a:t> is modular in design meaning it can be extended by third party developers who can create plugins for </a:t>
            </a:r>
            <a:r>
              <a:rPr lang="en-US" sz="1600" dirty="0" err="1" smtClean="0"/>
              <a:t>NetBeans</a:t>
            </a:r>
            <a:r>
              <a:rPr lang="en-US" sz="1600" dirty="0" smtClean="0"/>
              <a:t> to enhance functionality </a:t>
            </a:r>
          </a:p>
          <a:p>
            <a:pPr marL="0" indent="0">
              <a:buNone/>
            </a:pPr>
            <a:endParaRPr lang="en-US" sz="1600" dirty="0"/>
          </a:p>
          <a:p>
            <a:pPr marL="0" indent="0">
              <a:buNone/>
            </a:pPr>
            <a:r>
              <a:rPr lang="en-US" dirty="0" smtClean="0"/>
              <a:t>Eclipse</a:t>
            </a:r>
          </a:p>
          <a:p>
            <a:pPr marL="0" indent="0">
              <a:buNone/>
            </a:pPr>
            <a:r>
              <a:rPr lang="en-US" sz="1600" dirty="0" smtClean="0"/>
              <a:t>Eclipse is another free Java IDE for developers and programmers and it is mostly written in Java. Eclipse lets you create various cross platform Java applications for use on mobile, web, desktop and enterprise domains. </a:t>
            </a:r>
          </a:p>
          <a:p>
            <a:pPr marL="0" indent="0">
              <a:buNone/>
            </a:pPr>
            <a:r>
              <a:rPr lang="en-US" sz="1600" dirty="0" smtClean="0"/>
              <a:t>Its main features include a Windows Builder, integration with Maven, </a:t>
            </a:r>
            <a:r>
              <a:rPr lang="en-US" sz="1600" dirty="0" err="1" smtClean="0"/>
              <a:t>Mylyn</a:t>
            </a:r>
            <a:r>
              <a:rPr lang="en-US" sz="1600" dirty="0" smtClean="0"/>
              <a:t>, XML editor, </a:t>
            </a:r>
            <a:r>
              <a:rPr lang="en-US" sz="1600" dirty="0" err="1" smtClean="0"/>
              <a:t>Git</a:t>
            </a:r>
            <a:r>
              <a:rPr lang="en-US" sz="1600" dirty="0" smtClean="0"/>
              <a:t> client, CVS client, </a:t>
            </a:r>
            <a:r>
              <a:rPr lang="en-US" sz="1600" dirty="0" err="1" smtClean="0"/>
              <a:t>PyDev</a:t>
            </a:r>
            <a:r>
              <a:rPr lang="en-US" sz="1600" dirty="0" smtClean="0"/>
              <a:t>,  and it contains a base workspace with an extensible plug-in system for customizing the IDE to suit your needs.  Through plugins you can develop applications in other programming languages some of which include C, C++, JavaScript,, Perl, PHP, Prolog, Python, R, Ruby (including Ruby on Rails framework), to name just a few. Eclipse is available under the Eclipse Public License and is available on Windows, Mac OS X and Linux.</a:t>
            </a:r>
            <a:endParaRPr lang="en-US" sz="1600" dirty="0"/>
          </a:p>
        </p:txBody>
      </p:sp>
    </p:spTree>
    <p:extLst>
      <p:ext uri="{BB962C8B-B14F-4D97-AF65-F5344CB8AC3E}">
        <p14:creationId xmlns:p14="http://schemas.microsoft.com/office/powerpoint/2010/main" val="136028234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Maven?</a:t>
            </a:r>
            <a:endParaRPr lang="en-US" dirty="0"/>
          </a:p>
        </p:txBody>
      </p:sp>
    </p:spTree>
    <p:extLst>
      <p:ext uri="{BB962C8B-B14F-4D97-AF65-F5344CB8AC3E}">
        <p14:creationId xmlns:p14="http://schemas.microsoft.com/office/powerpoint/2010/main" val="382879249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But Ma, I have Ant?</a:t>
            </a:r>
            <a:endParaRPr lang="en-US" dirty="0"/>
          </a:p>
        </p:txBody>
      </p:sp>
      <p:pic>
        <p:nvPicPr>
          <p:cNvPr id="11" name="Picture 10"/>
          <p:cNvPicPr>
            <a:picLocks noChangeAspect="1"/>
          </p:cNvPicPr>
          <p:nvPr/>
        </p:nvPicPr>
        <p:blipFill>
          <a:blip r:embed="rId2"/>
          <a:stretch>
            <a:fillRect/>
          </a:stretch>
        </p:blipFill>
        <p:spPr>
          <a:xfrm>
            <a:off x="6367589" y="3697079"/>
            <a:ext cx="3035300" cy="2679700"/>
          </a:xfrm>
          <a:prstGeom prst="rect">
            <a:avLst/>
          </a:prstGeom>
        </p:spPr>
      </p:pic>
    </p:spTree>
    <p:extLst>
      <p:ext uri="{BB962C8B-B14F-4D97-AF65-F5344CB8AC3E}">
        <p14:creationId xmlns:p14="http://schemas.microsoft.com/office/powerpoint/2010/main" val="21458492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Dependency in Ant</a:t>
            </a:r>
            <a:endParaRPr lang="en-US" dirty="0"/>
          </a:p>
        </p:txBody>
      </p:sp>
      <p:sp>
        <p:nvSpPr>
          <p:cNvPr id="4" name="Rectangle 3"/>
          <p:cNvSpPr/>
          <p:nvPr/>
        </p:nvSpPr>
        <p:spPr>
          <a:xfrm>
            <a:off x="2166324" y="2423476"/>
            <a:ext cx="1605812" cy="16205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Project 1</a:t>
            </a:r>
          </a:p>
        </p:txBody>
      </p:sp>
      <p:sp>
        <p:nvSpPr>
          <p:cNvPr id="5" name="Rectangle 4"/>
          <p:cNvSpPr/>
          <p:nvPr/>
        </p:nvSpPr>
        <p:spPr>
          <a:xfrm>
            <a:off x="4581459" y="2423476"/>
            <a:ext cx="1605812" cy="16205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Project 2</a:t>
            </a:r>
          </a:p>
        </p:txBody>
      </p:sp>
      <p:sp>
        <p:nvSpPr>
          <p:cNvPr id="7" name="TextBox 6"/>
          <p:cNvSpPr txBox="1"/>
          <p:nvPr/>
        </p:nvSpPr>
        <p:spPr>
          <a:xfrm>
            <a:off x="2166324" y="1854105"/>
            <a:ext cx="1605812" cy="369332"/>
          </a:xfrm>
          <a:prstGeom prst="rect">
            <a:avLst/>
          </a:prstGeom>
          <a:noFill/>
        </p:spPr>
        <p:txBody>
          <a:bodyPr wrap="square" rtlCol="0">
            <a:spAutoFit/>
          </a:bodyPr>
          <a:lstStyle/>
          <a:p>
            <a:r>
              <a:rPr lang="en-US" dirty="0"/>
              <a:t>C:\project1</a:t>
            </a:r>
          </a:p>
        </p:txBody>
      </p:sp>
      <p:sp>
        <p:nvSpPr>
          <p:cNvPr id="8" name="TextBox 7"/>
          <p:cNvSpPr txBox="1"/>
          <p:nvPr/>
        </p:nvSpPr>
        <p:spPr>
          <a:xfrm>
            <a:off x="4581459" y="1854105"/>
            <a:ext cx="1605812" cy="369332"/>
          </a:xfrm>
          <a:prstGeom prst="rect">
            <a:avLst/>
          </a:prstGeom>
          <a:noFill/>
        </p:spPr>
        <p:txBody>
          <a:bodyPr wrap="square" rtlCol="0">
            <a:spAutoFit/>
          </a:bodyPr>
          <a:lstStyle/>
          <a:p>
            <a:r>
              <a:rPr lang="en-US" dirty="0"/>
              <a:t>C:\project2</a:t>
            </a:r>
          </a:p>
        </p:txBody>
      </p:sp>
      <p:sp>
        <p:nvSpPr>
          <p:cNvPr id="11" name="TextBox 10"/>
          <p:cNvSpPr txBox="1"/>
          <p:nvPr/>
        </p:nvSpPr>
        <p:spPr>
          <a:xfrm>
            <a:off x="4581459" y="4306780"/>
            <a:ext cx="1730778" cy="369332"/>
          </a:xfrm>
          <a:prstGeom prst="rect">
            <a:avLst/>
          </a:prstGeom>
          <a:noFill/>
        </p:spPr>
        <p:txBody>
          <a:bodyPr wrap="square" rtlCol="0">
            <a:spAutoFit/>
          </a:bodyPr>
          <a:lstStyle/>
          <a:p>
            <a:r>
              <a:rPr lang="en-US" dirty="0"/>
              <a:t>C:\Project2\</a:t>
            </a:r>
            <a:r>
              <a:rPr lang="en-US" dirty="0" err="1"/>
              <a:t>dist</a:t>
            </a:r>
            <a:endParaRPr lang="en-US" dirty="0"/>
          </a:p>
        </p:txBody>
      </p:sp>
      <p:sp>
        <p:nvSpPr>
          <p:cNvPr id="12" name="Folded Corner 11"/>
          <p:cNvSpPr/>
          <p:nvPr/>
        </p:nvSpPr>
        <p:spPr>
          <a:xfrm>
            <a:off x="2166325" y="4861553"/>
            <a:ext cx="1605812" cy="15475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Build.xml</a:t>
            </a:r>
            <a:endParaRPr lang="en-US" dirty="0"/>
          </a:p>
        </p:txBody>
      </p:sp>
      <p:sp>
        <p:nvSpPr>
          <p:cNvPr id="13" name="Folded Corner 12"/>
          <p:cNvSpPr/>
          <p:nvPr/>
        </p:nvSpPr>
        <p:spPr>
          <a:xfrm>
            <a:off x="4706425" y="4861553"/>
            <a:ext cx="1605812" cy="1547521"/>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Build.xml</a:t>
            </a:r>
            <a:endParaRPr lang="en-US" dirty="0"/>
          </a:p>
        </p:txBody>
      </p:sp>
      <p:cxnSp>
        <p:nvCxnSpPr>
          <p:cNvPr id="15" name="Curved Connector 14"/>
          <p:cNvCxnSpPr>
            <a:stCxn id="12" idx="0"/>
            <a:endCxn id="13" idx="1"/>
          </p:cNvCxnSpPr>
          <p:nvPr/>
        </p:nvCxnSpPr>
        <p:spPr>
          <a:xfrm rot="16200000" flipH="1">
            <a:off x="3450948" y="4379835"/>
            <a:ext cx="773761" cy="1737194"/>
          </a:xfrm>
          <a:prstGeom prst="curvedConnector4">
            <a:avLst>
              <a:gd name="adj1" fmla="val -29544"/>
              <a:gd name="adj2" fmla="val 73109"/>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Rounded Rectangle 15"/>
          <p:cNvSpPr/>
          <p:nvPr/>
        </p:nvSpPr>
        <p:spPr>
          <a:xfrm rot="20818117">
            <a:off x="6781914" y="4997616"/>
            <a:ext cx="2976144" cy="108995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Using Relative Path</a:t>
            </a:r>
          </a:p>
        </p:txBody>
      </p:sp>
      <p:sp>
        <p:nvSpPr>
          <p:cNvPr id="17" name="Rounded Rectangular Callout 16"/>
          <p:cNvSpPr/>
          <p:nvPr/>
        </p:nvSpPr>
        <p:spPr>
          <a:xfrm>
            <a:off x="7158939" y="2671665"/>
            <a:ext cx="3461402" cy="1270135"/>
          </a:xfrm>
          <a:prstGeom prst="wedgeRoundRectCallout">
            <a:avLst>
              <a:gd name="adj1" fmla="val -20381"/>
              <a:gd name="adj2" fmla="val 12722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I only need Project 1, but I still need to checkout Project 2</a:t>
            </a:r>
          </a:p>
        </p:txBody>
      </p:sp>
    </p:spTree>
    <p:extLst>
      <p:ext uri="{BB962C8B-B14F-4D97-AF65-F5344CB8AC3E}">
        <p14:creationId xmlns:p14="http://schemas.microsoft.com/office/powerpoint/2010/main" val="305176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6" grpId="0" animBg="1"/>
      <p:bldP spid="17"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Checking in Dependencies</a:t>
            </a:r>
            <a:endParaRPr lang="en-US" dirty="0"/>
          </a:p>
        </p:txBody>
      </p:sp>
      <p:sp>
        <p:nvSpPr>
          <p:cNvPr id="4" name="Rectangle 3"/>
          <p:cNvSpPr/>
          <p:nvPr/>
        </p:nvSpPr>
        <p:spPr>
          <a:xfrm>
            <a:off x="2330675" y="2108782"/>
            <a:ext cx="1605812" cy="39418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Project 1</a:t>
            </a:r>
          </a:p>
        </p:txBody>
      </p:sp>
      <p:sp>
        <p:nvSpPr>
          <p:cNvPr id="5" name="Rectangle 4"/>
          <p:cNvSpPr/>
          <p:nvPr/>
        </p:nvSpPr>
        <p:spPr>
          <a:xfrm>
            <a:off x="4541434" y="2108782"/>
            <a:ext cx="1605812" cy="39418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Project 2</a:t>
            </a:r>
          </a:p>
        </p:txBody>
      </p:sp>
      <p:sp>
        <p:nvSpPr>
          <p:cNvPr id="14" name="Rectangle 13"/>
          <p:cNvSpPr/>
          <p:nvPr/>
        </p:nvSpPr>
        <p:spPr>
          <a:xfrm>
            <a:off x="6854380" y="2108782"/>
            <a:ext cx="1605812" cy="39418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Project 3</a:t>
            </a:r>
          </a:p>
        </p:txBody>
      </p:sp>
      <p:grpSp>
        <p:nvGrpSpPr>
          <p:cNvPr id="21" name="Group 20"/>
          <p:cNvGrpSpPr/>
          <p:nvPr/>
        </p:nvGrpSpPr>
        <p:grpSpPr>
          <a:xfrm>
            <a:off x="2432862" y="2502962"/>
            <a:ext cx="963489" cy="861356"/>
            <a:chOff x="744510" y="2014697"/>
            <a:chExt cx="963489" cy="861356"/>
          </a:xfrm>
        </p:grpSpPr>
        <p:sp>
          <p:nvSpPr>
            <p:cNvPr id="3" name="Rectangle 2"/>
            <p:cNvSpPr/>
            <p:nvPr/>
          </p:nvSpPr>
          <p:spPr>
            <a:xfrm>
              <a:off x="846700" y="2321282"/>
              <a:ext cx="861299" cy="4087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libs</a:t>
              </a:r>
            </a:p>
          </p:txBody>
        </p:sp>
        <p:cxnSp>
          <p:nvCxnSpPr>
            <p:cNvPr id="9" name="Straight Connector 8"/>
            <p:cNvCxnSpPr/>
            <p:nvPr/>
          </p:nvCxnSpPr>
          <p:spPr>
            <a:xfrm>
              <a:off x="744510" y="2014697"/>
              <a:ext cx="0" cy="861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a:endCxn id="3" idx="1"/>
            </p:cNvCxnSpPr>
            <p:nvPr/>
          </p:nvCxnSpPr>
          <p:spPr>
            <a:xfrm flipV="1">
              <a:off x="744510" y="2525672"/>
              <a:ext cx="102190" cy="1459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4672817" y="2509370"/>
            <a:ext cx="963489" cy="861356"/>
            <a:chOff x="744510" y="2014697"/>
            <a:chExt cx="963489" cy="861356"/>
          </a:xfrm>
        </p:grpSpPr>
        <p:sp>
          <p:nvSpPr>
            <p:cNvPr id="23" name="Rectangle 22"/>
            <p:cNvSpPr/>
            <p:nvPr/>
          </p:nvSpPr>
          <p:spPr>
            <a:xfrm>
              <a:off x="846700" y="2321282"/>
              <a:ext cx="861299" cy="4087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libs</a:t>
              </a:r>
            </a:p>
          </p:txBody>
        </p:sp>
        <p:cxnSp>
          <p:nvCxnSpPr>
            <p:cNvPr id="24" name="Straight Connector 23"/>
            <p:cNvCxnSpPr/>
            <p:nvPr/>
          </p:nvCxnSpPr>
          <p:spPr>
            <a:xfrm>
              <a:off x="744510" y="2014697"/>
              <a:ext cx="0" cy="861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23" idx="1"/>
            </p:cNvCxnSpPr>
            <p:nvPr/>
          </p:nvCxnSpPr>
          <p:spPr>
            <a:xfrm flipV="1">
              <a:off x="744510" y="2525672"/>
              <a:ext cx="102190" cy="1459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6" name="Group 25"/>
          <p:cNvGrpSpPr/>
          <p:nvPr/>
        </p:nvGrpSpPr>
        <p:grpSpPr>
          <a:xfrm>
            <a:off x="6964747" y="2531269"/>
            <a:ext cx="963489" cy="861356"/>
            <a:chOff x="744510" y="2014697"/>
            <a:chExt cx="963489" cy="861356"/>
          </a:xfrm>
        </p:grpSpPr>
        <p:sp>
          <p:nvSpPr>
            <p:cNvPr id="27" name="Rectangle 26"/>
            <p:cNvSpPr/>
            <p:nvPr/>
          </p:nvSpPr>
          <p:spPr>
            <a:xfrm>
              <a:off x="846700" y="2321282"/>
              <a:ext cx="861299" cy="4087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libs</a:t>
              </a:r>
            </a:p>
          </p:txBody>
        </p:sp>
        <p:cxnSp>
          <p:nvCxnSpPr>
            <p:cNvPr id="28" name="Straight Connector 27"/>
            <p:cNvCxnSpPr/>
            <p:nvPr/>
          </p:nvCxnSpPr>
          <p:spPr>
            <a:xfrm>
              <a:off x="744510" y="2014697"/>
              <a:ext cx="0" cy="861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endCxn id="27" idx="1"/>
            </p:cNvCxnSpPr>
            <p:nvPr/>
          </p:nvCxnSpPr>
          <p:spPr>
            <a:xfrm flipV="1">
              <a:off x="744510" y="2525672"/>
              <a:ext cx="102190" cy="14598"/>
            </a:xfrm>
            <a:prstGeom prst="line">
              <a:avLst/>
            </a:prstGeom>
          </p:spPr>
          <p:style>
            <a:lnRef idx="2">
              <a:schemeClr val="accent1"/>
            </a:lnRef>
            <a:fillRef idx="0">
              <a:schemeClr val="accent1"/>
            </a:fillRef>
            <a:effectRef idx="1">
              <a:schemeClr val="accent1"/>
            </a:effectRef>
            <a:fontRef idx="minor">
              <a:schemeClr val="tx1"/>
            </a:fontRef>
          </p:style>
        </p:cxnSp>
      </p:grpSp>
      <p:sp>
        <p:nvSpPr>
          <p:cNvPr id="30" name="TextBox 29"/>
          <p:cNvSpPr txBox="1"/>
          <p:nvPr/>
        </p:nvSpPr>
        <p:spPr>
          <a:xfrm>
            <a:off x="2330675" y="3364318"/>
            <a:ext cx="1941574" cy="923330"/>
          </a:xfrm>
          <a:prstGeom prst="rect">
            <a:avLst/>
          </a:prstGeom>
          <a:noFill/>
        </p:spPr>
        <p:txBody>
          <a:bodyPr wrap="square" rtlCol="0">
            <a:spAutoFit/>
          </a:bodyPr>
          <a:lstStyle/>
          <a:p>
            <a:pPr marL="285750" indent="-285750">
              <a:buFont typeface="Arial"/>
              <a:buChar char="•"/>
            </a:pPr>
            <a:r>
              <a:rPr lang="en-US" dirty="0"/>
              <a:t>project2.jar</a:t>
            </a:r>
          </a:p>
          <a:p>
            <a:pPr marL="285750" indent="-285750">
              <a:buFont typeface="Arial"/>
              <a:buChar char="•"/>
            </a:pPr>
            <a:r>
              <a:rPr lang="en-US" dirty="0"/>
              <a:t>servlet-</a:t>
            </a:r>
            <a:r>
              <a:rPr lang="en-US" dirty="0" err="1"/>
              <a:t>api.jar</a:t>
            </a:r>
            <a:endParaRPr lang="en-US" dirty="0"/>
          </a:p>
          <a:p>
            <a:endParaRPr lang="en-US" dirty="0"/>
          </a:p>
        </p:txBody>
      </p:sp>
      <p:sp>
        <p:nvSpPr>
          <p:cNvPr id="32" name="TextBox 31"/>
          <p:cNvSpPr txBox="1"/>
          <p:nvPr/>
        </p:nvSpPr>
        <p:spPr>
          <a:xfrm>
            <a:off x="4541434" y="3364318"/>
            <a:ext cx="1941574" cy="923330"/>
          </a:xfrm>
          <a:prstGeom prst="rect">
            <a:avLst/>
          </a:prstGeom>
          <a:noFill/>
        </p:spPr>
        <p:txBody>
          <a:bodyPr wrap="square" rtlCol="0">
            <a:spAutoFit/>
          </a:bodyPr>
          <a:lstStyle/>
          <a:p>
            <a:pPr marL="285750" indent="-285750">
              <a:buFont typeface="Arial"/>
              <a:buChar char="•"/>
            </a:pPr>
            <a:r>
              <a:rPr lang="en-US" dirty="0"/>
              <a:t>project3.jar</a:t>
            </a:r>
          </a:p>
          <a:p>
            <a:pPr marL="285750" indent="-285750">
              <a:buFont typeface="Arial"/>
              <a:buChar char="•"/>
            </a:pPr>
            <a:r>
              <a:rPr lang="en-US" dirty="0" err="1"/>
              <a:t>commons.jar</a:t>
            </a:r>
            <a:endParaRPr lang="en-US" dirty="0"/>
          </a:p>
          <a:p>
            <a:endParaRPr lang="en-US" dirty="0"/>
          </a:p>
        </p:txBody>
      </p:sp>
      <p:sp>
        <p:nvSpPr>
          <p:cNvPr id="33" name="TextBox 32"/>
          <p:cNvSpPr txBox="1"/>
          <p:nvPr/>
        </p:nvSpPr>
        <p:spPr>
          <a:xfrm>
            <a:off x="6854380" y="3417208"/>
            <a:ext cx="1941574" cy="923330"/>
          </a:xfrm>
          <a:prstGeom prst="rect">
            <a:avLst/>
          </a:prstGeom>
          <a:noFill/>
        </p:spPr>
        <p:txBody>
          <a:bodyPr wrap="square" rtlCol="0">
            <a:spAutoFit/>
          </a:bodyPr>
          <a:lstStyle/>
          <a:p>
            <a:pPr marL="285750" indent="-285750">
              <a:buFont typeface="Arial"/>
              <a:buChar char="•"/>
            </a:pPr>
            <a:r>
              <a:rPr lang="en-US" dirty="0" err="1"/>
              <a:t>logging.jar</a:t>
            </a:r>
            <a:endParaRPr lang="en-US" dirty="0"/>
          </a:p>
          <a:p>
            <a:pPr marL="285750" indent="-285750">
              <a:buFont typeface="Arial"/>
              <a:buChar char="•"/>
            </a:pPr>
            <a:r>
              <a:rPr lang="en-US" dirty="0" err="1"/>
              <a:t>hamcrest.jar</a:t>
            </a:r>
            <a:endParaRPr lang="en-US" dirty="0"/>
          </a:p>
          <a:p>
            <a:endParaRPr lang="en-US" dirty="0"/>
          </a:p>
        </p:txBody>
      </p:sp>
      <p:sp>
        <p:nvSpPr>
          <p:cNvPr id="34" name="Rounded Rectangle 33"/>
          <p:cNvSpPr/>
          <p:nvPr/>
        </p:nvSpPr>
        <p:spPr>
          <a:xfrm rot="20818117">
            <a:off x="2442498" y="5249093"/>
            <a:ext cx="3249626" cy="82156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a:t>What about CIT?</a:t>
            </a:r>
          </a:p>
        </p:txBody>
      </p:sp>
      <p:sp>
        <p:nvSpPr>
          <p:cNvPr id="35" name="Rounded Rectangle 34"/>
          <p:cNvSpPr/>
          <p:nvPr/>
        </p:nvSpPr>
        <p:spPr>
          <a:xfrm rot="416563">
            <a:off x="5826021" y="4842469"/>
            <a:ext cx="3884657" cy="1021593"/>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a:t>3</a:t>
            </a:r>
            <a:r>
              <a:rPr lang="en-US" sz="2800" baseline="30000" dirty="0"/>
              <a:t>rd</a:t>
            </a:r>
            <a:r>
              <a:rPr lang="en-US" sz="2800" dirty="0"/>
              <a:t> Party Dependencies are checked in!</a:t>
            </a:r>
          </a:p>
        </p:txBody>
      </p:sp>
      <p:sp>
        <p:nvSpPr>
          <p:cNvPr id="36" name="Rectangle 35"/>
          <p:cNvSpPr/>
          <p:nvPr/>
        </p:nvSpPr>
        <p:spPr>
          <a:xfrm>
            <a:off x="4874308" y="1417638"/>
            <a:ext cx="1737196" cy="5109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Snapshot builds</a:t>
            </a:r>
          </a:p>
        </p:txBody>
      </p:sp>
      <p:cxnSp>
        <p:nvCxnSpPr>
          <p:cNvPr id="38" name="Curved Connector 37"/>
          <p:cNvCxnSpPr>
            <a:endCxn id="5" idx="1"/>
          </p:cNvCxnSpPr>
          <p:nvPr/>
        </p:nvCxnSpPr>
        <p:spPr>
          <a:xfrm rot="5400000" flipH="1" flipV="1">
            <a:off x="3556455" y="2379341"/>
            <a:ext cx="1058446" cy="911511"/>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urved Connector 40"/>
          <p:cNvCxnSpPr/>
          <p:nvPr/>
        </p:nvCxnSpPr>
        <p:spPr>
          <a:xfrm rot="5400000" flipH="1" flipV="1">
            <a:off x="5869402" y="2353793"/>
            <a:ext cx="1058446" cy="911511"/>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957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 </a:t>
            </a:r>
            <a:r>
              <a:rPr lang="en-US" dirty="0" err="1" smtClean="0"/>
              <a:t>Vs</a:t>
            </a:r>
            <a:r>
              <a:rPr lang="en-US" dirty="0" smtClean="0"/>
              <a:t> Configuration</a:t>
            </a:r>
            <a:endParaRPr lang="en-US" dirty="0"/>
          </a:p>
        </p:txBody>
      </p:sp>
      <p:sp>
        <p:nvSpPr>
          <p:cNvPr id="4" name="Rounded Rectangle 3"/>
          <p:cNvSpPr/>
          <p:nvPr/>
        </p:nvSpPr>
        <p:spPr>
          <a:xfrm>
            <a:off x="1981201" y="2671527"/>
            <a:ext cx="2598495" cy="5970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Clean</a:t>
            </a:r>
          </a:p>
        </p:txBody>
      </p:sp>
      <p:sp>
        <p:nvSpPr>
          <p:cNvPr id="5" name="Rounded Rectangle 4"/>
          <p:cNvSpPr/>
          <p:nvPr/>
        </p:nvSpPr>
        <p:spPr>
          <a:xfrm>
            <a:off x="1981201" y="3407897"/>
            <a:ext cx="2598495" cy="5970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Prepare</a:t>
            </a:r>
          </a:p>
        </p:txBody>
      </p:sp>
      <p:sp>
        <p:nvSpPr>
          <p:cNvPr id="6" name="Rounded Rectangle 5"/>
          <p:cNvSpPr/>
          <p:nvPr/>
        </p:nvSpPr>
        <p:spPr>
          <a:xfrm>
            <a:off x="1981201" y="4173466"/>
            <a:ext cx="2598495" cy="5970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Compile</a:t>
            </a:r>
          </a:p>
        </p:txBody>
      </p:sp>
      <p:sp>
        <p:nvSpPr>
          <p:cNvPr id="7" name="Rounded Rectangle 6"/>
          <p:cNvSpPr/>
          <p:nvPr/>
        </p:nvSpPr>
        <p:spPr>
          <a:xfrm>
            <a:off x="1981201" y="4922925"/>
            <a:ext cx="2598495" cy="5970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Jar</a:t>
            </a:r>
          </a:p>
        </p:txBody>
      </p:sp>
      <p:sp>
        <p:nvSpPr>
          <p:cNvPr id="8" name="Rounded Rectangle 7"/>
          <p:cNvSpPr/>
          <p:nvPr/>
        </p:nvSpPr>
        <p:spPr>
          <a:xfrm>
            <a:off x="1981201" y="5717692"/>
            <a:ext cx="2598495" cy="5970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Test</a:t>
            </a:r>
          </a:p>
        </p:txBody>
      </p:sp>
      <p:sp>
        <p:nvSpPr>
          <p:cNvPr id="9" name="TextBox 8"/>
          <p:cNvSpPr txBox="1"/>
          <p:nvPr/>
        </p:nvSpPr>
        <p:spPr>
          <a:xfrm>
            <a:off x="1981201" y="1417639"/>
            <a:ext cx="2598495" cy="830997"/>
          </a:xfrm>
          <a:prstGeom prst="rect">
            <a:avLst/>
          </a:prstGeom>
          <a:noFill/>
        </p:spPr>
        <p:txBody>
          <a:bodyPr wrap="square" rtlCol="0">
            <a:spAutoFit/>
          </a:bodyPr>
          <a:lstStyle/>
          <a:p>
            <a:r>
              <a:rPr lang="en-US" sz="2400" dirty="0"/>
              <a:t>Almost Every one is doing following?</a:t>
            </a:r>
          </a:p>
        </p:txBody>
      </p:sp>
      <p:sp>
        <p:nvSpPr>
          <p:cNvPr id="10" name="Right Arrow 9"/>
          <p:cNvSpPr/>
          <p:nvPr/>
        </p:nvSpPr>
        <p:spPr>
          <a:xfrm>
            <a:off x="5144375" y="3839605"/>
            <a:ext cx="1474427" cy="80295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7158938" y="2617923"/>
            <a:ext cx="3051862" cy="27740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Is it Time to define a </a:t>
            </a:r>
          </a:p>
          <a:p>
            <a:pPr algn="ctr"/>
            <a:r>
              <a:rPr lang="en-US" sz="4000" dirty="0" err="1"/>
              <a:t>HighLevel</a:t>
            </a:r>
            <a:r>
              <a:rPr lang="en-US" sz="4000" dirty="0"/>
              <a:t> </a:t>
            </a:r>
          </a:p>
          <a:p>
            <a:pPr algn="ctr"/>
            <a:r>
              <a:rPr lang="en-US" sz="4000" dirty="0" err="1"/>
              <a:t>Lifecyle</a:t>
            </a:r>
            <a:r>
              <a:rPr lang="en-US" sz="4000" dirty="0"/>
              <a:t> ?</a:t>
            </a:r>
          </a:p>
        </p:txBody>
      </p:sp>
    </p:spTree>
    <p:extLst>
      <p:ext uri="{BB962C8B-B14F-4D97-AF65-F5344CB8AC3E}">
        <p14:creationId xmlns:p14="http://schemas.microsoft.com/office/powerpoint/2010/main" val="199820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Ant Tasks</a:t>
            </a:r>
            <a:endParaRPr lang="en-US" dirty="0"/>
          </a:p>
        </p:txBody>
      </p:sp>
      <p:sp>
        <p:nvSpPr>
          <p:cNvPr id="4" name="Rectangle 3"/>
          <p:cNvSpPr/>
          <p:nvPr/>
        </p:nvSpPr>
        <p:spPr>
          <a:xfrm>
            <a:off x="2166324" y="1620517"/>
            <a:ext cx="1605812" cy="39418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Project 1</a:t>
            </a:r>
          </a:p>
        </p:txBody>
      </p:sp>
      <p:grpSp>
        <p:nvGrpSpPr>
          <p:cNvPr id="21" name="Group 20"/>
          <p:cNvGrpSpPr/>
          <p:nvPr/>
        </p:nvGrpSpPr>
        <p:grpSpPr>
          <a:xfrm>
            <a:off x="2268511" y="2014697"/>
            <a:ext cx="963489" cy="861356"/>
            <a:chOff x="744510" y="2014697"/>
            <a:chExt cx="963489" cy="861356"/>
          </a:xfrm>
        </p:grpSpPr>
        <p:sp>
          <p:nvSpPr>
            <p:cNvPr id="3" name="Rectangle 2"/>
            <p:cNvSpPr/>
            <p:nvPr/>
          </p:nvSpPr>
          <p:spPr>
            <a:xfrm>
              <a:off x="846700" y="2321282"/>
              <a:ext cx="861299" cy="4087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libs</a:t>
              </a:r>
            </a:p>
          </p:txBody>
        </p:sp>
        <p:cxnSp>
          <p:nvCxnSpPr>
            <p:cNvPr id="9" name="Straight Connector 8"/>
            <p:cNvCxnSpPr/>
            <p:nvPr/>
          </p:nvCxnSpPr>
          <p:spPr>
            <a:xfrm>
              <a:off x="744510" y="2014697"/>
              <a:ext cx="0" cy="861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a:endCxn id="3" idx="1"/>
            </p:cNvCxnSpPr>
            <p:nvPr/>
          </p:nvCxnSpPr>
          <p:spPr>
            <a:xfrm flipV="1">
              <a:off x="744510" y="2525672"/>
              <a:ext cx="102190" cy="14598"/>
            </a:xfrm>
            <a:prstGeom prst="line">
              <a:avLst/>
            </a:prstGeom>
          </p:spPr>
          <p:style>
            <a:lnRef idx="2">
              <a:schemeClr val="accent1"/>
            </a:lnRef>
            <a:fillRef idx="0">
              <a:schemeClr val="accent1"/>
            </a:fillRef>
            <a:effectRef idx="1">
              <a:schemeClr val="accent1"/>
            </a:effectRef>
            <a:fontRef idx="minor">
              <a:schemeClr val="tx1"/>
            </a:fontRef>
          </p:style>
        </p:cxnSp>
      </p:grpSp>
      <p:sp>
        <p:nvSpPr>
          <p:cNvPr id="30" name="TextBox 29"/>
          <p:cNvSpPr txBox="1"/>
          <p:nvPr/>
        </p:nvSpPr>
        <p:spPr>
          <a:xfrm>
            <a:off x="2166324" y="2876054"/>
            <a:ext cx="2444331" cy="1200329"/>
          </a:xfrm>
          <a:prstGeom prst="rect">
            <a:avLst/>
          </a:prstGeom>
          <a:noFill/>
        </p:spPr>
        <p:txBody>
          <a:bodyPr wrap="square" rtlCol="0">
            <a:spAutoFit/>
          </a:bodyPr>
          <a:lstStyle/>
          <a:p>
            <a:pPr marL="285750" indent="-285750">
              <a:buFont typeface="Arial"/>
              <a:buChar char="•"/>
            </a:pPr>
            <a:r>
              <a:rPr lang="en-US" dirty="0"/>
              <a:t>project2.jar</a:t>
            </a:r>
          </a:p>
          <a:p>
            <a:pPr marL="285750" indent="-285750">
              <a:buFont typeface="Arial"/>
              <a:buChar char="•"/>
            </a:pPr>
            <a:r>
              <a:rPr lang="en-US" dirty="0"/>
              <a:t>servlet-</a:t>
            </a:r>
            <a:r>
              <a:rPr lang="en-US" dirty="0" err="1"/>
              <a:t>api.jar</a:t>
            </a:r>
            <a:endParaRPr lang="en-US" dirty="0"/>
          </a:p>
          <a:p>
            <a:pPr marL="285750" indent="-285750">
              <a:buFont typeface="Arial"/>
              <a:buChar char="•"/>
            </a:pPr>
            <a:r>
              <a:rPr lang="en-US" dirty="0"/>
              <a:t>android-</a:t>
            </a:r>
            <a:r>
              <a:rPr lang="en-US" dirty="0" err="1"/>
              <a:t>build.jar</a:t>
            </a:r>
            <a:endParaRPr lang="en-US" dirty="0"/>
          </a:p>
          <a:p>
            <a:endParaRPr lang="en-US" dirty="0"/>
          </a:p>
        </p:txBody>
      </p:sp>
      <p:sp>
        <p:nvSpPr>
          <p:cNvPr id="6" name="Rectangle 5"/>
          <p:cNvSpPr/>
          <p:nvPr/>
        </p:nvSpPr>
        <p:spPr>
          <a:xfrm>
            <a:off x="7991040" y="1875112"/>
            <a:ext cx="1649606" cy="4087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Clean</a:t>
            </a:r>
          </a:p>
        </p:txBody>
      </p:sp>
      <p:sp>
        <p:nvSpPr>
          <p:cNvPr id="35" name="Rectangle 34"/>
          <p:cNvSpPr/>
          <p:nvPr/>
        </p:nvSpPr>
        <p:spPr>
          <a:xfrm>
            <a:off x="7991040" y="2436291"/>
            <a:ext cx="1649606" cy="4087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Compile</a:t>
            </a:r>
          </a:p>
        </p:txBody>
      </p:sp>
      <p:sp>
        <p:nvSpPr>
          <p:cNvPr id="36" name="Rectangle 35"/>
          <p:cNvSpPr/>
          <p:nvPr/>
        </p:nvSpPr>
        <p:spPr>
          <a:xfrm>
            <a:off x="7991040" y="3495632"/>
            <a:ext cx="1649606" cy="408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a:t>Dex</a:t>
            </a:r>
            <a:endParaRPr lang="en-US" dirty="0"/>
          </a:p>
        </p:txBody>
      </p:sp>
      <p:sp>
        <p:nvSpPr>
          <p:cNvPr id="37" name="Rectangle 36"/>
          <p:cNvSpPr/>
          <p:nvPr/>
        </p:nvSpPr>
        <p:spPr>
          <a:xfrm>
            <a:off x="7991040" y="4024393"/>
            <a:ext cx="1649606" cy="4087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APT</a:t>
            </a:r>
          </a:p>
        </p:txBody>
      </p:sp>
      <p:sp>
        <p:nvSpPr>
          <p:cNvPr id="38" name="Rectangle 37"/>
          <p:cNvSpPr/>
          <p:nvPr/>
        </p:nvSpPr>
        <p:spPr>
          <a:xfrm>
            <a:off x="7991040" y="2970058"/>
            <a:ext cx="1649606" cy="4087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Jar</a:t>
            </a:r>
          </a:p>
        </p:txBody>
      </p:sp>
      <p:sp>
        <p:nvSpPr>
          <p:cNvPr id="7" name="TextBox 6"/>
          <p:cNvSpPr txBox="1"/>
          <p:nvPr/>
        </p:nvSpPr>
        <p:spPr>
          <a:xfrm>
            <a:off x="7859655" y="1299334"/>
            <a:ext cx="2072956" cy="369332"/>
          </a:xfrm>
          <a:prstGeom prst="rect">
            <a:avLst/>
          </a:prstGeom>
          <a:noFill/>
        </p:spPr>
        <p:txBody>
          <a:bodyPr wrap="square" rtlCol="0">
            <a:spAutoFit/>
          </a:bodyPr>
          <a:lstStyle/>
          <a:p>
            <a:pPr algn="ctr"/>
            <a:r>
              <a:rPr lang="en-US" dirty="0"/>
              <a:t>Build Cycle</a:t>
            </a:r>
          </a:p>
        </p:txBody>
      </p:sp>
      <p:sp>
        <p:nvSpPr>
          <p:cNvPr id="40" name="Rounded Rectangle 39"/>
          <p:cNvSpPr/>
          <p:nvPr/>
        </p:nvSpPr>
        <p:spPr>
          <a:xfrm rot="20818117">
            <a:off x="2322645" y="4431386"/>
            <a:ext cx="3001170" cy="82292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a:t>What about Reuse?</a:t>
            </a:r>
          </a:p>
        </p:txBody>
      </p:sp>
      <p:sp>
        <p:nvSpPr>
          <p:cNvPr id="41" name="Rounded Rectangle 40"/>
          <p:cNvSpPr/>
          <p:nvPr/>
        </p:nvSpPr>
        <p:spPr>
          <a:xfrm rot="20818117">
            <a:off x="5094654" y="5033952"/>
            <a:ext cx="3001170" cy="101020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a:t>What about Distribution?</a:t>
            </a:r>
          </a:p>
        </p:txBody>
      </p:sp>
      <p:sp>
        <p:nvSpPr>
          <p:cNvPr id="17" name="Rounded Rectangle 16"/>
          <p:cNvSpPr/>
          <p:nvPr/>
        </p:nvSpPr>
        <p:spPr>
          <a:xfrm rot="20656387">
            <a:off x="4288474" y="2340469"/>
            <a:ext cx="3001170" cy="106226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a:t>When to call the task Life cycle?</a:t>
            </a:r>
          </a:p>
        </p:txBody>
      </p:sp>
    </p:spTree>
    <p:extLst>
      <p:ext uri="{BB962C8B-B14F-4D97-AF65-F5344CB8AC3E}">
        <p14:creationId xmlns:p14="http://schemas.microsoft.com/office/powerpoint/2010/main" val="327102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17"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a:t>
            </a:r>
            <a:endParaRPr lang="en-US" dirty="0"/>
          </a:p>
        </p:txBody>
      </p:sp>
      <p:sp>
        <p:nvSpPr>
          <p:cNvPr id="4" name="Rounded Rectangle 3"/>
          <p:cNvSpPr/>
          <p:nvPr/>
        </p:nvSpPr>
        <p:spPr>
          <a:xfrm>
            <a:off x="3601610" y="1605782"/>
            <a:ext cx="4944165" cy="5970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Test Run Report</a:t>
            </a:r>
          </a:p>
        </p:txBody>
      </p:sp>
      <p:sp>
        <p:nvSpPr>
          <p:cNvPr id="5" name="Rounded Rectangle 4"/>
          <p:cNvSpPr/>
          <p:nvPr/>
        </p:nvSpPr>
        <p:spPr>
          <a:xfrm>
            <a:off x="3601610" y="2342152"/>
            <a:ext cx="4944165" cy="5970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Code Coverage Report</a:t>
            </a:r>
          </a:p>
        </p:txBody>
      </p:sp>
      <p:sp>
        <p:nvSpPr>
          <p:cNvPr id="6" name="Rounded Rectangle 5"/>
          <p:cNvSpPr/>
          <p:nvPr/>
        </p:nvSpPr>
        <p:spPr>
          <a:xfrm>
            <a:off x="3601610" y="3107721"/>
            <a:ext cx="4944165" cy="5970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PMD</a:t>
            </a:r>
          </a:p>
        </p:txBody>
      </p:sp>
      <p:sp>
        <p:nvSpPr>
          <p:cNvPr id="7" name="Rounded Rectangle 6"/>
          <p:cNvSpPr/>
          <p:nvPr/>
        </p:nvSpPr>
        <p:spPr>
          <a:xfrm>
            <a:off x="3601610" y="3857180"/>
            <a:ext cx="4944165" cy="5970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t>FindBugs</a:t>
            </a:r>
            <a:endParaRPr lang="en-US" sz="2400" dirty="0"/>
          </a:p>
        </p:txBody>
      </p:sp>
      <p:sp>
        <p:nvSpPr>
          <p:cNvPr id="8" name="Rounded Rectangle 7"/>
          <p:cNvSpPr/>
          <p:nvPr/>
        </p:nvSpPr>
        <p:spPr>
          <a:xfrm>
            <a:off x="3601610" y="4651947"/>
            <a:ext cx="4944165" cy="5970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Change Log</a:t>
            </a:r>
          </a:p>
        </p:txBody>
      </p:sp>
      <p:sp>
        <p:nvSpPr>
          <p:cNvPr id="9" name="Rounded Rectangle 8"/>
          <p:cNvSpPr/>
          <p:nvPr/>
        </p:nvSpPr>
        <p:spPr>
          <a:xfrm>
            <a:off x="3601610" y="5401406"/>
            <a:ext cx="4944165" cy="5970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t>
            </a:r>
          </a:p>
        </p:txBody>
      </p:sp>
      <p:sp>
        <p:nvSpPr>
          <p:cNvPr id="10" name="Rounded Rectangle 9"/>
          <p:cNvSpPr/>
          <p:nvPr/>
        </p:nvSpPr>
        <p:spPr>
          <a:xfrm rot="20818117">
            <a:off x="7630664" y="3690110"/>
            <a:ext cx="3001170" cy="98228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a:t>Can I get these by default?</a:t>
            </a:r>
          </a:p>
        </p:txBody>
      </p:sp>
    </p:spTree>
    <p:extLst>
      <p:ext uri="{BB962C8B-B14F-4D97-AF65-F5344CB8AC3E}">
        <p14:creationId xmlns:p14="http://schemas.microsoft.com/office/powerpoint/2010/main" val="394894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p:cNvSpPr/>
          <p:nvPr/>
        </p:nvSpPr>
        <p:spPr>
          <a:xfrm>
            <a:off x="6589604" y="1124144"/>
            <a:ext cx="3868546" cy="2832255"/>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Software Distribution</a:t>
            </a:r>
            <a:endParaRPr lang="en-US" dirty="0"/>
          </a:p>
        </p:txBody>
      </p:sp>
      <p:sp>
        <p:nvSpPr>
          <p:cNvPr id="6" name="Rectangle 5"/>
          <p:cNvSpPr/>
          <p:nvPr/>
        </p:nvSpPr>
        <p:spPr>
          <a:xfrm>
            <a:off x="1981200" y="3679013"/>
            <a:ext cx="4467074" cy="2992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407109" y="4189986"/>
            <a:ext cx="2525503" cy="369332"/>
          </a:xfrm>
          <a:prstGeom prst="rect">
            <a:avLst/>
          </a:prstGeom>
          <a:noFill/>
        </p:spPr>
        <p:txBody>
          <a:bodyPr wrap="square" rtlCol="0">
            <a:spAutoFit/>
          </a:bodyPr>
          <a:lstStyle/>
          <a:p>
            <a:pPr algn="ctr"/>
            <a:r>
              <a:rPr lang="en-US" dirty="0"/>
              <a:t>Internet</a:t>
            </a:r>
          </a:p>
        </p:txBody>
      </p:sp>
      <p:sp>
        <p:nvSpPr>
          <p:cNvPr id="8" name="TextBox 7"/>
          <p:cNvSpPr txBox="1"/>
          <p:nvPr/>
        </p:nvSpPr>
        <p:spPr>
          <a:xfrm>
            <a:off x="2931853" y="3203644"/>
            <a:ext cx="2525503" cy="369332"/>
          </a:xfrm>
          <a:prstGeom prst="rect">
            <a:avLst/>
          </a:prstGeom>
          <a:noFill/>
        </p:spPr>
        <p:txBody>
          <a:bodyPr wrap="square" rtlCol="0">
            <a:spAutoFit/>
          </a:bodyPr>
          <a:lstStyle/>
          <a:p>
            <a:pPr algn="ctr"/>
            <a:r>
              <a:rPr lang="en-US" dirty="0" err="1"/>
              <a:t>Synerzip</a:t>
            </a:r>
            <a:endParaRPr lang="en-US" dirty="0"/>
          </a:p>
        </p:txBody>
      </p:sp>
      <p:grpSp>
        <p:nvGrpSpPr>
          <p:cNvPr id="12" name="Group 11"/>
          <p:cNvGrpSpPr/>
          <p:nvPr/>
        </p:nvGrpSpPr>
        <p:grpSpPr>
          <a:xfrm>
            <a:off x="9188100" y="1837233"/>
            <a:ext cx="861299" cy="591270"/>
            <a:chOff x="6306459" y="1854105"/>
            <a:chExt cx="1313845" cy="773761"/>
          </a:xfrm>
        </p:grpSpPr>
        <p:sp>
          <p:nvSpPr>
            <p:cNvPr id="11" name="Can 10"/>
            <p:cNvSpPr/>
            <p:nvPr/>
          </p:nvSpPr>
          <p:spPr>
            <a:xfrm>
              <a:off x="6306459" y="2262884"/>
              <a:ext cx="1313845" cy="364982"/>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Can 9"/>
            <p:cNvSpPr/>
            <p:nvPr/>
          </p:nvSpPr>
          <p:spPr>
            <a:xfrm>
              <a:off x="6306459" y="2080393"/>
              <a:ext cx="1313845" cy="364982"/>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Can 8"/>
            <p:cNvSpPr/>
            <p:nvPr/>
          </p:nvSpPr>
          <p:spPr>
            <a:xfrm>
              <a:off x="6306459" y="1854105"/>
              <a:ext cx="1313845" cy="364982"/>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Repo</a:t>
              </a:r>
            </a:p>
          </p:txBody>
        </p:sp>
      </p:grpSp>
      <p:grpSp>
        <p:nvGrpSpPr>
          <p:cNvPr id="14" name="Group 13"/>
          <p:cNvGrpSpPr/>
          <p:nvPr/>
        </p:nvGrpSpPr>
        <p:grpSpPr>
          <a:xfrm>
            <a:off x="7217331" y="1714516"/>
            <a:ext cx="861299" cy="591270"/>
            <a:chOff x="6306459" y="1854105"/>
            <a:chExt cx="1313845" cy="773761"/>
          </a:xfrm>
        </p:grpSpPr>
        <p:sp>
          <p:nvSpPr>
            <p:cNvPr id="15" name="Can 14"/>
            <p:cNvSpPr/>
            <p:nvPr/>
          </p:nvSpPr>
          <p:spPr>
            <a:xfrm>
              <a:off x="6306459" y="2262884"/>
              <a:ext cx="1313845" cy="364982"/>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Can 15"/>
            <p:cNvSpPr/>
            <p:nvPr/>
          </p:nvSpPr>
          <p:spPr>
            <a:xfrm>
              <a:off x="6306459" y="2080393"/>
              <a:ext cx="1313845" cy="364982"/>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Can 16"/>
            <p:cNvSpPr/>
            <p:nvPr/>
          </p:nvSpPr>
          <p:spPr>
            <a:xfrm>
              <a:off x="6306459" y="1854105"/>
              <a:ext cx="1313845" cy="364982"/>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Repo</a:t>
              </a:r>
            </a:p>
          </p:txBody>
        </p:sp>
      </p:grpSp>
      <p:grpSp>
        <p:nvGrpSpPr>
          <p:cNvPr id="18" name="Group 17"/>
          <p:cNvGrpSpPr/>
          <p:nvPr/>
        </p:nvGrpSpPr>
        <p:grpSpPr>
          <a:xfrm>
            <a:off x="5457356" y="3969909"/>
            <a:ext cx="861299" cy="591270"/>
            <a:chOff x="6306459" y="1854105"/>
            <a:chExt cx="1313845" cy="773761"/>
          </a:xfrm>
        </p:grpSpPr>
        <p:sp>
          <p:nvSpPr>
            <p:cNvPr id="19" name="Can 18"/>
            <p:cNvSpPr/>
            <p:nvPr/>
          </p:nvSpPr>
          <p:spPr>
            <a:xfrm>
              <a:off x="6306459" y="2262884"/>
              <a:ext cx="1313845" cy="364982"/>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Can 19"/>
            <p:cNvSpPr/>
            <p:nvPr/>
          </p:nvSpPr>
          <p:spPr>
            <a:xfrm>
              <a:off x="6306459" y="2080393"/>
              <a:ext cx="1313845" cy="364982"/>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Can 20"/>
            <p:cNvSpPr/>
            <p:nvPr/>
          </p:nvSpPr>
          <p:spPr>
            <a:xfrm>
              <a:off x="6306459" y="1854105"/>
              <a:ext cx="1313845" cy="364982"/>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Repo1</a:t>
              </a:r>
            </a:p>
          </p:txBody>
        </p:sp>
      </p:grpSp>
      <p:grpSp>
        <p:nvGrpSpPr>
          <p:cNvPr id="22" name="Group 21"/>
          <p:cNvGrpSpPr/>
          <p:nvPr/>
        </p:nvGrpSpPr>
        <p:grpSpPr>
          <a:xfrm>
            <a:off x="5457356" y="4851087"/>
            <a:ext cx="861299" cy="591270"/>
            <a:chOff x="6306459" y="1854105"/>
            <a:chExt cx="1313845" cy="773761"/>
          </a:xfrm>
        </p:grpSpPr>
        <p:sp>
          <p:nvSpPr>
            <p:cNvPr id="23" name="Can 22"/>
            <p:cNvSpPr/>
            <p:nvPr/>
          </p:nvSpPr>
          <p:spPr>
            <a:xfrm>
              <a:off x="6306459" y="2262884"/>
              <a:ext cx="1313845" cy="364982"/>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Can 23"/>
            <p:cNvSpPr/>
            <p:nvPr/>
          </p:nvSpPr>
          <p:spPr>
            <a:xfrm>
              <a:off x="6306459" y="2080393"/>
              <a:ext cx="1313845" cy="364982"/>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Can 24"/>
            <p:cNvSpPr/>
            <p:nvPr/>
          </p:nvSpPr>
          <p:spPr>
            <a:xfrm>
              <a:off x="6306459" y="1854105"/>
              <a:ext cx="1313845" cy="364982"/>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Repo2</a:t>
              </a:r>
            </a:p>
          </p:txBody>
        </p:sp>
      </p:grpSp>
      <p:grpSp>
        <p:nvGrpSpPr>
          <p:cNvPr id="26" name="Group 25"/>
          <p:cNvGrpSpPr/>
          <p:nvPr/>
        </p:nvGrpSpPr>
        <p:grpSpPr>
          <a:xfrm>
            <a:off x="5457356" y="5756241"/>
            <a:ext cx="861299" cy="591270"/>
            <a:chOff x="6306459" y="1854105"/>
            <a:chExt cx="1313845" cy="773761"/>
          </a:xfrm>
        </p:grpSpPr>
        <p:sp>
          <p:nvSpPr>
            <p:cNvPr id="27" name="Can 26"/>
            <p:cNvSpPr/>
            <p:nvPr/>
          </p:nvSpPr>
          <p:spPr>
            <a:xfrm>
              <a:off x="6306459" y="2262884"/>
              <a:ext cx="1313845" cy="364982"/>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Can 27"/>
            <p:cNvSpPr/>
            <p:nvPr/>
          </p:nvSpPr>
          <p:spPr>
            <a:xfrm>
              <a:off x="6306459" y="2080393"/>
              <a:ext cx="1313845" cy="364982"/>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Can 28"/>
            <p:cNvSpPr/>
            <p:nvPr/>
          </p:nvSpPr>
          <p:spPr>
            <a:xfrm>
              <a:off x="6306459" y="1854105"/>
              <a:ext cx="1313845" cy="364982"/>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Repo2</a:t>
              </a:r>
            </a:p>
          </p:txBody>
        </p:sp>
      </p:grpSp>
      <p:grpSp>
        <p:nvGrpSpPr>
          <p:cNvPr id="30" name="Group 29"/>
          <p:cNvGrpSpPr/>
          <p:nvPr/>
        </p:nvGrpSpPr>
        <p:grpSpPr>
          <a:xfrm>
            <a:off x="8078630" y="2595363"/>
            <a:ext cx="861299" cy="591270"/>
            <a:chOff x="6306459" y="1854105"/>
            <a:chExt cx="1313845" cy="773761"/>
          </a:xfrm>
        </p:grpSpPr>
        <p:sp>
          <p:nvSpPr>
            <p:cNvPr id="31" name="Can 30"/>
            <p:cNvSpPr/>
            <p:nvPr/>
          </p:nvSpPr>
          <p:spPr>
            <a:xfrm>
              <a:off x="6306459" y="2262884"/>
              <a:ext cx="1313845" cy="364982"/>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Can 31"/>
            <p:cNvSpPr/>
            <p:nvPr/>
          </p:nvSpPr>
          <p:spPr>
            <a:xfrm>
              <a:off x="6306459" y="2080393"/>
              <a:ext cx="1313845" cy="364982"/>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Can 32"/>
            <p:cNvSpPr/>
            <p:nvPr/>
          </p:nvSpPr>
          <p:spPr>
            <a:xfrm>
              <a:off x="6306459" y="1854105"/>
              <a:ext cx="1313845" cy="364982"/>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Repo</a:t>
              </a:r>
            </a:p>
          </p:txBody>
        </p:sp>
      </p:grpSp>
      <p:sp>
        <p:nvSpPr>
          <p:cNvPr id="34" name="Rectangle 33"/>
          <p:cNvSpPr/>
          <p:nvPr/>
        </p:nvSpPr>
        <p:spPr>
          <a:xfrm>
            <a:off x="2500321" y="3954552"/>
            <a:ext cx="1007281" cy="7602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Project1</a:t>
            </a:r>
          </a:p>
        </p:txBody>
      </p:sp>
      <p:sp>
        <p:nvSpPr>
          <p:cNvPr id="35" name="Rectangle 34"/>
          <p:cNvSpPr/>
          <p:nvPr/>
        </p:nvSpPr>
        <p:spPr>
          <a:xfrm>
            <a:off x="2500321" y="4823750"/>
            <a:ext cx="1007281" cy="7602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Project2</a:t>
            </a:r>
          </a:p>
        </p:txBody>
      </p:sp>
      <p:sp>
        <p:nvSpPr>
          <p:cNvPr id="36" name="Rectangle 35"/>
          <p:cNvSpPr/>
          <p:nvPr/>
        </p:nvSpPr>
        <p:spPr>
          <a:xfrm>
            <a:off x="2500321" y="5688485"/>
            <a:ext cx="1007281" cy="7602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Project3</a:t>
            </a:r>
          </a:p>
        </p:txBody>
      </p:sp>
      <p:cxnSp>
        <p:nvCxnSpPr>
          <p:cNvPr id="38" name="Curved Connector 37"/>
          <p:cNvCxnSpPr>
            <a:stCxn id="34" idx="3"/>
            <a:endCxn id="20" idx="2"/>
          </p:cNvCxnSpPr>
          <p:nvPr/>
        </p:nvCxnSpPr>
        <p:spPr>
          <a:xfrm flipV="1">
            <a:off x="3507601" y="4282279"/>
            <a:ext cx="1949754" cy="52399"/>
          </a:xfrm>
          <a:prstGeom prst="curvedConnector3">
            <a:avLst>
              <a:gd name="adj1" fmla="val 53744"/>
            </a:avLst>
          </a:prstGeom>
          <a:ln>
            <a:tailEnd type="arrow"/>
          </a:ln>
        </p:spPr>
        <p:style>
          <a:lnRef idx="1">
            <a:schemeClr val="dk1"/>
          </a:lnRef>
          <a:fillRef idx="0">
            <a:schemeClr val="dk1"/>
          </a:fillRef>
          <a:effectRef idx="0">
            <a:schemeClr val="dk1"/>
          </a:effectRef>
          <a:fontRef idx="minor">
            <a:schemeClr val="tx1"/>
          </a:fontRef>
        </p:style>
      </p:cxnSp>
      <p:cxnSp>
        <p:nvCxnSpPr>
          <p:cNvPr id="41" name="Curved Connector 40"/>
          <p:cNvCxnSpPr>
            <a:stCxn id="16" idx="2"/>
          </p:cNvCxnSpPr>
          <p:nvPr/>
        </p:nvCxnSpPr>
        <p:spPr>
          <a:xfrm rot="10800000" flipV="1">
            <a:off x="3507603" y="2026885"/>
            <a:ext cx="3709729" cy="2255393"/>
          </a:xfrm>
          <a:prstGeom prst="curved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46" name="Curved Connector 45"/>
          <p:cNvCxnSpPr>
            <a:stCxn id="16" idx="2"/>
          </p:cNvCxnSpPr>
          <p:nvPr/>
        </p:nvCxnSpPr>
        <p:spPr>
          <a:xfrm rot="10800000" flipV="1">
            <a:off x="3507605" y="2026885"/>
            <a:ext cx="3709727" cy="3276021"/>
          </a:xfrm>
          <a:prstGeom prst="curved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49" name="Curved Connector 48"/>
          <p:cNvCxnSpPr>
            <a:stCxn id="31" idx="3"/>
          </p:cNvCxnSpPr>
          <p:nvPr/>
        </p:nvCxnSpPr>
        <p:spPr>
          <a:xfrm rot="5400000">
            <a:off x="4584189" y="2110050"/>
            <a:ext cx="2848509" cy="5001674"/>
          </a:xfrm>
          <a:prstGeom prst="curvedConnector2">
            <a:avLst/>
          </a:prstGeom>
          <a:ln>
            <a:tailEnd type="arrow"/>
          </a:ln>
        </p:spPr>
        <p:style>
          <a:lnRef idx="1">
            <a:schemeClr val="dk1"/>
          </a:lnRef>
          <a:fillRef idx="0">
            <a:schemeClr val="dk1"/>
          </a:fillRef>
          <a:effectRef idx="0">
            <a:schemeClr val="dk1"/>
          </a:effectRef>
          <a:fontRef idx="minor">
            <a:schemeClr val="tx1"/>
          </a:fontRef>
        </p:style>
      </p:cxnSp>
      <p:cxnSp>
        <p:nvCxnSpPr>
          <p:cNvPr id="52" name="Curved Connector 51"/>
          <p:cNvCxnSpPr>
            <a:stCxn id="11" idx="3"/>
          </p:cNvCxnSpPr>
          <p:nvPr/>
        </p:nvCxnSpPr>
        <p:spPr>
          <a:xfrm rot="5400000">
            <a:off x="4683658" y="1252451"/>
            <a:ext cx="3759041" cy="6111144"/>
          </a:xfrm>
          <a:prstGeom prst="curvedConnector2">
            <a:avLst/>
          </a:prstGeom>
          <a:ln>
            <a:tailEnd type="arrow"/>
          </a:ln>
        </p:spPr>
        <p:style>
          <a:lnRef idx="1">
            <a:schemeClr val="dk1"/>
          </a:lnRef>
          <a:fillRef idx="0">
            <a:schemeClr val="dk1"/>
          </a:fillRef>
          <a:effectRef idx="0">
            <a:schemeClr val="dk1"/>
          </a:effectRef>
          <a:fontRef idx="minor">
            <a:schemeClr val="tx1"/>
          </a:fontRef>
        </p:style>
      </p:cxnSp>
      <p:cxnSp>
        <p:nvCxnSpPr>
          <p:cNvPr id="55" name="Curved Connector 54"/>
          <p:cNvCxnSpPr>
            <a:endCxn id="19" idx="2"/>
          </p:cNvCxnSpPr>
          <p:nvPr/>
        </p:nvCxnSpPr>
        <p:spPr>
          <a:xfrm flipV="1">
            <a:off x="3507605" y="4421729"/>
            <a:ext cx="1949750" cy="990460"/>
          </a:xfrm>
          <a:prstGeom prst="curved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58" name="Curved Connector 57"/>
          <p:cNvCxnSpPr>
            <a:endCxn id="28" idx="2"/>
          </p:cNvCxnSpPr>
          <p:nvPr/>
        </p:nvCxnSpPr>
        <p:spPr>
          <a:xfrm>
            <a:off x="3507601" y="5929160"/>
            <a:ext cx="1949754" cy="139451"/>
          </a:xfrm>
          <a:prstGeom prst="curved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62" name="TextBox 61"/>
          <p:cNvSpPr txBox="1"/>
          <p:nvPr/>
        </p:nvSpPr>
        <p:spPr>
          <a:xfrm>
            <a:off x="9188100" y="1417638"/>
            <a:ext cx="861299" cy="369332"/>
          </a:xfrm>
          <a:prstGeom prst="rect">
            <a:avLst/>
          </a:prstGeom>
          <a:noFill/>
        </p:spPr>
        <p:txBody>
          <a:bodyPr wrap="square" rtlCol="0">
            <a:spAutoFit/>
          </a:bodyPr>
          <a:lstStyle/>
          <a:p>
            <a:r>
              <a:rPr lang="en-US" dirty="0"/>
              <a:t>Spring</a:t>
            </a:r>
          </a:p>
        </p:txBody>
      </p:sp>
      <p:sp>
        <p:nvSpPr>
          <p:cNvPr id="63" name="TextBox 62"/>
          <p:cNvSpPr txBox="1"/>
          <p:nvPr/>
        </p:nvSpPr>
        <p:spPr>
          <a:xfrm>
            <a:off x="7217331" y="1345184"/>
            <a:ext cx="861298" cy="369332"/>
          </a:xfrm>
          <a:prstGeom prst="rect">
            <a:avLst/>
          </a:prstGeom>
          <a:noFill/>
        </p:spPr>
        <p:txBody>
          <a:bodyPr wrap="square" rtlCol="0">
            <a:spAutoFit/>
          </a:bodyPr>
          <a:lstStyle/>
          <a:p>
            <a:r>
              <a:rPr lang="en-US" dirty="0"/>
              <a:t>Maven</a:t>
            </a:r>
          </a:p>
        </p:txBody>
      </p:sp>
      <p:sp>
        <p:nvSpPr>
          <p:cNvPr id="64" name="TextBox 63"/>
          <p:cNvSpPr txBox="1"/>
          <p:nvPr/>
        </p:nvSpPr>
        <p:spPr>
          <a:xfrm>
            <a:off x="8231029" y="2116134"/>
            <a:ext cx="861298" cy="369332"/>
          </a:xfrm>
          <a:prstGeom prst="rect">
            <a:avLst/>
          </a:prstGeom>
          <a:noFill/>
        </p:spPr>
        <p:txBody>
          <a:bodyPr wrap="square" rtlCol="0">
            <a:spAutoFit/>
          </a:bodyPr>
          <a:lstStyle/>
          <a:p>
            <a:r>
              <a:rPr lang="en-US" dirty="0"/>
              <a:t>Xyz..</a:t>
            </a:r>
          </a:p>
        </p:txBody>
      </p:sp>
    </p:spTree>
    <p:extLst>
      <p:ext uri="{BB962C8B-B14F-4D97-AF65-F5344CB8AC3E}">
        <p14:creationId xmlns:p14="http://schemas.microsoft.com/office/powerpoint/2010/main" val="231261912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Going Deeper into Maven</a:t>
            </a:r>
            <a:endParaRPr lang="en-US" dirty="0"/>
          </a:p>
        </p:txBody>
      </p:sp>
    </p:spTree>
    <p:extLst>
      <p:ext uri="{BB962C8B-B14F-4D97-AF65-F5344CB8AC3E}">
        <p14:creationId xmlns:p14="http://schemas.microsoft.com/office/powerpoint/2010/main" val="265177778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825264"/>
            <a:ext cx="8229600" cy="5684829"/>
          </a:xfrm>
        </p:spPr>
        <p:txBody>
          <a:bodyPr>
            <a:noAutofit/>
          </a:bodyPr>
          <a:lstStyle/>
          <a:p>
            <a:pPr marL="0" indent="0">
              <a:buNone/>
            </a:pPr>
            <a:r>
              <a:rPr lang="en-US" sz="1800" dirty="0"/>
              <a:t>&lt;project </a:t>
            </a:r>
            <a:r>
              <a:rPr lang="en-US" sz="1800" dirty="0" err="1"/>
              <a:t>xmlns</a:t>
            </a:r>
            <a:r>
              <a:rPr lang="en-US" sz="1800" dirty="0"/>
              <a:t>="http://</a:t>
            </a:r>
            <a:r>
              <a:rPr lang="en-US" sz="1800" dirty="0" err="1"/>
              <a:t>maven.apache.org</a:t>
            </a:r>
            <a:r>
              <a:rPr lang="en-US" sz="1800" dirty="0"/>
              <a:t>/POM/4.0.0" </a:t>
            </a:r>
            <a:r>
              <a:rPr lang="en-US" sz="1800" dirty="0" err="1"/>
              <a:t>xmlns:xsi</a:t>
            </a:r>
            <a:r>
              <a:rPr lang="en-US" sz="1800" dirty="0"/>
              <a:t>=”….&gt;</a:t>
            </a:r>
          </a:p>
          <a:p>
            <a:pPr marL="0" indent="0">
              <a:buNone/>
            </a:pPr>
            <a:r>
              <a:rPr lang="en-US" sz="1800" dirty="0"/>
              <a:t>  &lt;</a:t>
            </a:r>
            <a:r>
              <a:rPr lang="en-US" sz="1800" dirty="0" err="1"/>
              <a:t>modelVersion</a:t>
            </a:r>
            <a:r>
              <a:rPr lang="en-US" sz="1800" dirty="0"/>
              <a:t>&gt;4.0.0&lt;/</a:t>
            </a:r>
            <a:r>
              <a:rPr lang="en-US" sz="1800" dirty="0" err="1"/>
              <a:t>modelVersion</a:t>
            </a:r>
            <a:r>
              <a:rPr lang="en-US" sz="1800" dirty="0"/>
              <a:t>&gt;</a:t>
            </a:r>
          </a:p>
          <a:p>
            <a:pPr marL="0" indent="0">
              <a:buNone/>
            </a:pPr>
            <a:r>
              <a:rPr lang="en-US" sz="1800" dirty="0"/>
              <a:t> </a:t>
            </a:r>
            <a:r>
              <a:rPr lang="en-US" sz="1800" b="1" dirty="0">
                <a:solidFill>
                  <a:srgbClr val="FF0000"/>
                </a:solidFill>
              </a:rPr>
              <a:t> &lt;</a:t>
            </a:r>
            <a:r>
              <a:rPr lang="en-US" sz="1800" b="1" dirty="0" err="1">
                <a:solidFill>
                  <a:srgbClr val="FF0000"/>
                </a:solidFill>
              </a:rPr>
              <a:t>groupId</a:t>
            </a:r>
            <a:r>
              <a:rPr lang="en-US" sz="1800" b="1" dirty="0">
                <a:solidFill>
                  <a:srgbClr val="FF0000"/>
                </a:solidFill>
              </a:rPr>
              <a:t>&gt;</a:t>
            </a:r>
            <a:r>
              <a:rPr lang="en-US" sz="1800" b="1" dirty="0" err="1">
                <a:solidFill>
                  <a:srgbClr val="FF0000"/>
                </a:solidFill>
              </a:rPr>
              <a:t>com.mycompany.app</a:t>
            </a:r>
            <a:r>
              <a:rPr lang="en-US" sz="1800" b="1" dirty="0">
                <a:solidFill>
                  <a:srgbClr val="FF0000"/>
                </a:solidFill>
              </a:rPr>
              <a:t>&lt;/</a:t>
            </a:r>
            <a:r>
              <a:rPr lang="en-US" sz="1800" b="1" dirty="0" err="1">
                <a:solidFill>
                  <a:srgbClr val="FF0000"/>
                </a:solidFill>
              </a:rPr>
              <a:t>groupId</a:t>
            </a:r>
            <a:r>
              <a:rPr lang="en-US" sz="1800" b="1" dirty="0">
                <a:solidFill>
                  <a:srgbClr val="FF0000"/>
                </a:solidFill>
              </a:rPr>
              <a:t>&gt;</a:t>
            </a:r>
          </a:p>
          <a:p>
            <a:pPr marL="0" indent="0">
              <a:buNone/>
            </a:pPr>
            <a:r>
              <a:rPr lang="en-US" sz="1800" b="1" dirty="0">
                <a:solidFill>
                  <a:srgbClr val="FF0000"/>
                </a:solidFill>
              </a:rPr>
              <a:t>  &lt;</a:t>
            </a:r>
            <a:r>
              <a:rPr lang="en-US" sz="1800" b="1" dirty="0" err="1">
                <a:solidFill>
                  <a:srgbClr val="FF0000"/>
                </a:solidFill>
              </a:rPr>
              <a:t>artifactId</a:t>
            </a:r>
            <a:r>
              <a:rPr lang="en-US" sz="1800" b="1" dirty="0">
                <a:solidFill>
                  <a:srgbClr val="FF0000"/>
                </a:solidFill>
              </a:rPr>
              <a:t>&gt;my-app&lt;/</a:t>
            </a:r>
            <a:r>
              <a:rPr lang="en-US" sz="1800" b="1" dirty="0" err="1">
                <a:solidFill>
                  <a:srgbClr val="FF0000"/>
                </a:solidFill>
              </a:rPr>
              <a:t>artifactId</a:t>
            </a:r>
            <a:r>
              <a:rPr lang="en-US" sz="1800" b="1" dirty="0">
                <a:solidFill>
                  <a:srgbClr val="FF0000"/>
                </a:solidFill>
              </a:rPr>
              <a:t>&gt;</a:t>
            </a:r>
          </a:p>
          <a:p>
            <a:pPr marL="0" indent="0">
              <a:buNone/>
            </a:pPr>
            <a:r>
              <a:rPr lang="en-US" sz="1800" b="1" dirty="0">
                <a:solidFill>
                  <a:srgbClr val="FF0000"/>
                </a:solidFill>
              </a:rPr>
              <a:t>  &lt;packaging&gt;jar&lt;/packaging&gt;</a:t>
            </a:r>
          </a:p>
          <a:p>
            <a:pPr marL="0" indent="0">
              <a:buNone/>
            </a:pPr>
            <a:r>
              <a:rPr lang="en-US" sz="1800" b="1" dirty="0">
                <a:solidFill>
                  <a:srgbClr val="FF0000"/>
                </a:solidFill>
              </a:rPr>
              <a:t>  &lt;version&gt;1.0-SNAPSHOT&lt;/version&gt;</a:t>
            </a:r>
          </a:p>
          <a:p>
            <a:pPr marL="0" indent="0">
              <a:buNone/>
            </a:pPr>
            <a:r>
              <a:rPr lang="en-US" sz="1800" dirty="0"/>
              <a:t>  &lt;name&gt;my-app&lt;/name&gt;</a:t>
            </a:r>
          </a:p>
          <a:p>
            <a:pPr marL="0" indent="0">
              <a:buNone/>
            </a:pPr>
            <a:r>
              <a:rPr lang="en-US" sz="1800" dirty="0"/>
              <a:t>  &lt;</a:t>
            </a:r>
            <a:r>
              <a:rPr lang="en-US" sz="1800" dirty="0" err="1"/>
              <a:t>url</a:t>
            </a:r>
            <a:r>
              <a:rPr lang="en-US" sz="1800" dirty="0"/>
              <a:t>&gt;http://</a:t>
            </a:r>
            <a:r>
              <a:rPr lang="en-US" sz="1800" dirty="0" err="1"/>
              <a:t>maven.apache.org</a:t>
            </a:r>
            <a:r>
              <a:rPr lang="en-US" sz="1800" dirty="0"/>
              <a:t>&lt;/</a:t>
            </a:r>
            <a:r>
              <a:rPr lang="en-US" sz="1800" dirty="0" err="1"/>
              <a:t>url</a:t>
            </a:r>
            <a:r>
              <a:rPr lang="en-US" sz="1800" dirty="0"/>
              <a:t>&gt;</a:t>
            </a:r>
          </a:p>
          <a:p>
            <a:pPr marL="0" indent="0">
              <a:buNone/>
            </a:pPr>
            <a:r>
              <a:rPr lang="en-US" sz="1800" dirty="0"/>
              <a:t>  &lt;dependencies&gt;</a:t>
            </a:r>
          </a:p>
          <a:p>
            <a:pPr marL="0" indent="0">
              <a:buNone/>
            </a:pPr>
            <a:r>
              <a:rPr lang="en-US" sz="1800" dirty="0"/>
              <a:t>    &lt;dependency&gt;</a:t>
            </a:r>
          </a:p>
          <a:p>
            <a:pPr marL="0" indent="0">
              <a:buNone/>
            </a:pPr>
            <a:r>
              <a:rPr lang="en-US" sz="1800" dirty="0"/>
              <a:t>      &lt;</a:t>
            </a:r>
            <a:r>
              <a:rPr lang="en-US" sz="1800" dirty="0" err="1"/>
              <a:t>groupId</a:t>
            </a:r>
            <a:r>
              <a:rPr lang="en-US" sz="1800" dirty="0"/>
              <a:t>&gt;</a:t>
            </a:r>
            <a:r>
              <a:rPr lang="en-US" sz="1800" dirty="0" err="1"/>
              <a:t>junit</a:t>
            </a:r>
            <a:r>
              <a:rPr lang="en-US" sz="1800" dirty="0"/>
              <a:t>&lt;/</a:t>
            </a:r>
            <a:r>
              <a:rPr lang="en-US" sz="1800" dirty="0" err="1"/>
              <a:t>groupId</a:t>
            </a:r>
            <a:r>
              <a:rPr lang="en-US" sz="1800" dirty="0"/>
              <a:t>&gt;</a:t>
            </a:r>
          </a:p>
          <a:p>
            <a:pPr marL="0" indent="0">
              <a:buNone/>
            </a:pPr>
            <a:r>
              <a:rPr lang="en-US" sz="1800" dirty="0"/>
              <a:t>      &lt;</a:t>
            </a:r>
            <a:r>
              <a:rPr lang="en-US" sz="1800" dirty="0" err="1"/>
              <a:t>artifactId</a:t>
            </a:r>
            <a:r>
              <a:rPr lang="en-US" sz="1800" dirty="0"/>
              <a:t>&gt;</a:t>
            </a:r>
            <a:r>
              <a:rPr lang="en-US" sz="1800" dirty="0" err="1"/>
              <a:t>junit</a:t>
            </a:r>
            <a:r>
              <a:rPr lang="en-US" sz="1800" dirty="0"/>
              <a:t>&lt;/</a:t>
            </a:r>
            <a:r>
              <a:rPr lang="en-US" sz="1800" dirty="0" err="1"/>
              <a:t>artifactId</a:t>
            </a:r>
            <a:r>
              <a:rPr lang="en-US" sz="1800" dirty="0"/>
              <a:t>&gt;</a:t>
            </a:r>
          </a:p>
          <a:p>
            <a:pPr marL="0" indent="0">
              <a:buNone/>
            </a:pPr>
            <a:r>
              <a:rPr lang="en-US" sz="1800" dirty="0"/>
              <a:t>      &lt;version&gt;3.8.1&lt;/version&gt;</a:t>
            </a:r>
          </a:p>
          <a:p>
            <a:pPr marL="0" indent="0">
              <a:buNone/>
            </a:pPr>
            <a:r>
              <a:rPr lang="en-US" sz="1800" dirty="0"/>
              <a:t>      &lt;scope&gt;test&lt;/scope&gt;</a:t>
            </a:r>
          </a:p>
          <a:p>
            <a:pPr marL="0" indent="0">
              <a:buNone/>
            </a:pPr>
            <a:r>
              <a:rPr lang="en-US" sz="1800" dirty="0"/>
              <a:t>    &lt;/dependency&gt;</a:t>
            </a:r>
          </a:p>
          <a:p>
            <a:pPr marL="0" indent="0">
              <a:buNone/>
            </a:pPr>
            <a:r>
              <a:rPr lang="en-US" sz="1800" dirty="0"/>
              <a:t>  &lt;/dependencies&gt;</a:t>
            </a:r>
          </a:p>
          <a:p>
            <a:pPr marL="0" indent="0">
              <a:buNone/>
            </a:pPr>
            <a:r>
              <a:rPr lang="en-US" sz="1800" dirty="0"/>
              <a:t>&lt;/project&gt;</a:t>
            </a:r>
          </a:p>
        </p:txBody>
      </p:sp>
      <p:sp>
        <p:nvSpPr>
          <p:cNvPr id="5" name="TextBox 4"/>
          <p:cNvSpPr txBox="1"/>
          <p:nvPr/>
        </p:nvSpPr>
        <p:spPr>
          <a:xfrm>
            <a:off x="4239281" y="97653"/>
            <a:ext cx="3795554" cy="523220"/>
          </a:xfrm>
          <a:prstGeom prst="rect">
            <a:avLst/>
          </a:prstGeom>
          <a:noFill/>
        </p:spPr>
        <p:txBody>
          <a:bodyPr wrap="square" rtlCol="0">
            <a:spAutoFit/>
          </a:bodyPr>
          <a:lstStyle/>
          <a:p>
            <a:pPr algn="ctr"/>
            <a:r>
              <a:rPr lang="en-US" sz="2800" dirty="0" err="1"/>
              <a:t>pom.xml</a:t>
            </a:r>
            <a:endParaRPr lang="en-US" sz="2800" dirty="0"/>
          </a:p>
        </p:txBody>
      </p:sp>
    </p:spTree>
    <p:extLst>
      <p:ext uri="{BB962C8B-B14F-4D97-AF65-F5344CB8AC3E}">
        <p14:creationId xmlns:p14="http://schemas.microsoft.com/office/powerpoint/2010/main" val="35365766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487" y="365125"/>
            <a:ext cx="11157856" cy="1325563"/>
          </a:xfrm>
        </p:spPr>
        <p:txBody>
          <a:bodyPr>
            <a:normAutofit/>
          </a:bodyPr>
          <a:lstStyle/>
          <a:p>
            <a:r>
              <a:rPr lang="en-US" sz="3200" dirty="0" smtClean="0"/>
              <a:t>The top 11 Free IDE for Java Coding, Development &amp; Programming</a:t>
            </a:r>
            <a:endParaRPr lang="en-US" sz="3200" dirty="0"/>
          </a:p>
        </p:txBody>
      </p:sp>
      <p:sp>
        <p:nvSpPr>
          <p:cNvPr id="3" name="Content Placeholder 2"/>
          <p:cNvSpPr>
            <a:spLocks noGrp="1"/>
          </p:cNvSpPr>
          <p:nvPr>
            <p:ph idx="1"/>
          </p:nvPr>
        </p:nvSpPr>
        <p:spPr>
          <a:xfrm>
            <a:off x="838200" y="1513114"/>
            <a:ext cx="10515600" cy="4663849"/>
          </a:xfrm>
        </p:spPr>
        <p:txBody>
          <a:bodyPr>
            <a:normAutofit fontScale="92500" lnSpcReduction="20000"/>
          </a:bodyPr>
          <a:lstStyle/>
          <a:p>
            <a:r>
              <a:rPr lang="en-US" dirty="0"/>
              <a:t>IntelliJ IDEA Community Edition</a:t>
            </a:r>
          </a:p>
          <a:p>
            <a:pPr marL="0" indent="0">
              <a:buNone/>
            </a:pPr>
            <a:r>
              <a:rPr lang="en-US" sz="2100" dirty="0">
                <a:latin typeface="Times New Roman" panose="02020603050405020304" pitchFamily="18" charset="0"/>
                <a:cs typeface="Times New Roman" panose="02020603050405020304" pitchFamily="18" charset="0"/>
              </a:rPr>
              <a:t>IntelliJ IDEA Community Edition is a free Java IDE (Integrated Development Environment) mainly used for Android app development, Scala, Groovy, Java SE and Java programming. It is lightweight in design and comes with useful features like </a:t>
            </a:r>
            <a:r>
              <a:rPr lang="en-US" sz="2100" dirty="0" err="1">
                <a:latin typeface="Times New Roman" panose="02020603050405020304" pitchFamily="18" charset="0"/>
                <a:cs typeface="Times New Roman" panose="02020603050405020304" pitchFamily="18" charset="0"/>
              </a:rPr>
              <a:t>JUnit</a:t>
            </a:r>
            <a:r>
              <a:rPr lang="en-US" sz="2100" dirty="0">
                <a:latin typeface="Times New Roman" panose="02020603050405020304" pitchFamily="18" charset="0"/>
                <a:cs typeface="Times New Roman" panose="02020603050405020304" pitchFamily="18" charset="0"/>
              </a:rPr>
              <a:t> testing, </a:t>
            </a:r>
            <a:r>
              <a:rPr lang="en-US" sz="2100" dirty="0" err="1">
                <a:latin typeface="Times New Roman" panose="02020603050405020304" pitchFamily="18" charset="0"/>
                <a:cs typeface="Times New Roman" panose="02020603050405020304" pitchFamily="18" charset="0"/>
              </a:rPr>
              <a:t>TestNG</a:t>
            </a:r>
            <a:r>
              <a:rPr lang="en-US" sz="2100" dirty="0">
                <a:latin typeface="Times New Roman" panose="02020603050405020304" pitchFamily="18" charset="0"/>
                <a:cs typeface="Times New Roman" panose="02020603050405020304" pitchFamily="18" charset="0"/>
              </a:rPr>
              <a:t>, debugging, code inspections, code completion, support for multiple refactoring, Maven build tools, ant, visual GUI builder and code editor for XML and Java.</a:t>
            </a:r>
          </a:p>
          <a:p>
            <a:pPr marL="0" indent="0">
              <a:buNone/>
            </a:pPr>
            <a:r>
              <a:rPr lang="en-US" sz="2100" dirty="0">
                <a:latin typeface="Times New Roman" panose="02020603050405020304" pitchFamily="18" charset="0"/>
                <a:cs typeface="Times New Roman" panose="02020603050405020304" pitchFamily="18" charset="0"/>
              </a:rPr>
              <a:t>There are some features missing from the Community Edition but if you require more you can buy a license to unlock all the features</a:t>
            </a:r>
            <a:r>
              <a:rPr lang="en-US" sz="2100" dirty="0" smtClean="0">
                <a:latin typeface="Times New Roman" panose="02020603050405020304" pitchFamily="18" charset="0"/>
                <a:cs typeface="Times New Roman" panose="02020603050405020304" pitchFamily="18" charset="0"/>
              </a:rPr>
              <a:t>. IntelliJ </a:t>
            </a:r>
            <a:r>
              <a:rPr lang="en-US" sz="2100" dirty="0">
                <a:latin typeface="Times New Roman" panose="02020603050405020304" pitchFamily="18" charset="0"/>
                <a:cs typeface="Times New Roman" panose="02020603050405020304" pitchFamily="18" charset="0"/>
              </a:rPr>
              <a:t>Idea Community Edition is </a:t>
            </a:r>
            <a:r>
              <a:rPr lang="en-US" sz="2100" dirty="0" err="1">
                <a:latin typeface="Times New Roman" panose="02020603050405020304" pitchFamily="18" charset="0"/>
                <a:cs typeface="Times New Roman" panose="02020603050405020304" pitchFamily="18" charset="0"/>
              </a:rPr>
              <a:t>is</a:t>
            </a:r>
            <a:r>
              <a:rPr lang="en-US" sz="2100" dirty="0">
                <a:latin typeface="Times New Roman" panose="02020603050405020304" pitchFamily="18" charset="0"/>
                <a:cs typeface="Times New Roman" panose="02020603050405020304" pitchFamily="18" charset="0"/>
              </a:rPr>
              <a:t> released under the Apache 2 License.</a:t>
            </a:r>
          </a:p>
          <a:p>
            <a:pPr marL="0" indent="0">
              <a:buNone/>
            </a:pPr>
            <a:endParaRPr lang="en-US" sz="1600" dirty="0"/>
          </a:p>
          <a:p>
            <a:pPr marL="0" indent="0">
              <a:buNone/>
            </a:pPr>
            <a:r>
              <a:rPr lang="en-US" dirty="0" smtClean="0"/>
              <a:t>Eclipse</a:t>
            </a:r>
          </a:p>
          <a:p>
            <a:pPr marL="0" indent="0">
              <a:buNone/>
            </a:pPr>
            <a:r>
              <a:rPr lang="en-US" sz="1600" dirty="0" smtClean="0"/>
              <a:t>Eclipse is another free Java IDE for developers and programmers and it is mostly written in Java. Eclipse lets you create various cross platform Java applications for use on mobile, web, desktop and enterprise domains. </a:t>
            </a:r>
          </a:p>
          <a:p>
            <a:pPr marL="0" indent="0">
              <a:buNone/>
            </a:pPr>
            <a:r>
              <a:rPr lang="en-US" sz="1600" dirty="0" smtClean="0"/>
              <a:t>Its main features include a Windows Builder, integration with Maven, </a:t>
            </a:r>
            <a:r>
              <a:rPr lang="en-US" sz="1600" dirty="0" err="1" smtClean="0"/>
              <a:t>Mylyn</a:t>
            </a:r>
            <a:r>
              <a:rPr lang="en-US" sz="1600" dirty="0" smtClean="0"/>
              <a:t>, XML editor, </a:t>
            </a:r>
            <a:r>
              <a:rPr lang="en-US" sz="1600" dirty="0" err="1" smtClean="0"/>
              <a:t>Git</a:t>
            </a:r>
            <a:r>
              <a:rPr lang="en-US" sz="1600" dirty="0" smtClean="0"/>
              <a:t> client, CVS client, </a:t>
            </a:r>
            <a:r>
              <a:rPr lang="en-US" sz="1600" dirty="0" err="1" smtClean="0"/>
              <a:t>PyDev</a:t>
            </a:r>
            <a:r>
              <a:rPr lang="en-US" sz="1600" dirty="0" smtClean="0"/>
              <a:t>,  and it contains a base workspace with an extensible plug-in system for customizing the IDE to suit your needs.  Through plugins you can develop applications in other programming languages some of which include C, C++, JavaScript,, Perl, PHP, Prolog, Python, R, Ruby (including Ruby on Rails framework), to name just a few. Eclipse is available under the Eclipse Public License and is available on Windows, Mac OS X and Linux.</a:t>
            </a:r>
            <a:endParaRPr lang="en-US" sz="1600" dirty="0"/>
          </a:p>
        </p:txBody>
      </p:sp>
    </p:spTree>
    <p:extLst>
      <p:ext uri="{BB962C8B-B14F-4D97-AF65-F5344CB8AC3E}">
        <p14:creationId xmlns:p14="http://schemas.microsoft.com/office/powerpoint/2010/main" val="43212542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825264"/>
            <a:ext cx="8229600" cy="5684829"/>
          </a:xfrm>
        </p:spPr>
        <p:txBody>
          <a:bodyPr>
            <a:noAutofit/>
          </a:bodyPr>
          <a:lstStyle/>
          <a:p>
            <a:pPr marL="0" indent="0">
              <a:buNone/>
            </a:pPr>
            <a:r>
              <a:rPr lang="en-US" sz="1800" dirty="0"/>
              <a:t>&lt;project </a:t>
            </a:r>
            <a:r>
              <a:rPr lang="en-US" sz="1800" dirty="0" err="1"/>
              <a:t>xmlns</a:t>
            </a:r>
            <a:r>
              <a:rPr lang="en-US" sz="1800" dirty="0"/>
              <a:t>="http://</a:t>
            </a:r>
            <a:r>
              <a:rPr lang="en-US" sz="1800" dirty="0" err="1"/>
              <a:t>maven.apache.org</a:t>
            </a:r>
            <a:r>
              <a:rPr lang="en-US" sz="1800" dirty="0"/>
              <a:t>/POM/4.0.0" </a:t>
            </a:r>
            <a:r>
              <a:rPr lang="en-US" sz="1800" dirty="0" err="1"/>
              <a:t>xmlns:xsi</a:t>
            </a:r>
            <a:r>
              <a:rPr lang="en-US" sz="1800" dirty="0"/>
              <a:t>=”….&gt;</a:t>
            </a:r>
          </a:p>
          <a:p>
            <a:pPr marL="0" indent="0">
              <a:buNone/>
            </a:pPr>
            <a:r>
              <a:rPr lang="en-US" sz="1800" dirty="0"/>
              <a:t>  &lt;</a:t>
            </a:r>
            <a:r>
              <a:rPr lang="en-US" sz="1800" dirty="0" err="1"/>
              <a:t>modelVersion</a:t>
            </a:r>
            <a:r>
              <a:rPr lang="en-US" sz="1800" dirty="0"/>
              <a:t>&gt;4.0.0&lt;/</a:t>
            </a:r>
            <a:r>
              <a:rPr lang="en-US" sz="1800" dirty="0" err="1"/>
              <a:t>modelVersion</a:t>
            </a:r>
            <a:r>
              <a:rPr lang="en-US" sz="1800" dirty="0"/>
              <a:t>&gt;</a:t>
            </a:r>
          </a:p>
          <a:p>
            <a:pPr marL="0" indent="0">
              <a:buNone/>
            </a:pPr>
            <a:r>
              <a:rPr lang="en-US" sz="1800" dirty="0"/>
              <a:t>  &lt;</a:t>
            </a:r>
            <a:r>
              <a:rPr lang="en-US" sz="1800" dirty="0" err="1"/>
              <a:t>groupId</a:t>
            </a:r>
            <a:r>
              <a:rPr lang="en-US" sz="1800" dirty="0"/>
              <a:t>&gt;</a:t>
            </a:r>
            <a:r>
              <a:rPr lang="en-US" sz="1800" dirty="0" err="1"/>
              <a:t>com.mycompany.app</a:t>
            </a:r>
            <a:r>
              <a:rPr lang="en-US" sz="1800" dirty="0"/>
              <a:t>&lt;/</a:t>
            </a:r>
            <a:r>
              <a:rPr lang="en-US" sz="1800" dirty="0" err="1"/>
              <a:t>groupId</a:t>
            </a:r>
            <a:r>
              <a:rPr lang="en-US" sz="1800" dirty="0"/>
              <a:t>&gt;</a:t>
            </a:r>
          </a:p>
          <a:p>
            <a:pPr marL="0" indent="0">
              <a:buNone/>
            </a:pPr>
            <a:r>
              <a:rPr lang="en-US" sz="1800" dirty="0"/>
              <a:t>  &lt;</a:t>
            </a:r>
            <a:r>
              <a:rPr lang="en-US" sz="1800" dirty="0" err="1"/>
              <a:t>artifactId</a:t>
            </a:r>
            <a:r>
              <a:rPr lang="en-US" sz="1800" dirty="0"/>
              <a:t>&gt;my-app&lt;/</a:t>
            </a:r>
            <a:r>
              <a:rPr lang="en-US" sz="1800" dirty="0" err="1"/>
              <a:t>artifactId</a:t>
            </a:r>
            <a:r>
              <a:rPr lang="en-US" sz="1800" dirty="0"/>
              <a:t>&gt;</a:t>
            </a:r>
          </a:p>
          <a:p>
            <a:pPr marL="0" indent="0">
              <a:buNone/>
            </a:pPr>
            <a:r>
              <a:rPr lang="en-US" sz="1800" dirty="0"/>
              <a:t>  &lt;packaging&gt;jar&lt;/packaging&gt;</a:t>
            </a:r>
          </a:p>
          <a:p>
            <a:pPr marL="0" indent="0">
              <a:buNone/>
            </a:pPr>
            <a:r>
              <a:rPr lang="en-US" sz="1800" dirty="0"/>
              <a:t>  &lt;version&gt;1.0-SNAPSHOT&lt;/version&gt;</a:t>
            </a:r>
          </a:p>
          <a:p>
            <a:pPr marL="0" indent="0">
              <a:buNone/>
            </a:pPr>
            <a:r>
              <a:rPr lang="en-US" sz="1800" dirty="0"/>
              <a:t>  &lt;name&gt;my-app&lt;/name&gt;</a:t>
            </a:r>
          </a:p>
          <a:p>
            <a:pPr marL="0" indent="0">
              <a:buNone/>
            </a:pPr>
            <a:r>
              <a:rPr lang="en-US" sz="1800" dirty="0"/>
              <a:t>  &lt;</a:t>
            </a:r>
            <a:r>
              <a:rPr lang="en-US" sz="1800" dirty="0" err="1"/>
              <a:t>url</a:t>
            </a:r>
            <a:r>
              <a:rPr lang="en-US" sz="1800" dirty="0"/>
              <a:t>&gt;http://</a:t>
            </a:r>
            <a:r>
              <a:rPr lang="en-US" sz="1800" dirty="0" err="1"/>
              <a:t>maven.apache.org</a:t>
            </a:r>
            <a:r>
              <a:rPr lang="en-US" sz="1800" dirty="0"/>
              <a:t>&lt;/</a:t>
            </a:r>
            <a:r>
              <a:rPr lang="en-US" sz="1800" dirty="0" err="1"/>
              <a:t>url</a:t>
            </a:r>
            <a:r>
              <a:rPr lang="en-US" sz="1800" dirty="0"/>
              <a:t>&gt;</a:t>
            </a:r>
          </a:p>
          <a:p>
            <a:pPr marL="0" indent="0">
              <a:buNone/>
            </a:pPr>
            <a:r>
              <a:rPr lang="en-US" sz="1800" dirty="0"/>
              <a:t> </a:t>
            </a:r>
            <a:r>
              <a:rPr lang="en-US" sz="1800" b="1" dirty="0">
                <a:solidFill>
                  <a:srgbClr val="FF0000"/>
                </a:solidFill>
              </a:rPr>
              <a:t> &lt;dependencies&gt;</a:t>
            </a:r>
          </a:p>
          <a:p>
            <a:pPr marL="0" indent="0">
              <a:buNone/>
            </a:pPr>
            <a:r>
              <a:rPr lang="en-US" sz="1800" b="1" dirty="0">
                <a:solidFill>
                  <a:srgbClr val="FF0000"/>
                </a:solidFill>
              </a:rPr>
              <a:t>    &lt;dependency&gt;</a:t>
            </a:r>
          </a:p>
          <a:p>
            <a:pPr marL="0" indent="0">
              <a:buNone/>
            </a:pPr>
            <a:r>
              <a:rPr lang="en-US" sz="1800" b="1" dirty="0">
                <a:solidFill>
                  <a:srgbClr val="FF0000"/>
                </a:solidFill>
              </a:rPr>
              <a:t>      &lt;</a:t>
            </a:r>
            <a:r>
              <a:rPr lang="en-US" sz="1800" b="1" dirty="0" err="1">
                <a:solidFill>
                  <a:srgbClr val="FF0000"/>
                </a:solidFill>
              </a:rPr>
              <a:t>groupId</a:t>
            </a:r>
            <a:r>
              <a:rPr lang="en-US" sz="1800" b="1" dirty="0">
                <a:solidFill>
                  <a:srgbClr val="FF0000"/>
                </a:solidFill>
              </a:rPr>
              <a:t>&gt;</a:t>
            </a:r>
            <a:r>
              <a:rPr lang="en-US" sz="1800" b="1" dirty="0" err="1">
                <a:solidFill>
                  <a:srgbClr val="FF0000"/>
                </a:solidFill>
              </a:rPr>
              <a:t>junit</a:t>
            </a:r>
            <a:r>
              <a:rPr lang="en-US" sz="1800" b="1" dirty="0">
                <a:solidFill>
                  <a:srgbClr val="FF0000"/>
                </a:solidFill>
              </a:rPr>
              <a:t>&lt;/</a:t>
            </a:r>
            <a:r>
              <a:rPr lang="en-US" sz="1800" b="1" dirty="0" err="1">
                <a:solidFill>
                  <a:srgbClr val="FF0000"/>
                </a:solidFill>
              </a:rPr>
              <a:t>groupId</a:t>
            </a:r>
            <a:r>
              <a:rPr lang="en-US" sz="1800" b="1" dirty="0">
                <a:solidFill>
                  <a:srgbClr val="FF0000"/>
                </a:solidFill>
              </a:rPr>
              <a:t>&gt;</a:t>
            </a:r>
          </a:p>
          <a:p>
            <a:pPr marL="0" indent="0">
              <a:buNone/>
            </a:pPr>
            <a:r>
              <a:rPr lang="en-US" sz="1800" b="1" dirty="0">
                <a:solidFill>
                  <a:srgbClr val="FF0000"/>
                </a:solidFill>
              </a:rPr>
              <a:t>      &lt;</a:t>
            </a:r>
            <a:r>
              <a:rPr lang="en-US" sz="1800" b="1" dirty="0" err="1">
                <a:solidFill>
                  <a:srgbClr val="FF0000"/>
                </a:solidFill>
              </a:rPr>
              <a:t>artifactId</a:t>
            </a:r>
            <a:r>
              <a:rPr lang="en-US" sz="1800" b="1" dirty="0">
                <a:solidFill>
                  <a:srgbClr val="FF0000"/>
                </a:solidFill>
              </a:rPr>
              <a:t>&gt;</a:t>
            </a:r>
            <a:r>
              <a:rPr lang="en-US" sz="1800" b="1" dirty="0" err="1">
                <a:solidFill>
                  <a:srgbClr val="FF0000"/>
                </a:solidFill>
              </a:rPr>
              <a:t>junit</a:t>
            </a:r>
            <a:r>
              <a:rPr lang="en-US" sz="1800" b="1" dirty="0">
                <a:solidFill>
                  <a:srgbClr val="FF0000"/>
                </a:solidFill>
              </a:rPr>
              <a:t>&lt;/</a:t>
            </a:r>
            <a:r>
              <a:rPr lang="en-US" sz="1800" b="1" dirty="0" err="1">
                <a:solidFill>
                  <a:srgbClr val="FF0000"/>
                </a:solidFill>
              </a:rPr>
              <a:t>artifactId</a:t>
            </a:r>
            <a:r>
              <a:rPr lang="en-US" sz="1800" b="1" dirty="0">
                <a:solidFill>
                  <a:srgbClr val="FF0000"/>
                </a:solidFill>
              </a:rPr>
              <a:t>&gt;</a:t>
            </a:r>
          </a:p>
          <a:p>
            <a:pPr marL="0" indent="0">
              <a:buNone/>
            </a:pPr>
            <a:r>
              <a:rPr lang="en-US" sz="1800" b="1" dirty="0">
                <a:solidFill>
                  <a:srgbClr val="FF0000"/>
                </a:solidFill>
              </a:rPr>
              <a:t>      &lt;version&gt;3.8.1&lt;/version&gt;</a:t>
            </a:r>
          </a:p>
          <a:p>
            <a:pPr marL="0" indent="0">
              <a:buNone/>
            </a:pPr>
            <a:r>
              <a:rPr lang="en-US" sz="1800" b="1" dirty="0">
                <a:solidFill>
                  <a:srgbClr val="FF0000"/>
                </a:solidFill>
              </a:rPr>
              <a:t>      &lt;scope&gt;test&lt;/scope&gt;</a:t>
            </a:r>
          </a:p>
          <a:p>
            <a:pPr marL="0" indent="0">
              <a:buNone/>
            </a:pPr>
            <a:r>
              <a:rPr lang="en-US" sz="1800" b="1" dirty="0">
                <a:solidFill>
                  <a:srgbClr val="FF0000"/>
                </a:solidFill>
              </a:rPr>
              <a:t>    &lt;/dependency&gt;</a:t>
            </a:r>
          </a:p>
          <a:p>
            <a:pPr marL="0" indent="0">
              <a:buNone/>
            </a:pPr>
            <a:r>
              <a:rPr lang="en-US" sz="1800" b="1" dirty="0">
                <a:solidFill>
                  <a:srgbClr val="FF0000"/>
                </a:solidFill>
              </a:rPr>
              <a:t>  &lt;/dependencies&gt;</a:t>
            </a:r>
          </a:p>
          <a:p>
            <a:pPr marL="0" indent="0">
              <a:buNone/>
            </a:pPr>
            <a:r>
              <a:rPr lang="en-US" sz="1800" dirty="0"/>
              <a:t>&lt;/project&gt;</a:t>
            </a:r>
          </a:p>
        </p:txBody>
      </p:sp>
      <p:sp>
        <p:nvSpPr>
          <p:cNvPr id="5" name="TextBox 4"/>
          <p:cNvSpPr txBox="1"/>
          <p:nvPr/>
        </p:nvSpPr>
        <p:spPr>
          <a:xfrm>
            <a:off x="4239281" y="97653"/>
            <a:ext cx="3795554" cy="523220"/>
          </a:xfrm>
          <a:prstGeom prst="rect">
            <a:avLst/>
          </a:prstGeom>
          <a:noFill/>
        </p:spPr>
        <p:txBody>
          <a:bodyPr wrap="square" rtlCol="0">
            <a:spAutoFit/>
          </a:bodyPr>
          <a:lstStyle/>
          <a:p>
            <a:pPr algn="ctr"/>
            <a:r>
              <a:rPr lang="en-US" sz="2800" dirty="0" err="1"/>
              <a:t>pom.xml</a:t>
            </a:r>
            <a:endParaRPr lang="en-US" sz="2800" dirty="0"/>
          </a:p>
        </p:txBody>
      </p:sp>
    </p:spTree>
    <p:extLst>
      <p:ext uri="{BB962C8B-B14F-4D97-AF65-F5344CB8AC3E}">
        <p14:creationId xmlns:p14="http://schemas.microsoft.com/office/powerpoint/2010/main" val="22172507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295420"/>
            <a:ext cx="9144000" cy="5529263"/>
          </a:xfrm>
          <a:prstGeom prst="rect">
            <a:avLst/>
          </a:prstGeom>
        </p:spPr>
      </p:pic>
    </p:spTree>
    <p:extLst>
      <p:ext uri="{BB962C8B-B14F-4D97-AF65-F5344CB8AC3E}">
        <p14:creationId xmlns:p14="http://schemas.microsoft.com/office/powerpoint/2010/main" val="359646918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Curved Connector 25"/>
          <p:cNvCxnSpPr>
            <a:stCxn id="14" idx="1"/>
            <a:endCxn id="13" idx="1"/>
          </p:cNvCxnSpPr>
          <p:nvPr/>
        </p:nvCxnSpPr>
        <p:spPr>
          <a:xfrm rot="5400000" flipH="1" flipV="1">
            <a:off x="7108639" y="1362062"/>
            <a:ext cx="1407144" cy="2764610"/>
          </a:xfrm>
          <a:prstGeom prst="curvedConnector3">
            <a:avLst>
              <a:gd name="adj1" fmla="val 176422"/>
            </a:avLst>
          </a:prstGeom>
          <a:ln w="57150" cmpd="sng">
            <a:solidFill>
              <a:srgbClr val="632523"/>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1830564" y="2233686"/>
            <a:ext cx="4437878" cy="43067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Understanding Repositories</a:t>
            </a:r>
            <a:endParaRPr lang="en-US" dirty="0"/>
          </a:p>
        </p:txBody>
      </p:sp>
      <p:grpSp>
        <p:nvGrpSpPr>
          <p:cNvPr id="8" name="Group 7"/>
          <p:cNvGrpSpPr/>
          <p:nvPr/>
        </p:nvGrpSpPr>
        <p:grpSpPr>
          <a:xfrm>
            <a:off x="2081124" y="3669503"/>
            <a:ext cx="1985366" cy="1576720"/>
            <a:chOff x="773709" y="3766608"/>
            <a:chExt cx="2408717" cy="1985499"/>
          </a:xfrm>
        </p:grpSpPr>
        <p:sp>
          <p:nvSpPr>
            <p:cNvPr id="4" name="Rectangle 3"/>
            <p:cNvSpPr/>
            <p:nvPr/>
          </p:nvSpPr>
          <p:spPr>
            <a:xfrm>
              <a:off x="773709" y="5153538"/>
              <a:ext cx="2408717" cy="5985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036478" y="3766608"/>
              <a:ext cx="1883179" cy="11971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174280" y="3875212"/>
              <a:ext cx="1584795" cy="92794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ectangle 6"/>
            <p:cNvSpPr/>
            <p:nvPr/>
          </p:nvSpPr>
          <p:spPr>
            <a:xfrm>
              <a:off x="1810187" y="4963748"/>
              <a:ext cx="291966" cy="1897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Can 8"/>
          <p:cNvSpPr/>
          <p:nvPr/>
        </p:nvSpPr>
        <p:spPr>
          <a:xfrm>
            <a:off x="4429058" y="5246223"/>
            <a:ext cx="1226256" cy="1044704"/>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~/.m2/repository</a:t>
            </a:r>
          </a:p>
        </p:txBody>
      </p:sp>
      <p:sp>
        <p:nvSpPr>
          <p:cNvPr id="10" name="Rectangle 9"/>
          <p:cNvSpPr/>
          <p:nvPr/>
        </p:nvSpPr>
        <p:spPr>
          <a:xfrm>
            <a:off x="2081125" y="5547717"/>
            <a:ext cx="1355251" cy="7432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Maven Project</a:t>
            </a:r>
          </a:p>
        </p:txBody>
      </p:sp>
      <p:sp>
        <p:nvSpPr>
          <p:cNvPr id="12" name="Cloud 11"/>
          <p:cNvSpPr/>
          <p:nvPr/>
        </p:nvSpPr>
        <p:spPr>
          <a:xfrm>
            <a:off x="7334118" y="1620518"/>
            <a:ext cx="3080238" cy="229208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Can 12"/>
          <p:cNvSpPr/>
          <p:nvPr/>
        </p:nvSpPr>
        <p:spPr>
          <a:xfrm>
            <a:off x="8581388" y="2040795"/>
            <a:ext cx="1226256" cy="1044704"/>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Central</a:t>
            </a:r>
          </a:p>
        </p:txBody>
      </p:sp>
      <p:sp>
        <p:nvSpPr>
          <p:cNvPr id="14" name="Can 13"/>
          <p:cNvSpPr/>
          <p:nvPr/>
        </p:nvSpPr>
        <p:spPr>
          <a:xfrm>
            <a:off x="5655314" y="3447940"/>
            <a:ext cx="1549184" cy="1172233"/>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Proxy/Internal Repo</a:t>
            </a:r>
          </a:p>
        </p:txBody>
      </p:sp>
      <p:cxnSp>
        <p:nvCxnSpPr>
          <p:cNvPr id="16" name="Curved Connector 15"/>
          <p:cNvCxnSpPr>
            <a:stCxn id="10" idx="0"/>
            <a:endCxn id="9" idx="1"/>
          </p:cNvCxnSpPr>
          <p:nvPr/>
        </p:nvCxnSpPr>
        <p:spPr>
          <a:xfrm rot="5400000" flipH="1" flipV="1">
            <a:off x="3749721" y="4255252"/>
            <a:ext cx="301494" cy="2283436"/>
          </a:xfrm>
          <a:prstGeom prst="curvedConnector3">
            <a:avLst>
              <a:gd name="adj1" fmla="val 350145"/>
            </a:avLst>
          </a:prstGeom>
          <a:ln w="38100" cmpd="sng">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Curved Connector 18"/>
          <p:cNvCxnSpPr>
            <a:endCxn id="13" idx="1"/>
          </p:cNvCxnSpPr>
          <p:nvPr/>
        </p:nvCxnSpPr>
        <p:spPr>
          <a:xfrm flipV="1">
            <a:off x="5042186" y="2040795"/>
            <a:ext cx="4152330" cy="3205428"/>
          </a:xfrm>
          <a:prstGeom prst="curvedConnector4">
            <a:avLst>
              <a:gd name="adj1" fmla="val 42617"/>
              <a:gd name="adj2" fmla="val 124895"/>
            </a:avLst>
          </a:prstGeom>
          <a:ln w="38100" cmpd="sng">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4" name="Curved Connector 23"/>
          <p:cNvCxnSpPr>
            <a:stCxn id="9" idx="1"/>
            <a:endCxn id="14" idx="1"/>
          </p:cNvCxnSpPr>
          <p:nvPr/>
        </p:nvCxnSpPr>
        <p:spPr>
          <a:xfrm rot="5400000" flipH="1" flipV="1">
            <a:off x="4836904" y="3653221"/>
            <a:ext cx="1798284" cy="1387720"/>
          </a:xfrm>
          <a:prstGeom prst="curvedConnector3">
            <a:avLst>
              <a:gd name="adj1" fmla="val 158175"/>
            </a:avLst>
          </a:prstGeom>
          <a:ln w="57150" cmpd="sng">
            <a:solidFill>
              <a:srgbClr val="632523"/>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3176084" y="1678914"/>
            <a:ext cx="2070478" cy="523220"/>
          </a:xfrm>
          <a:prstGeom prst="rect">
            <a:avLst/>
          </a:prstGeom>
          <a:noFill/>
        </p:spPr>
        <p:txBody>
          <a:bodyPr wrap="square" rtlCol="0">
            <a:spAutoFit/>
          </a:bodyPr>
          <a:lstStyle/>
          <a:p>
            <a:pPr algn="ctr"/>
            <a:r>
              <a:rPr lang="en-US" sz="2800" b="1" dirty="0" err="1"/>
              <a:t>Synerzip</a:t>
            </a:r>
            <a:endParaRPr lang="en-US" sz="2800" b="1" dirty="0"/>
          </a:p>
        </p:txBody>
      </p:sp>
      <p:sp>
        <p:nvSpPr>
          <p:cNvPr id="33" name="TextBox 32"/>
          <p:cNvSpPr txBox="1"/>
          <p:nvPr/>
        </p:nvSpPr>
        <p:spPr>
          <a:xfrm>
            <a:off x="7042152" y="4992945"/>
            <a:ext cx="2765493" cy="523220"/>
          </a:xfrm>
          <a:prstGeom prst="rect">
            <a:avLst/>
          </a:prstGeom>
          <a:noFill/>
        </p:spPr>
        <p:txBody>
          <a:bodyPr wrap="square" rtlCol="0">
            <a:spAutoFit/>
          </a:bodyPr>
          <a:lstStyle/>
          <a:p>
            <a:r>
              <a:rPr lang="en-US" sz="2800" b="1" dirty="0" err="1"/>
              <a:t>mvn</a:t>
            </a:r>
            <a:r>
              <a:rPr lang="en-US" sz="2800" b="1" dirty="0"/>
              <a:t> package</a:t>
            </a:r>
          </a:p>
        </p:txBody>
      </p:sp>
      <p:sp>
        <p:nvSpPr>
          <p:cNvPr id="34" name="TextBox 33"/>
          <p:cNvSpPr txBox="1"/>
          <p:nvPr/>
        </p:nvSpPr>
        <p:spPr>
          <a:xfrm>
            <a:off x="7042152" y="5644597"/>
            <a:ext cx="2815703" cy="646331"/>
          </a:xfrm>
          <a:prstGeom prst="rect">
            <a:avLst/>
          </a:prstGeom>
          <a:noFill/>
        </p:spPr>
        <p:txBody>
          <a:bodyPr wrap="square" rtlCol="0">
            <a:spAutoFit/>
          </a:bodyPr>
          <a:lstStyle/>
          <a:p>
            <a:r>
              <a:rPr lang="en-US" dirty="0"/>
              <a:t>Download needed dependencies </a:t>
            </a:r>
            <a:r>
              <a:rPr lang="en-US" dirty="0" err="1"/>
              <a:t>e.g</a:t>
            </a:r>
            <a:r>
              <a:rPr lang="en-US" dirty="0"/>
              <a:t> </a:t>
            </a:r>
            <a:r>
              <a:rPr lang="en-US" dirty="0" err="1"/>
              <a:t>junit</a:t>
            </a:r>
            <a:endParaRPr lang="en-US" dirty="0"/>
          </a:p>
        </p:txBody>
      </p:sp>
      <p:sp>
        <p:nvSpPr>
          <p:cNvPr id="35" name="TextBox 34"/>
          <p:cNvSpPr txBox="1"/>
          <p:nvPr/>
        </p:nvSpPr>
        <p:spPr>
          <a:xfrm>
            <a:off x="7194552" y="5145345"/>
            <a:ext cx="2765493" cy="523220"/>
          </a:xfrm>
          <a:prstGeom prst="rect">
            <a:avLst/>
          </a:prstGeom>
          <a:noFill/>
        </p:spPr>
        <p:txBody>
          <a:bodyPr wrap="square" rtlCol="0">
            <a:spAutoFit/>
          </a:bodyPr>
          <a:lstStyle/>
          <a:p>
            <a:r>
              <a:rPr lang="en-US" sz="2800" b="1" dirty="0" err="1"/>
              <a:t>mvn</a:t>
            </a:r>
            <a:r>
              <a:rPr lang="en-US" sz="2800" b="1" dirty="0"/>
              <a:t> install</a:t>
            </a:r>
          </a:p>
        </p:txBody>
      </p:sp>
      <p:sp>
        <p:nvSpPr>
          <p:cNvPr id="36" name="TextBox 35"/>
          <p:cNvSpPr txBox="1"/>
          <p:nvPr/>
        </p:nvSpPr>
        <p:spPr>
          <a:xfrm>
            <a:off x="7194552" y="5796997"/>
            <a:ext cx="3219805" cy="646331"/>
          </a:xfrm>
          <a:prstGeom prst="rect">
            <a:avLst/>
          </a:prstGeom>
          <a:noFill/>
        </p:spPr>
        <p:txBody>
          <a:bodyPr wrap="square" rtlCol="0">
            <a:spAutoFit/>
          </a:bodyPr>
          <a:lstStyle/>
          <a:p>
            <a:r>
              <a:rPr lang="en-US" dirty="0"/>
              <a:t>Install the artifact in to local repository (~/.m2/repository</a:t>
            </a:r>
          </a:p>
        </p:txBody>
      </p:sp>
      <p:sp>
        <p:nvSpPr>
          <p:cNvPr id="37" name="TextBox 36"/>
          <p:cNvSpPr txBox="1"/>
          <p:nvPr/>
        </p:nvSpPr>
        <p:spPr>
          <a:xfrm>
            <a:off x="7334119" y="5286107"/>
            <a:ext cx="2765493" cy="523220"/>
          </a:xfrm>
          <a:prstGeom prst="rect">
            <a:avLst/>
          </a:prstGeom>
          <a:noFill/>
        </p:spPr>
        <p:txBody>
          <a:bodyPr wrap="square" rtlCol="0">
            <a:spAutoFit/>
          </a:bodyPr>
          <a:lstStyle/>
          <a:p>
            <a:r>
              <a:rPr lang="en-US" sz="2800" b="1" dirty="0" err="1"/>
              <a:t>mvn</a:t>
            </a:r>
            <a:r>
              <a:rPr lang="en-US" sz="2800" b="1" dirty="0"/>
              <a:t> deploy</a:t>
            </a:r>
          </a:p>
        </p:txBody>
      </p:sp>
      <p:sp>
        <p:nvSpPr>
          <p:cNvPr id="38" name="TextBox 37"/>
          <p:cNvSpPr txBox="1"/>
          <p:nvPr/>
        </p:nvSpPr>
        <p:spPr>
          <a:xfrm>
            <a:off x="7334119" y="5937759"/>
            <a:ext cx="2815703" cy="646331"/>
          </a:xfrm>
          <a:prstGeom prst="rect">
            <a:avLst/>
          </a:prstGeom>
          <a:noFill/>
        </p:spPr>
        <p:txBody>
          <a:bodyPr wrap="square" rtlCol="0">
            <a:spAutoFit/>
          </a:bodyPr>
          <a:lstStyle/>
          <a:p>
            <a:r>
              <a:rPr lang="en-US" dirty="0"/>
              <a:t>Push artifact to Internal/Central repository</a:t>
            </a:r>
          </a:p>
        </p:txBody>
      </p:sp>
    </p:spTree>
    <p:extLst>
      <p:ext uri="{BB962C8B-B14F-4D97-AF65-F5344CB8AC3E}">
        <p14:creationId xmlns:p14="http://schemas.microsoft.com/office/powerpoint/2010/main" val="5942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 presetClass="exit" presetSubtype="10" fill="hold" grpId="1" nodeType="clickEffect">
                                  <p:stCondLst>
                                    <p:cond delay="0"/>
                                  </p:stCondLst>
                                  <p:childTnLst>
                                    <p:animEffect transition="out" filter="blinds(horizontal)">
                                      <p:cBhvr>
                                        <p:cTn id="39" dur="500"/>
                                        <p:tgtEl>
                                          <p:spTgt spid="33"/>
                                        </p:tgtEl>
                                      </p:cBhvr>
                                    </p:animEffect>
                                    <p:set>
                                      <p:cBhvr>
                                        <p:cTn id="40" dur="1" fill="hold">
                                          <p:stCondLst>
                                            <p:cond delay="499"/>
                                          </p:stCondLst>
                                        </p:cTn>
                                        <p:tgtEl>
                                          <p:spTgt spid="33"/>
                                        </p:tgtEl>
                                        <p:attrNameLst>
                                          <p:attrName>style.visibility</p:attrName>
                                        </p:attrNameLst>
                                      </p:cBhvr>
                                      <p:to>
                                        <p:strVal val="hidden"/>
                                      </p:to>
                                    </p:set>
                                  </p:childTnLst>
                                </p:cTn>
                              </p:par>
                              <p:par>
                                <p:cTn id="41" presetID="3" presetClass="exit" presetSubtype="10" fill="hold" grpId="1" nodeType="withEffect">
                                  <p:stCondLst>
                                    <p:cond delay="0"/>
                                  </p:stCondLst>
                                  <p:childTnLst>
                                    <p:animEffect transition="out" filter="blinds(horizontal)">
                                      <p:cBhvr>
                                        <p:cTn id="42" dur="500"/>
                                        <p:tgtEl>
                                          <p:spTgt spid="34"/>
                                        </p:tgtEl>
                                      </p:cBhvr>
                                    </p:animEffect>
                                    <p:set>
                                      <p:cBhvr>
                                        <p:cTn id="43" dur="1" fill="hold">
                                          <p:stCondLst>
                                            <p:cond delay="499"/>
                                          </p:stCondLst>
                                        </p:cTn>
                                        <p:tgtEl>
                                          <p:spTgt spid="3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3" presetClass="exit" presetSubtype="10" fill="hold" grpId="1" nodeType="clickEffect">
                                  <p:stCondLst>
                                    <p:cond delay="0"/>
                                  </p:stCondLst>
                                  <p:childTnLst>
                                    <p:animEffect transition="out" filter="blinds(horizontal)">
                                      <p:cBhvr>
                                        <p:cTn id="53" dur="500"/>
                                        <p:tgtEl>
                                          <p:spTgt spid="35"/>
                                        </p:tgtEl>
                                      </p:cBhvr>
                                    </p:animEffect>
                                    <p:set>
                                      <p:cBhvr>
                                        <p:cTn id="54" dur="1" fill="hold">
                                          <p:stCondLst>
                                            <p:cond delay="499"/>
                                          </p:stCondLst>
                                        </p:cTn>
                                        <p:tgtEl>
                                          <p:spTgt spid="35"/>
                                        </p:tgtEl>
                                        <p:attrNameLst>
                                          <p:attrName>style.visibility</p:attrName>
                                        </p:attrNameLst>
                                      </p:cBhvr>
                                      <p:to>
                                        <p:strVal val="hidden"/>
                                      </p:to>
                                    </p:set>
                                  </p:childTnLst>
                                </p:cTn>
                              </p:par>
                              <p:par>
                                <p:cTn id="55" presetID="3" presetClass="exit" presetSubtype="10" fill="hold" grpId="1" nodeType="withEffect">
                                  <p:stCondLst>
                                    <p:cond delay="0"/>
                                  </p:stCondLst>
                                  <p:childTnLst>
                                    <p:animEffect transition="out" filter="blinds(horizontal)">
                                      <p:cBhvr>
                                        <p:cTn id="56" dur="500"/>
                                        <p:tgtEl>
                                          <p:spTgt spid="36"/>
                                        </p:tgtEl>
                                      </p:cBhvr>
                                    </p:animEffect>
                                    <p:set>
                                      <p:cBhvr>
                                        <p:cTn id="57" dur="1" fill="hold">
                                          <p:stCondLst>
                                            <p:cond delay="499"/>
                                          </p:stCondLst>
                                        </p:cTn>
                                        <p:tgtEl>
                                          <p:spTgt spid="3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7"/>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3" presetClass="exit" presetSubtype="10" fill="hold" grpId="1" nodeType="clickEffect">
                                  <p:stCondLst>
                                    <p:cond delay="0"/>
                                  </p:stCondLst>
                                  <p:childTnLst>
                                    <p:animEffect transition="out" filter="blinds(horizontal)">
                                      <p:cBhvr>
                                        <p:cTn id="67" dur="500"/>
                                        <p:tgtEl>
                                          <p:spTgt spid="37"/>
                                        </p:tgtEl>
                                      </p:cBhvr>
                                    </p:animEffect>
                                    <p:set>
                                      <p:cBhvr>
                                        <p:cTn id="68" dur="1" fill="hold">
                                          <p:stCondLst>
                                            <p:cond delay="499"/>
                                          </p:stCondLst>
                                        </p:cTn>
                                        <p:tgtEl>
                                          <p:spTgt spid="37"/>
                                        </p:tgtEl>
                                        <p:attrNameLst>
                                          <p:attrName>style.visibility</p:attrName>
                                        </p:attrNameLst>
                                      </p:cBhvr>
                                      <p:to>
                                        <p:strVal val="hidden"/>
                                      </p:to>
                                    </p:set>
                                  </p:childTnLst>
                                </p:cTn>
                              </p:par>
                              <p:par>
                                <p:cTn id="69" presetID="3" presetClass="exit" presetSubtype="10" fill="hold" grpId="1" nodeType="withEffect">
                                  <p:stCondLst>
                                    <p:cond delay="0"/>
                                  </p:stCondLst>
                                  <p:childTnLst>
                                    <p:animEffect transition="out" filter="blinds(horizontal)">
                                      <p:cBhvr>
                                        <p:cTn id="70" dur="500"/>
                                        <p:tgtEl>
                                          <p:spTgt spid="38"/>
                                        </p:tgtEl>
                                      </p:cBhvr>
                                    </p:animEffect>
                                    <p:set>
                                      <p:cBhvr>
                                        <p:cTn id="71"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33" grpId="0"/>
      <p:bldP spid="33" grpId="1"/>
      <p:bldP spid="34" grpId="0"/>
      <p:bldP spid="34" grpId="1"/>
      <p:bldP spid="35" grpId="0"/>
      <p:bldP spid="35" grpId="1"/>
      <p:bldP spid="36" grpId="0"/>
      <p:bldP spid="36" grpId="1"/>
      <p:bldP spid="37" grpId="0"/>
      <p:bldP spid="37" grpId="1"/>
      <p:bldP spid="38" grpId="0"/>
      <p:bldP spid="38" grpId="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Maven Architecture</a:t>
            </a:r>
            <a:endParaRPr lang="en-US" dirty="0"/>
          </a:p>
        </p:txBody>
      </p:sp>
      <p:grpSp>
        <p:nvGrpSpPr>
          <p:cNvPr id="24" name="Group 23"/>
          <p:cNvGrpSpPr/>
          <p:nvPr/>
        </p:nvGrpSpPr>
        <p:grpSpPr>
          <a:xfrm>
            <a:off x="2122531" y="2293751"/>
            <a:ext cx="2744477" cy="1730288"/>
            <a:chOff x="598530" y="1708114"/>
            <a:chExt cx="3357605" cy="1730288"/>
          </a:xfrm>
        </p:grpSpPr>
        <p:sp>
          <p:nvSpPr>
            <p:cNvPr id="4" name="Rectangle 3"/>
            <p:cNvSpPr/>
            <p:nvPr/>
          </p:nvSpPr>
          <p:spPr>
            <a:xfrm>
              <a:off x="598530" y="1708114"/>
              <a:ext cx="3357605" cy="6277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Maven Core</a:t>
              </a:r>
            </a:p>
          </p:txBody>
        </p:sp>
        <p:sp>
          <p:nvSpPr>
            <p:cNvPr id="6" name="Rectangle 5"/>
            <p:cNvSpPr/>
            <p:nvPr/>
          </p:nvSpPr>
          <p:spPr>
            <a:xfrm>
              <a:off x="598530" y="2335881"/>
              <a:ext cx="3357605" cy="1102521"/>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marL="285750" indent="-285750">
                <a:buFont typeface="Arial"/>
                <a:buChar char="•"/>
              </a:pPr>
              <a:r>
                <a:rPr lang="en-US" dirty="0"/>
                <a:t>Parsing Maven XML File</a:t>
              </a:r>
            </a:p>
            <a:p>
              <a:pPr marL="285750" indent="-285750">
                <a:buFont typeface="Arial"/>
                <a:buChar char="•"/>
              </a:pPr>
              <a:r>
                <a:rPr lang="en-US" dirty="0"/>
                <a:t>Maven </a:t>
              </a:r>
              <a:r>
                <a:rPr lang="en-US" dirty="0" err="1"/>
                <a:t>LifeCycle</a:t>
              </a:r>
              <a:endParaRPr lang="en-US" dirty="0"/>
            </a:p>
            <a:p>
              <a:pPr marL="285750" indent="-285750">
                <a:buFont typeface="Arial"/>
                <a:buChar char="•"/>
              </a:pPr>
              <a:r>
                <a:rPr lang="en-US" dirty="0"/>
                <a:t>Basic Plugins</a:t>
              </a:r>
            </a:p>
            <a:p>
              <a:pPr marL="285750" indent="-285750">
                <a:buFont typeface="Arial"/>
                <a:buChar char="•"/>
              </a:pPr>
              <a:endParaRPr lang="en-US" dirty="0"/>
            </a:p>
            <a:p>
              <a:pPr marL="285750" indent="-285750">
                <a:buFont typeface="Arial"/>
                <a:buChar char="•"/>
              </a:pPr>
              <a:endParaRPr lang="en-US" dirty="0"/>
            </a:p>
          </p:txBody>
        </p:sp>
      </p:grpSp>
      <p:grpSp>
        <p:nvGrpSpPr>
          <p:cNvPr id="9" name="Group 8"/>
          <p:cNvGrpSpPr/>
          <p:nvPr/>
        </p:nvGrpSpPr>
        <p:grpSpPr>
          <a:xfrm>
            <a:off x="6289459" y="2348696"/>
            <a:ext cx="1686983" cy="843552"/>
            <a:chOff x="4765458" y="2193093"/>
            <a:chExt cx="1686983" cy="843552"/>
          </a:xfrm>
        </p:grpSpPr>
        <p:sp>
          <p:nvSpPr>
            <p:cNvPr id="7" name="Rectangle 6"/>
            <p:cNvSpPr/>
            <p:nvPr/>
          </p:nvSpPr>
          <p:spPr>
            <a:xfrm>
              <a:off x="4765458" y="2193093"/>
              <a:ext cx="1686983" cy="2855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compile</a:t>
              </a:r>
            </a:p>
          </p:txBody>
        </p:sp>
        <p:sp>
          <p:nvSpPr>
            <p:cNvPr id="8" name="Rectangle 7"/>
            <p:cNvSpPr/>
            <p:nvPr/>
          </p:nvSpPr>
          <p:spPr>
            <a:xfrm>
              <a:off x="4765458" y="2488281"/>
              <a:ext cx="1686983" cy="5483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dirty="0"/>
                <a:t>compile</a:t>
              </a:r>
            </a:p>
          </p:txBody>
        </p:sp>
      </p:grpSp>
      <p:grpSp>
        <p:nvGrpSpPr>
          <p:cNvPr id="10" name="Group 9"/>
          <p:cNvGrpSpPr/>
          <p:nvPr/>
        </p:nvGrpSpPr>
        <p:grpSpPr>
          <a:xfrm>
            <a:off x="6858792" y="3062275"/>
            <a:ext cx="1686983" cy="843552"/>
            <a:chOff x="4765458" y="2193093"/>
            <a:chExt cx="1686983" cy="843552"/>
          </a:xfrm>
        </p:grpSpPr>
        <p:sp>
          <p:nvSpPr>
            <p:cNvPr id="11" name="Rectangle 10"/>
            <p:cNvSpPr/>
            <p:nvPr/>
          </p:nvSpPr>
          <p:spPr>
            <a:xfrm>
              <a:off x="4765458" y="2193093"/>
              <a:ext cx="1686983" cy="2855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jar</a:t>
              </a:r>
            </a:p>
          </p:txBody>
        </p:sp>
        <p:sp>
          <p:nvSpPr>
            <p:cNvPr id="12" name="Rectangle 11"/>
            <p:cNvSpPr/>
            <p:nvPr/>
          </p:nvSpPr>
          <p:spPr>
            <a:xfrm>
              <a:off x="4765458" y="2488281"/>
              <a:ext cx="1686983" cy="5483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dirty="0"/>
                <a:t>jar</a:t>
              </a:r>
            </a:p>
          </p:txBody>
        </p:sp>
      </p:grpSp>
      <p:grpSp>
        <p:nvGrpSpPr>
          <p:cNvPr id="13" name="Group 12"/>
          <p:cNvGrpSpPr/>
          <p:nvPr/>
        </p:nvGrpSpPr>
        <p:grpSpPr>
          <a:xfrm>
            <a:off x="7384330" y="3738463"/>
            <a:ext cx="1686983" cy="843552"/>
            <a:chOff x="4765458" y="2193093"/>
            <a:chExt cx="1686983" cy="843552"/>
          </a:xfrm>
        </p:grpSpPr>
        <p:sp>
          <p:nvSpPr>
            <p:cNvPr id="14" name="Rectangle 13"/>
            <p:cNvSpPr/>
            <p:nvPr/>
          </p:nvSpPr>
          <p:spPr>
            <a:xfrm>
              <a:off x="4765458" y="2193093"/>
              <a:ext cx="1686983" cy="2855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surefire</a:t>
              </a:r>
            </a:p>
          </p:txBody>
        </p:sp>
        <p:sp>
          <p:nvSpPr>
            <p:cNvPr id="15" name="Rectangle 14"/>
            <p:cNvSpPr/>
            <p:nvPr/>
          </p:nvSpPr>
          <p:spPr>
            <a:xfrm>
              <a:off x="4765458" y="2488281"/>
              <a:ext cx="1686983" cy="5483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dirty="0"/>
                <a:t>test</a:t>
              </a:r>
            </a:p>
          </p:txBody>
        </p:sp>
      </p:grpSp>
      <p:grpSp>
        <p:nvGrpSpPr>
          <p:cNvPr id="16" name="Group 15"/>
          <p:cNvGrpSpPr/>
          <p:nvPr/>
        </p:nvGrpSpPr>
        <p:grpSpPr>
          <a:xfrm>
            <a:off x="7843294" y="4573457"/>
            <a:ext cx="1686983" cy="843552"/>
            <a:chOff x="4765458" y="2193093"/>
            <a:chExt cx="1686983" cy="843552"/>
          </a:xfrm>
        </p:grpSpPr>
        <p:sp>
          <p:nvSpPr>
            <p:cNvPr id="17" name="Rectangle 16"/>
            <p:cNvSpPr/>
            <p:nvPr/>
          </p:nvSpPr>
          <p:spPr>
            <a:xfrm>
              <a:off x="4765458" y="2193093"/>
              <a:ext cx="1686983" cy="2855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
              </a:r>
            </a:p>
          </p:txBody>
        </p:sp>
        <p:sp>
          <p:nvSpPr>
            <p:cNvPr id="18" name="Rectangle 17"/>
            <p:cNvSpPr/>
            <p:nvPr/>
          </p:nvSpPr>
          <p:spPr>
            <a:xfrm>
              <a:off x="4765458" y="2488281"/>
              <a:ext cx="1686983" cy="5483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dirty="0"/>
                <a:t>….</a:t>
              </a:r>
            </a:p>
          </p:txBody>
        </p:sp>
      </p:grpSp>
      <p:grpSp>
        <p:nvGrpSpPr>
          <p:cNvPr id="21" name="Group 20"/>
          <p:cNvGrpSpPr/>
          <p:nvPr/>
        </p:nvGrpSpPr>
        <p:grpSpPr>
          <a:xfrm>
            <a:off x="8227821" y="5370694"/>
            <a:ext cx="1686983" cy="843552"/>
            <a:chOff x="4765458" y="2193093"/>
            <a:chExt cx="1686983" cy="843552"/>
          </a:xfrm>
        </p:grpSpPr>
        <p:sp>
          <p:nvSpPr>
            <p:cNvPr id="22" name="Rectangle 21"/>
            <p:cNvSpPr/>
            <p:nvPr/>
          </p:nvSpPr>
          <p:spPr>
            <a:xfrm>
              <a:off x="4765458" y="2193093"/>
              <a:ext cx="1686983" cy="2855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
              </a:r>
            </a:p>
          </p:txBody>
        </p:sp>
        <p:sp>
          <p:nvSpPr>
            <p:cNvPr id="23" name="Rectangle 22"/>
            <p:cNvSpPr/>
            <p:nvPr/>
          </p:nvSpPr>
          <p:spPr>
            <a:xfrm>
              <a:off x="4765458" y="2488281"/>
              <a:ext cx="1686983" cy="5483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dirty="0"/>
                <a:t>….</a:t>
              </a:r>
            </a:p>
          </p:txBody>
        </p:sp>
      </p:grpSp>
      <p:sp>
        <p:nvSpPr>
          <p:cNvPr id="25" name="TextBox 24"/>
          <p:cNvSpPr txBox="1"/>
          <p:nvPr/>
        </p:nvSpPr>
        <p:spPr>
          <a:xfrm>
            <a:off x="1981200" y="1628588"/>
            <a:ext cx="2734236" cy="584776"/>
          </a:xfrm>
          <a:prstGeom prst="rect">
            <a:avLst/>
          </a:prstGeom>
          <a:noFill/>
        </p:spPr>
        <p:txBody>
          <a:bodyPr wrap="square" rtlCol="0">
            <a:spAutoFit/>
          </a:bodyPr>
          <a:lstStyle/>
          <a:p>
            <a:pPr algn="ctr"/>
            <a:r>
              <a:rPr lang="en-US" sz="3200" dirty="0"/>
              <a:t>Core</a:t>
            </a:r>
          </a:p>
        </p:txBody>
      </p:sp>
      <p:sp>
        <p:nvSpPr>
          <p:cNvPr id="26" name="TextBox 25"/>
          <p:cNvSpPr txBox="1"/>
          <p:nvPr/>
        </p:nvSpPr>
        <p:spPr>
          <a:xfrm>
            <a:off x="5623205" y="1613647"/>
            <a:ext cx="2734236" cy="584776"/>
          </a:xfrm>
          <a:prstGeom prst="rect">
            <a:avLst/>
          </a:prstGeom>
          <a:noFill/>
        </p:spPr>
        <p:txBody>
          <a:bodyPr wrap="square" rtlCol="0">
            <a:spAutoFit/>
          </a:bodyPr>
          <a:lstStyle/>
          <a:p>
            <a:pPr algn="ctr"/>
            <a:r>
              <a:rPr lang="en-US" sz="3200" dirty="0"/>
              <a:t>Plugins</a:t>
            </a:r>
          </a:p>
        </p:txBody>
      </p:sp>
    </p:spTree>
    <p:extLst>
      <p:ext uri="{BB962C8B-B14F-4D97-AF65-F5344CB8AC3E}">
        <p14:creationId xmlns:p14="http://schemas.microsoft.com/office/powerpoint/2010/main" val="141018948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Maven Concepts</a:t>
            </a:r>
            <a:endParaRPr lang="en-US" dirty="0"/>
          </a:p>
        </p:txBody>
      </p:sp>
      <p:sp>
        <p:nvSpPr>
          <p:cNvPr id="4" name="Rounded Rectangle 3"/>
          <p:cNvSpPr/>
          <p:nvPr/>
        </p:nvSpPr>
        <p:spPr>
          <a:xfrm>
            <a:off x="2151727" y="1592826"/>
            <a:ext cx="2510905" cy="69925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Goals</a:t>
            </a:r>
          </a:p>
        </p:txBody>
      </p:sp>
      <p:sp>
        <p:nvSpPr>
          <p:cNvPr id="5" name="Rounded Rectangle 4"/>
          <p:cNvSpPr/>
          <p:nvPr/>
        </p:nvSpPr>
        <p:spPr>
          <a:xfrm>
            <a:off x="7121561" y="1592826"/>
            <a:ext cx="2510905" cy="69925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a:t>LifeCycle</a:t>
            </a:r>
            <a:endParaRPr lang="en-US" sz="2800" dirty="0"/>
          </a:p>
        </p:txBody>
      </p:sp>
      <p:sp>
        <p:nvSpPr>
          <p:cNvPr id="6" name="TextBox 5"/>
          <p:cNvSpPr txBox="1"/>
          <p:nvPr/>
        </p:nvSpPr>
        <p:spPr>
          <a:xfrm>
            <a:off x="2151727" y="2803058"/>
            <a:ext cx="3907687" cy="830997"/>
          </a:xfrm>
          <a:prstGeom prst="rect">
            <a:avLst/>
          </a:prstGeom>
          <a:noFill/>
        </p:spPr>
        <p:txBody>
          <a:bodyPr wrap="square" rtlCol="0">
            <a:spAutoFit/>
          </a:bodyPr>
          <a:lstStyle/>
          <a:p>
            <a:r>
              <a:rPr lang="en-US" sz="2400" dirty="0" err="1"/>
              <a:t>mvn</a:t>
            </a:r>
            <a:r>
              <a:rPr lang="en-US" sz="2400" dirty="0"/>
              <a:t> </a:t>
            </a:r>
            <a:r>
              <a:rPr lang="en-US" sz="2400" dirty="0" err="1"/>
              <a:t>archetype:generate</a:t>
            </a:r>
            <a:r>
              <a:rPr lang="en-US" sz="2400" dirty="0"/>
              <a:t> </a:t>
            </a:r>
            <a:br>
              <a:rPr lang="en-US" sz="2400" dirty="0"/>
            </a:br>
            <a:endParaRPr lang="en-US" sz="2400" dirty="0"/>
          </a:p>
        </p:txBody>
      </p:sp>
      <p:sp>
        <p:nvSpPr>
          <p:cNvPr id="7" name="TextBox 6"/>
          <p:cNvSpPr txBox="1"/>
          <p:nvPr/>
        </p:nvSpPr>
        <p:spPr>
          <a:xfrm>
            <a:off x="7121561" y="2803058"/>
            <a:ext cx="3307393" cy="461665"/>
          </a:xfrm>
          <a:prstGeom prst="rect">
            <a:avLst/>
          </a:prstGeom>
          <a:noFill/>
        </p:spPr>
        <p:txBody>
          <a:bodyPr wrap="square" rtlCol="0">
            <a:spAutoFit/>
          </a:bodyPr>
          <a:lstStyle/>
          <a:p>
            <a:r>
              <a:rPr lang="en-US" sz="2400" dirty="0" err="1"/>
              <a:t>mvn</a:t>
            </a:r>
            <a:r>
              <a:rPr lang="en-US" sz="2400" dirty="0"/>
              <a:t> install</a:t>
            </a:r>
          </a:p>
        </p:txBody>
      </p:sp>
      <p:sp>
        <p:nvSpPr>
          <p:cNvPr id="20" name="TextBox 19"/>
          <p:cNvSpPr txBox="1"/>
          <p:nvPr/>
        </p:nvSpPr>
        <p:spPr>
          <a:xfrm>
            <a:off x="2268513" y="3387027"/>
            <a:ext cx="294067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err="1"/>
              <a:t>mvn</a:t>
            </a:r>
            <a:r>
              <a:rPr lang="en-US" dirty="0"/>
              <a:t>  &lt;&lt;Plugin&gt;&gt;:&lt;&lt;Goal&gt;&gt;</a:t>
            </a:r>
          </a:p>
        </p:txBody>
      </p:sp>
      <p:sp>
        <p:nvSpPr>
          <p:cNvPr id="21" name="TextBox 20"/>
          <p:cNvSpPr txBox="1"/>
          <p:nvPr/>
        </p:nvSpPr>
        <p:spPr>
          <a:xfrm>
            <a:off x="7121561" y="3387027"/>
            <a:ext cx="294067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err="1"/>
              <a:t>mvn</a:t>
            </a:r>
            <a:r>
              <a:rPr lang="en-US" dirty="0"/>
              <a:t>  &lt;&lt;</a:t>
            </a:r>
            <a:r>
              <a:rPr lang="en-US" dirty="0" err="1"/>
              <a:t>LifeCycle</a:t>
            </a:r>
            <a:r>
              <a:rPr lang="en-US" dirty="0"/>
              <a:t> Phase&gt;&gt;</a:t>
            </a:r>
          </a:p>
        </p:txBody>
      </p:sp>
    </p:spTree>
    <p:extLst>
      <p:ext uri="{BB962C8B-B14F-4D97-AF65-F5344CB8AC3E}">
        <p14:creationId xmlns:p14="http://schemas.microsoft.com/office/powerpoint/2010/main" val="410978753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Maven Plugins &amp; Goals</a:t>
            </a:r>
            <a:endParaRPr lang="en-US" dirty="0"/>
          </a:p>
        </p:txBody>
      </p:sp>
      <p:grpSp>
        <p:nvGrpSpPr>
          <p:cNvPr id="4" name="Group 3"/>
          <p:cNvGrpSpPr/>
          <p:nvPr/>
        </p:nvGrpSpPr>
        <p:grpSpPr>
          <a:xfrm>
            <a:off x="3065000" y="1724379"/>
            <a:ext cx="4969834" cy="1326865"/>
            <a:chOff x="627726" y="4366845"/>
            <a:chExt cx="4969834" cy="1326865"/>
          </a:xfrm>
        </p:grpSpPr>
        <p:grpSp>
          <p:nvGrpSpPr>
            <p:cNvPr id="5" name="Group 4"/>
            <p:cNvGrpSpPr/>
            <p:nvPr/>
          </p:nvGrpSpPr>
          <p:grpSpPr>
            <a:xfrm>
              <a:off x="627726" y="4366845"/>
              <a:ext cx="1912375" cy="1326865"/>
              <a:chOff x="598530" y="1708114"/>
              <a:chExt cx="3357605" cy="1645129"/>
            </a:xfrm>
          </p:grpSpPr>
          <p:sp>
            <p:nvSpPr>
              <p:cNvPr id="11" name="Rectangle 10"/>
              <p:cNvSpPr/>
              <p:nvPr/>
            </p:nvSpPr>
            <p:spPr>
              <a:xfrm>
                <a:off x="598530" y="1708114"/>
                <a:ext cx="3357605" cy="6277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Plugin</a:t>
                </a:r>
              </a:p>
            </p:txBody>
          </p:sp>
          <p:sp>
            <p:nvSpPr>
              <p:cNvPr id="12" name="Rectangle 11"/>
              <p:cNvSpPr/>
              <p:nvPr/>
            </p:nvSpPr>
            <p:spPr>
              <a:xfrm>
                <a:off x="598530" y="2335881"/>
                <a:ext cx="3357605" cy="101736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endParaRPr lang="en-US" dirty="0"/>
              </a:p>
            </p:txBody>
          </p:sp>
        </p:grpSp>
        <p:grpSp>
          <p:nvGrpSpPr>
            <p:cNvPr id="6" name="Group 5"/>
            <p:cNvGrpSpPr/>
            <p:nvPr/>
          </p:nvGrpSpPr>
          <p:grpSpPr>
            <a:xfrm>
              <a:off x="3685185" y="4366845"/>
              <a:ext cx="1912375" cy="1326865"/>
              <a:chOff x="598530" y="1708114"/>
              <a:chExt cx="3357605" cy="1645129"/>
            </a:xfrm>
          </p:grpSpPr>
          <p:sp>
            <p:nvSpPr>
              <p:cNvPr id="9" name="Rectangle 8"/>
              <p:cNvSpPr/>
              <p:nvPr/>
            </p:nvSpPr>
            <p:spPr>
              <a:xfrm>
                <a:off x="598530" y="1708114"/>
                <a:ext cx="3357605" cy="6277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Goals</a:t>
                </a:r>
              </a:p>
            </p:txBody>
          </p:sp>
          <p:sp>
            <p:nvSpPr>
              <p:cNvPr id="10" name="Rectangle 9"/>
              <p:cNvSpPr/>
              <p:nvPr/>
            </p:nvSpPr>
            <p:spPr>
              <a:xfrm>
                <a:off x="598530" y="2335881"/>
                <a:ext cx="3357605" cy="101736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endParaRPr lang="en-US" dirty="0"/>
              </a:p>
            </p:txBody>
          </p:sp>
        </p:grpSp>
        <p:sp>
          <p:nvSpPr>
            <p:cNvPr id="7" name="Diamond 6"/>
            <p:cNvSpPr/>
            <p:nvPr/>
          </p:nvSpPr>
          <p:spPr>
            <a:xfrm>
              <a:off x="2540101" y="4992945"/>
              <a:ext cx="598530" cy="335783"/>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a:stCxn id="7" idx="3"/>
            </p:cNvCxnSpPr>
            <p:nvPr/>
          </p:nvCxnSpPr>
          <p:spPr>
            <a:xfrm>
              <a:off x="3138631" y="5160837"/>
              <a:ext cx="546554" cy="7299"/>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2221509" y="3911865"/>
            <a:ext cx="1686983" cy="1329268"/>
            <a:chOff x="4765458" y="2193093"/>
            <a:chExt cx="1686983" cy="1329268"/>
          </a:xfrm>
        </p:grpSpPr>
        <p:sp>
          <p:nvSpPr>
            <p:cNvPr id="14" name="Rectangle 13"/>
            <p:cNvSpPr/>
            <p:nvPr/>
          </p:nvSpPr>
          <p:spPr>
            <a:xfrm>
              <a:off x="4765458" y="2193093"/>
              <a:ext cx="1686983" cy="2855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compiler</a:t>
              </a:r>
            </a:p>
          </p:txBody>
        </p:sp>
        <p:sp>
          <p:nvSpPr>
            <p:cNvPr id="15" name="Rectangle 14"/>
            <p:cNvSpPr/>
            <p:nvPr/>
          </p:nvSpPr>
          <p:spPr>
            <a:xfrm>
              <a:off x="4765458" y="2488281"/>
              <a:ext cx="1686983" cy="10340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dirty="0"/>
                <a:t>compile</a:t>
              </a:r>
            </a:p>
            <a:p>
              <a:r>
                <a:rPr lang="en-US" dirty="0" err="1"/>
                <a:t>testCompile</a:t>
              </a:r>
              <a:endParaRPr lang="en-US" dirty="0"/>
            </a:p>
          </p:txBody>
        </p:sp>
      </p:grpSp>
      <p:grpSp>
        <p:nvGrpSpPr>
          <p:cNvPr id="16" name="Group 15"/>
          <p:cNvGrpSpPr/>
          <p:nvPr/>
        </p:nvGrpSpPr>
        <p:grpSpPr>
          <a:xfrm>
            <a:off x="4732414" y="3911865"/>
            <a:ext cx="1686983" cy="1533656"/>
            <a:chOff x="4765458" y="2193093"/>
            <a:chExt cx="1686983" cy="1533656"/>
          </a:xfrm>
        </p:grpSpPr>
        <p:sp>
          <p:nvSpPr>
            <p:cNvPr id="17" name="Rectangle 16"/>
            <p:cNvSpPr/>
            <p:nvPr/>
          </p:nvSpPr>
          <p:spPr>
            <a:xfrm>
              <a:off x="4765458" y="2193093"/>
              <a:ext cx="1686983" cy="2855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jar</a:t>
              </a:r>
            </a:p>
          </p:txBody>
        </p:sp>
        <p:sp>
          <p:nvSpPr>
            <p:cNvPr id="18" name="Rectangle 17"/>
            <p:cNvSpPr/>
            <p:nvPr/>
          </p:nvSpPr>
          <p:spPr>
            <a:xfrm>
              <a:off x="4765458" y="2488280"/>
              <a:ext cx="1686983" cy="123846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dirty="0"/>
                <a:t>jar</a:t>
              </a:r>
            </a:p>
            <a:p>
              <a:r>
                <a:rPr lang="en-US" dirty="0"/>
                <a:t>test-jar</a:t>
              </a:r>
            </a:p>
            <a:p>
              <a:r>
                <a:rPr lang="en-US" dirty="0"/>
                <a:t>sign</a:t>
              </a:r>
            </a:p>
            <a:p>
              <a:r>
                <a:rPr lang="en-US" dirty="0"/>
                <a:t>Sign-verify</a:t>
              </a:r>
            </a:p>
            <a:p>
              <a:endParaRPr lang="en-US" dirty="0"/>
            </a:p>
          </p:txBody>
        </p:sp>
      </p:grpSp>
      <p:grpSp>
        <p:nvGrpSpPr>
          <p:cNvPr id="19" name="Group 18"/>
          <p:cNvGrpSpPr/>
          <p:nvPr/>
        </p:nvGrpSpPr>
        <p:grpSpPr>
          <a:xfrm>
            <a:off x="7567690" y="3911865"/>
            <a:ext cx="1686983" cy="843552"/>
            <a:chOff x="4765458" y="2193093"/>
            <a:chExt cx="1686983" cy="843552"/>
          </a:xfrm>
        </p:grpSpPr>
        <p:sp>
          <p:nvSpPr>
            <p:cNvPr id="20" name="Rectangle 19"/>
            <p:cNvSpPr/>
            <p:nvPr/>
          </p:nvSpPr>
          <p:spPr>
            <a:xfrm>
              <a:off x="4765458" y="2193093"/>
              <a:ext cx="1686983" cy="2855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surefire</a:t>
              </a:r>
            </a:p>
          </p:txBody>
        </p:sp>
        <p:sp>
          <p:nvSpPr>
            <p:cNvPr id="21" name="Rectangle 20"/>
            <p:cNvSpPr/>
            <p:nvPr/>
          </p:nvSpPr>
          <p:spPr>
            <a:xfrm>
              <a:off x="4765458" y="2488281"/>
              <a:ext cx="1686983" cy="5483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dirty="0"/>
                <a:t>test</a:t>
              </a:r>
            </a:p>
          </p:txBody>
        </p:sp>
      </p:grpSp>
      <p:sp>
        <p:nvSpPr>
          <p:cNvPr id="22" name="TextBox 21"/>
          <p:cNvSpPr txBox="1"/>
          <p:nvPr/>
        </p:nvSpPr>
        <p:spPr>
          <a:xfrm>
            <a:off x="2604273" y="5868901"/>
            <a:ext cx="7211552" cy="461665"/>
          </a:xfrm>
          <a:prstGeom prst="rect">
            <a:avLst/>
          </a:prstGeom>
          <a:noFill/>
        </p:spPr>
        <p:txBody>
          <a:bodyPr wrap="square" rtlCol="0">
            <a:spAutoFit/>
          </a:bodyPr>
          <a:lstStyle/>
          <a:p>
            <a:pPr algn="ctr"/>
            <a:r>
              <a:rPr lang="en-US" sz="2400" b="1" dirty="0"/>
              <a:t>Command: </a:t>
            </a:r>
            <a:r>
              <a:rPr lang="en-US" sz="2400" dirty="0"/>
              <a:t> </a:t>
            </a:r>
            <a:r>
              <a:rPr lang="en-US" sz="2400" dirty="0" err="1"/>
              <a:t>mvn</a:t>
            </a:r>
            <a:r>
              <a:rPr lang="en-US" sz="2400" dirty="0"/>
              <a:t> </a:t>
            </a:r>
            <a:r>
              <a:rPr lang="en-US" sz="2400" dirty="0" err="1"/>
              <a:t>help:describe</a:t>
            </a:r>
            <a:r>
              <a:rPr lang="en-US" sz="2400" dirty="0"/>
              <a:t> –</a:t>
            </a:r>
            <a:r>
              <a:rPr lang="en-US" sz="2400" dirty="0" err="1"/>
              <a:t>Dplugin:jar</a:t>
            </a:r>
            <a:endParaRPr lang="en-US" sz="2400" dirty="0"/>
          </a:p>
        </p:txBody>
      </p:sp>
    </p:spTree>
    <p:extLst>
      <p:ext uri="{BB962C8B-B14F-4D97-AF65-F5344CB8AC3E}">
        <p14:creationId xmlns:p14="http://schemas.microsoft.com/office/powerpoint/2010/main" val="123883957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7982" y="-17347"/>
            <a:ext cx="3617432" cy="1143000"/>
          </a:xfrm>
        </p:spPr>
        <p:txBody>
          <a:bodyPr>
            <a:normAutofit/>
          </a:bodyPr>
          <a:lstStyle/>
          <a:p>
            <a:r>
              <a:rPr lang="en-US" dirty="0" smtClean="0"/>
              <a:t>Maven </a:t>
            </a:r>
            <a:r>
              <a:rPr lang="en-US" dirty="0" err="1" smtClean="0"/>
              <a:t>LifeCycle</a:t>
            </a:r>
            <a:endParaRPr lang="en-US" dirty="0"/>
          </a:p>
        </p:txBody>
      </p:sp>
      <p:sp>
        <p:nvSpPr>
          <p:cNvPr id="4" name="Rounded Rectangle 3"/>
          <p:cNvSpPr/>
          <p:nvPr/>
        </p:nvSpPr>
        <p:spPr>
          <a:xfrm>
            <a:off x="1981200" y="1417638"/>
            <a:ext cx="2185982" cy="5109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process-resources</a:t>
            </a:r>
          </a:p>
        </p:txBody>
      </p:sp>
      <p:sp>
        <p:nvSpPr>
          <p:cNvPr id="5" name="Rounded Rectangle 4"/>
          <p:cNvSpPr/>
          <p:nvPr/>
        </p:nvSpPr>
        <p:spPr>
          <a:xfrm>
            <a:off x="2308779" y="2081012"/>
            <a:ext cx="2185982" cy="5109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compile</a:t>
            </a:r>
          </a:p>
        </p:txBody>
      </p:sp>
      <p:sp>
        <p:nvSpPr>
          <p:cNvPr id="6" name="Rounded Rectangle 5"/>
          <p:cNvSpPr/>
          <p:nvPr/>
        </p:nvSpPr>
        <p:spPr>
          <a:xfrm>
            <a:off x="2660020" y="2744386"/>
            <a:ext cx="2185982" cy="5109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process-classes</a:t>
            </a:r>
          </a:p>
        </p:txBody>
      </p:sp>
      <p:sp>
        <p:nvSpPr>
          <p:cNvPr id="7" name="Rounded Rectangle 6"/>
          <p:cNvSpPr/>
          <p:nvPr/>
        </p:nvSpPr>
        <p:spPr>
          <a:xfrm>
            <a:off x="2987599" y="3386753"/>
            <a:ext cx="2185982" cy="5109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process-test-resources</a:t>
            </a:r>
          </a:p>
        </p:txBody>
      </p:sp>
      <p:sp>
        <p:nvSpPr>
          <p:cNvPr id="8" name="Rounded Rectangle 7"/>
          <p:cNvSpPr/>
          <p:nvPr/>
        </p:nvSpPr>
        <p:spPr>
          <a:xfrm>
            <a:off x="3285979" y="4050127"/>
            <a:ext cx="2185982" cy="5109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test-compile</a:t>
            </a:r>
          </a:p>
        </p:txBody>
      </p:sp>
      <p:sp>
        <p:nvSpPr>
          <p:cNvPr id="9" name="Rounded Rectangle 8"/>
          <p:cNvSpPr/>
          <p:nvPr/>
        </p:nvSpPr>
        <p:spPr>
          <a:xfrm>
            <a:off x="3613558" y="4713501"/>
            <a:ext cx="2185982" cy="5109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test</a:t>
            </a:r>
          </a:p>
        </p:txBody>
      </p:sp>
      <p:sp>
        <p:nvSpPr>
          <p:cNvPr id="10" name="Rounded Rectangle 9"/>
          <p:cNvSpPr/>
          <p:nvPr/>
        </p:nvSpPr>
        <p:spPr>
          <a:xfrm>
            <a:off x="3964799" y="5376875"/>
            <a:ext cx="2185982" cy="5109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prepare-package</a:t>
            </a:r>
          </a:p>
        </p:txBody>
      </p:sp>
      <p:sp>
        <p:nvSpPr>
          <p:cNvPr id="11" name="Rounded Rectangle 10"/>
          <p:cNvSpPr/>
          <p:nvPr/>
        </p:nvSpPr>
        <p:spPr>
          <a:xfrm>
            <a:off x="4292378" y="6019242"/>
            <a:ext cx="2185982" cy="5109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package</a:t>
            </a:r>
          </a:p>
        </p:txBody>
      </p:sp>
      <p:sp>
        <p:nvSpPr>
          <p:cNvPr id="12" name="TextBox 11"/>
          <p:cNvSpPr txBox="1"/>
          <p:nvPr/>
        </p:nvSpPr>
        <p:spPr>
          <a:xfrm>
            <a:off x="1917714" y="882362"/>
            <a:ext cx="1484612" cy="369332"/>
          </a:xfrm>
          <a:prstGeom prst="rect">
            <a:avLst/>
          </a:prstGeom>
          <a:noFill/>
        </p:spPr>
        <p:txBody>
          <a:bodyPr wrap="square" rtlCol="0">
            <a:spAutoFit/>
          </a:bodyPr>
          <a:lstStyle/>
          <a:p>
            <a:pPr algn="ctr"/>
            <a:r>
              <a:rPr lang="en-US" dirty="0"/>
              <a:t>Phases</a:t>
            </a:r>
          </a:p>
        </p:txBody>
      </p:sp>
      <p:sp>
        <p:nvSpPr>
          <p:cNvPr id="13" name="Rounded Rectangle 12"/>
          <p:cNvSpPr/>
          <p:nvPr/>
        </p:nvSpPr>
        <p:spPr>
          <a:xfrm>
            <a:off x="5823202" y="1417638"/>
            <a:ext cx="2316470" cy="51097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err="1"/>
              <a:t>resources:resources</a:t>
            </a:r>
            <a:endParaRPr lang="en-US" sz="1600" dirty="0"/>
          </a:p>
        </p:txBody>
      </p:sp>
      <p:sp>
        <p:nvSpPr>
          <p:cNvPr id="14" name="Rounded Rectangle 13"/>
          <p:cNvSpPr/>
          <p:nvPr/>
        </p:nvSpPr>
        <p:spPr>
          <a:xfrm>
            <a:off x="6150781" y="2081012"/>
            <a:ext cx="2316470" cy="51097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err="1"/>
              <a:t>compiler:compile</a:t>
            </a:r>
            <a:endParaRPr lang="en-US" sz="1600" dirty="0"/>
          </a:p>
        </p:txBody>
      </p:sp>
      <p:sp>
        <p:nvSpPr>
          <p:cNvPr id="16" name="Rounded Rectangle 15"/>
          <p:cNvSpPr/>
          <p:nvPr/>
        </p:nvSpPr>
        <p:spPr>
          <a:xfrm>
            <a:off x="6829601" y="3386753"/>
            <a:ext cx="2316470" cy="51097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err="1"/>
              <a:t>resources:testResources</a:t>
            </a:r>
            <a:endParaRPr lang="en-US" sz="1600" dirty="0"/>
          </a:p>
        </p:txBody>
      </p:sp>
      <p:sp>
        <p:nvSpPr>
          <p:cNvPr id="17" name="Rounded Rectangle 16"/>
          <p:cNvSpPr/>
          <p:nvPr/>
        </p:nvSpPr>
        <p:spPr>
          <a:xfrm>
            <a:off x="7127981" y="4050127"/>
            <a:ext cx="2316470" cy="51097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err="1"/>
              <a:t>compiler:testCompile</a:t>
            </a:r>
            <a:endParaRPr lang="en-US" sz="1600" dirty="0"/>
          </a:p>
        </p:txBody>
      </p:sp>
      <p:sp>
        <p:nvSpPr>
          <p:cNvPr id="18" name="Rounded Rectangle 17"/>
          <p:cNvSpPr/>
          <p:nvPr/>
        </p:nvSpPr>
        <p:spPr>
          <a:xfrm>
            <a:off x="7455560" y="4713501"/>
            <a:ext cx="2316470" cy="51097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err="1"/>
              <a:t>surefire:test</a:t>
            </a:r>
            <a:endParaRPr lang="en-US" sz="1600" dirty="0"/>
          </a:p>
        </p:txBody>
      </p:sp>
      <p:sp>
        <p:nvSpPr>
          <p:cNvPr id="20" name="Rounded Rectangle 19"/>
          <p:cNvSpPr/>
          <p:nvPr/>
        </p:nvSpPr>
        <p:spPr>
          <a:xfrm>
            <a:off x="8134380" y="6019242"/>
            <a:ext cx="2316470" cy="51097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err="1"/>
              <a:t>jar:jar</a:t>
            </a:r>
            <a:endParaRPr lang="en-US" sz="1600" dirty="0"/>
          </a:p>
        </p:txBody>
      </p:sp>
      <p:sp>
        <p:nvSpPr>
          <p:cNvPr id="21" name="TextBox 20"/>
          <p:cNvSpPr txBox="1"/>
          <p:nvPr/>
        </p:nvSpPr>
        <p:spPr>
          <a:xfrm>
            <a:off x="6488684" y="940987"/>
            <a:ext cx="1484612" cy="369332"/>
          </a:xfrm>
          <a:prstGeom prst="rect">
            <a:avLst/>
          </a:prstGeom>
          <a:noFill/>
        </p:spPr>
        <p:txBody>
          <a:bodyPr wrap="square" rtlCol="0">
            <a:spAutoFit/>
          </a:bodyPr>
          <a:lstStyle/>
          <a:p>
            <a:pPr algn="ctr"/>
            <a:r>
              <a:rPr lang="en-US" dirty="0"/>
              <a:t>Goals</a:t>
            </a:r>
          </a:p>
        </p:txBody>
      </p:sp>
      <p:cxnSp>
        <p:nvCxnSpPr>
          <p:cNvPr id="23" name="Straight Connector 22"/>
          <p:cNvCxnSpPr>
            <a:stCxn id="4" idx="3"/>
            <a:endCxn id="13" idx="1"/>
          </p:cNvCxnSpPr>
          <p:nvPr/>
        </p:nvCxnSpPr>
        <p:spPr>
          <a:xfrm>
            <a:off x="4167182" y="1673125"/>
            <a:ext cx="165602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a:off x="4494761" y="2321899"/>
            <a:ext cx="165602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5" name="Straight Connector 24"/>
          <p:cNvCxnSpPr/>
          <p:nvPr/>
        </p:nvCxnSpPr>
        <p:spPr>
          <a:xfrm>
            <a:off x="5173581" y="3650432"/>
            <a:ext cx="165602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a:off x="5471961" y="4321998"/>
            <a:ext cx="165602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p:nvPr/>
        </p:nvCxnSpPr>
        <p:spPr>
          <a:xfrm>
            <a:off x="5823202" y="4978964"/>
            <a:ext cx="165602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Straight Connector 27"/>
          <p:cNvCxnSpPr/>
          <p:nvPr/>
        </p:nvCxnSpPr>
        <p:spPr>
          <a:xfrm>
            <a:off x="6488684" y="6322095"/>
            <a:ext cx="165602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6921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animBg="1"/>
      <p:bldP spid="18" grpId="0" animBg="1"/>
      <p:bldP spid="20"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mvn</a:t>
            </a:r>
            <a:r>
              <a:rPr lang="en-US" dirty="0" smtClean="0"/>
              <a:t> clean install</a:t>
            </a:r>
            <a:endParaRPr lang="en-US" dirty="0"/>
          </a:p>
        </p:txBody>
      </p:sp>
      <p:sp>
        <p:nvSpPr>
          <p:cNvPr id="3" name="Content Placeholder 2"/>
          <p:cNvSpPr>
            <a:spLocks noGrp="1"/>
          </p:cNvSpPr>
          <p:nvPr>
            <p:ph idx="1"/>
          </p:nvPr>
        </p:nvSpPr>
        <p:spPr/>
        <p:txBody>
          <a:bodyPr>
            <a:normAutofit/>
          </a:bodyPr>
          <a:lstStyle/>
          <a:p>
            <a:r>
              <a:rPr lang="en-US" dirty="0"/>
              <a:t>maven-clean-plugin:2.4.1:</a:t>
            </a:r>
            <a:r>
              <a:rPr lang="en-US" dirty="0" smtClean="0"/>
              <a:t>clean</a:t>
            </a:r>
          </a:p>
          <a:p>
            <a:r>
              <a:rPr lang="en-US" dirty="0"/>
              <a:t>maven-resources-plugin:2.4.3:</a:t>
            </a:r>
            <a:r>
              <a:rPr lang="en-US" dirty="0" smtClean="0"/>
              <a:t>resources</a:t>
            </a:r>
          </a:p>
          <a:p>
            <a:r>
              <a:rPr lang="en-US" dirty="0"/>
              <a:t>maven-compiler-plugin:2.3.2:</a:t>
            </a:r>
            <a:r>
              <a:rPr lang="en-US" dirty="0" smtClean="0"/>
              <a:t>compile</a:t>
            </a:r>
          </a:p>
          <a:p>
            <a:r>
              <a:rPr lang="en-US" dirty="0"/>
              <a:t>maven-resources-plugin:2.4.3:</a:t>
            </a:r>
            <a:r>
              <a:rPr lang="en-US" dirty="0" smtClean="0"/>
              <a:t>testResources</a:t>
            </a:r>
          </a:p>
          <a:p>
            <a:r>
              <a:rPr lang="en-US" dirty="0"/>
              <a:t>maven-compiler-plugin:2.3.2:testCompile</a:t>
            </a:r>
            <a:endParaRPr lang="en-US" dirty="0" smtClean="0"/>
          </a:p>
          <a:p>
            <a:r>
              <a:rPr lang="en-US" dirty="0"/>
              <a:t>maven-surefire-plugin:2.7.2:</a:t>
            </a:r>
            <a:r>
              <a:rPr lang="en-US" dirty="0" smtClean="0"/>
              <a:t>test</a:t>
            </a:r>
          </a:p>
          <a:p>
            <a:r>
              <a:rPr lang="en-US" dirty="0"/>
              <a:t>maven-jar-plugin:2.3.1:</a:t>
            </a:r>
            <a:r>
              <a:rPr lang="en-US" dirty="0" smtClean="0"/>
              <a:t>jar</a:t>
            </a:r>
          </a:p>
          <a:p>
            <a:r>
              <a:rPr lang="en-US" dirty="0"/>
              <a:t>maven-install-plugin:2.3.1:install</a:t>
            </a:r>
          </a:p>
        </p:txBody>
      </p:sp>
    </p:spTree>
    <p:extLst>
      <p:ext uri="{BB962C8B-B14F-4D97-AF65-F5344CB8AC3E}">
        <p14:creationId xmlns:p14="http://schemas.microsoft.com/office/powerpoint/2010/main" val="327484107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Standalone Maven Project</a:t>
            </a:r>
            <a:endParaRPr lang="en-US" dirty="0"/>
          </a:p>
        </p:txBody>
      </p:sp>
    </p:spTree>
    <p:extLst>
      <p:ext uri="{BB962C8B-B14F-4D97-AF65-F5344CB8AC3E}">
        <p14:creationId xmlns:p14="http://schemas.microsoft.com/office/powerpoint/2010/main" val="254486635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39900" y="50800"/>
            <a:ext cx="8699500" cy="6743700"/>
          </a:xfrm>
          <a:prstGeom prst="rect">
            <a:avLst/>
          </a:prstGeom>
          <a:ln>
            <a:solidFill>
              <a:srgbClr val="632523"/>
            </a:solidFill>
          </a:ln>
        </p:spPr>
      </p:pic>
    </p:spTree>
    <p:extLst>
      <p:ext uri="{BB962C8B-B14F-4D97-AF65-F5344CB8AC3E}">
        <p14:creationId xmlns:p14="http://schemas.microsoft.com/office/powerpoint/2010/main" val="28282694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487" y="365125"/>
            <a:ext cx="11157856" cy="1325563"/>
          </a:xfrm>
        </p:spPr>
        <p:txBody>
          <a:bodyPr>
            <a:normAutofit/>
          </a:bodyPr>
          <a:lstStyle/>
          <a:p>
            <a:r>
              <a:rPr lang="en-US" sz="3200" dirty="0" smtClean="0"/>
              <a:t>The top 11 Free IDE for Java Coding, Development &amp; Programming</a:t>
            </a:r>
            <a:endParaRPr lang="en-US" sz="3200" dirty="0"/>
          </a:p>
        </p:txBody>
      </p:sp>
      <p:sp>
        <p:nvSpPr>
          <p:cNvPr id="3" name="Content Placeholder 2"/>
          <p:cNvSpPr>
            <a:spLocks noGrp="1"/>
          </p:cNvSpPr>
          <p:nvPr>
            <p:ph idx="1"/>
          </p:nvPr>
        </p:nvSpPr>
        <p:spPr>
          <a:xfrm>
            <a:off x="838200" y="1513114"/>
            <a:ext cx="10515600" cy="4663849"/>
          </a:xfrm>
        </p:spPr>
        <p:txBody>
          <a:bodyPr>
            <a:normAutofit/>
          </a:bodyPr>
          <a:lstStyle/>
          <a:p>
            <a:r>
              <a:rPr lang="en-US" dirty="0"/>
              <a:t>Android Studio</a:t>
            </a:r>
          </a:p>
          <a:p>
            <a:pPr marL="0" indent="0">
              <a:buNone/>
            </a:pPr>
            <a:r>
              <a:rPr lang="en-US" sz="2000" dirty="0">
                <a:latin typeface="Times New Roman" panose="02020603050405020304" pitchFamily="18" charset="0"/>
                <a:cs typeface="Times New Roman" panose="02020603050405020304" pitchFamily="18" charset="0"/>
              </a:rPr>
              <a:t>Android Studio from Google is mainly designed for developing on the Android Platform. However it is capable of running and editing some Java code.</a:t>
            </a:r>
          </a:p>
          <a:p>
            <a:pPr marL="0" indent="0">
              <a:buNone/>
            </a:pPr>
            <a:endParaRPr lang="en-US" sz="1600" dirty="0" smtClean="0"/>
          </a:p>
          <a:p>
            <a:pPr marL="0" indent="0">
              <a:buNone/>
            </a:pPr>
            <a:r>
              <a:rPr lang="en-US" sz="2400" dirty="0" err="1" smtClean="0"/>
              <a:t>Enide</a:t>
            </a:r>
            <a:r>
              <a:rPr lang="en-US" sz="2400" dirty="0" smtClean="0"/>
              <a:t> Studio 2014</a:t>
            </a:r>
          </a:p>
          <a:p>
            <a:pPr marL="0" indent="0">
              <a:buNone/>
            </a:pPr>
            <a:r>
              <a:rPr lang="en-US" sz="1600" dirty="0" err="1" smtClean="0"/>
              <a:t>Enide</a:t>
            </a:r>
            <a:r>
              <a:rPr lang="en-US" sz="1600" dirty="0" smtClean="0"/>
              <a:t> Studio 2014 (version 0.11-preview) was initially released as a stand-alone product for all operating systems. However later changes saw it develop a Tool Suite for Node.js, JavaScript and Java Development which is available from the Eclipse plugin store and from the main website.</a:t>
            </a:r>
          </a:p>
          <a:p>
            <a:r>
              <a:rPr lang="en-US" sz="2400" dirty="0"/>
              <a:t>BlueJ</a:t>
            </a:r>
          </a:p>
          <a:p>
            <a:pPr marL="0" indent="0">
              <a:buNone/>
            </a:pPr>
            <a:r>
              <a:rPr lang="en-US" sz="1600" dirty="0"/>
              <a:t>BlueJ is an integrated development environment (IDE) for the Java programming language. It has been mainly developed for educational purposes, but is also suitable for those who wish to do small-scale software development. It runs with the help of a JDK (Java Development Kit</a:t>
            </a:r>
            <a:r>
              <a:rPr lang="en-US" sz="1600" dirty="0" smtClean="0"/>
              <a:t>). </a:t>
            </a:r>
            <a:r>
              <a:rPr lang="en-US" sz="1600" dirty="0"/>
              <a:t>BlueJ is mainly developed for the teaching of object-oriented programming, and its design differs from other development environments as a result.</a:t>
            </a:r>
          </a:p>
          <a:p>
            <a:pPr marL="0" indent="0">
              <a:buNone/>
            </a:pPr>
            <a:endParaRPr lang="en-US" sz="1600" dirty="0" smtClean="0"/>
          </a:p>
        </p:txBody>
      </p:sp>
    </p:spTree>
    <p:extLst>
      <p:ext uri="{BB962C8B-B14F-4D97-AF65-F5344CB8AC3E}">
        <p14:creationId xmlns:p14="http://schemas.microsoft.com/office/powerpoint/2010/main" val="305464856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71700" y="0"/>
            <a:ext cx="7848600" cy="6845300"/>
          </a:xfrm>
          <a:prstGeom prst="rect">
            <a:avLst/>
          </a:prstGeom>
          <a:ln>
            <a:solidFill>
              <a:srgbClr val="632523"/>
            </a:solidFill>
          </a:ln>
        </p:spPr>
      </p:pic>
    </p:spTree>
    <p:extLst>
      <p:ext uri="{BB962C8B-B14F-4D97-AF65-F5344CB8AC3E}">
        <p14:creationId xmlns:p14="http://schemas.microsoft.com/office/powerpoint/2010/main" val="126344202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9900" y="50800"/>
            <a:ext cx="8699500" cy="6743700"/>
          </a:xfrm>
          <a:prstGeom prst="rect">
            <a:avLst/>
          </a:prstGeom>
          <a:ln>
            <a:solidFill>
              <a:srgbClr val="632523"/>
            </a:solidFill>
          </a:ln>
        </p:spPr>
      </p:pic>
    </p:spTree>
    <p:extLst>
      <p:ext uri="{BB962C8B-B14F-4D97-AF65-F5344CB8AC3E}">
        <p14:creationId xmlns:p14="http://schemas.microsoft.com/office/powerpoint/2010/main" val="94167584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4000" y="355601"/>
            <a:ext cx="9144000" cy="6146157"/>
          </a:xfrm>
          <a:prstGeom prst="rect">
            <a:avLst/>
          </a:prstGeom>
          <a:ln>
            <a:solidFill>
              <a:srgbClr val="632523"/>
            </a:solidFill>
          </a:ln>
        </p:spPr>
      </p:pic>
    </p:spTree>
    <p:extLst>
      <p:ext uri="{BB962C8B-B14F-4D97-AF65-F5344CB8AC3E}">
        <p14:creationId xmlns:p14="http://schemas.microsoft.com/office/powerpoint/2010/main" val="243016778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4000" y="482601"/>
            <a:ext cx="9144000" cy="5885661"/>
          </a:xfrm>
          <a:prstGeom prst="rect">
            <a:avLst/>
          </a:prstGeom>
          <a:ln>
            <a:solidFill>
              <a:srgbClr val="632523"/>
            </a:solidFill>
          </a:ln>
        </p:spPr>
      </p:pic>
    </p:spTree>
    <p:extLst>
      <p:ext uri="{BB962C8B-B14F-4D97-AF65-F5344CB8AC3E}">
        <p14:creationId xmlns:p14="http://schemas.microsoft.com/office/powerpoint/2010/main" val="423654857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Effective POM</a:t>
            </a:r>
            <a:endParaRPr lang="en-US" dirty="0"/>
          </a:p>
        </p:txBody>
      </p:sp>
    </p:spTree>
    <p:extLst>
      <p:ext uri="{BB962C8B-B14F-4D97-AF65-F5344CB8AC3E}">
        <p14:creationId xmlns:p14="http://schemas.microsoft.com/office/powerpoint/2010/main" val="63394091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165100"/>
            <a:ext cx="9144000" cy="6513794"/>
          </a:xfrm>
          <a:prstGeom prst="rect">
            <a:avLst/>
          </a:prstGeom>
        </p:spPr>
      </p:pic>
    </p:spTree>
    <p:extLst>
      <p:ext uri="{BB962C8B-B14F-4D97-AF65-F5344CB8AC3E}">
        <p14:creationId xmlns:p14="http://schemas.microsoft.com/office/powerpoint/2010/main" val="38463444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Changes</a:t>
            </a:r>
            <a:endParaRPr lang="en-US" dirty="0"/>
          </a:p>
        </p:txBody>
      </p:sp>
      <p:sp>
        <p:nvSpPr>
          <p:cNvPr id="3" name="Content Placeholder 2"/>
          <p:cNvSpPr>
            <a:spLocks noGrp="1"/>
          </p:cNvSpPr>
          <p:nvPr>
            <p:ph idx="1"/>
          </p:nvPr>
        </p:nvSpPr>
        <p:spPr/>
        <p:txBody>
          <a:bodyPr/>
          <a:lstStyle/>
          <a:p>
            <a:r>
              <a:rPr lang="en-US" dirty="0" smtClean="0"/>
              <a:t>Add Employee Model Class</a:t>
            </a:r>
          </a:p>
          <a:p>
            <a:r>
              <a:rPr lang="en-US" dirty="0" smtClean="0"/>
              <a:t>Add Employee Service (Use Map for persistence)</a:t>
            </a:r>
          </a:p>
          <a:p>
            <a:r>
              <a:rPr lang="en-US" dirty="0" smtClean="0"/>
              <a:t>Add Employee Test Cases</a:t>
            </a:r>
          </a:p>
          <a:p>
            <a:r>
              <a:rPr lang="en-US" dirty="0" smtClean="0"/>
              <a:t>Add Reporting Plugins to generate site</a:t>
            </a:r>
          </a:p>
          <a:p>
            <a:endParaRPr lang="en-US" dirty="0"/>
          </a:p>
        </p:txBody>
      </p:sp>
    </p:spTree>
    <p:extLst>
      <p:ext uri="{BB962C8B-B14F-4D97-AF65-F5344CB8AC3E}">
        <p14:creationId xmlns:p14="http://schemas.microsoft.com/office/powerpoint/2010/main" val="124440881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Maven Site Generation</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6064225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Maven Reporting</a:t>
            </a:r>
            <a:endParaRPr lang="en-US" dirty="0"/>
          </a:p>
        </p:txBody>
      </p:sp>
      <p:sp>
        <p:nvSpPr>
          <p:cNvPr id="3" name="Content Placeholder 2"/>
          <p:cNvSpPr>
            <a:spLocks noGrp="1"/>
          </p:cNvSpPr>
          <p:nvPr>
            <p:ph idx="1"/>
          </p:nvPr>
        </p:nvSpPr>
        <p:spPr/>
        <p:txBody>
          <a:bodyPr>
            <a:noAutofit/>
          </a:bodyPr>
          <a:lstStyle/>
          <a:p>
            <a:pPr marL="0" indent="0">
              <a:buNone/>
            </a:pPr>
            <a:r>
              <a:rPr lang="en-US" sz="1200" dirty="0"/>
              <a:t>&lt;reporting&gt;</a:t>
            </a:r>
          </a:p>
          <a:p>
            <a:pPr marL="0" indent="0">
              <a:buNone/>
            </a:pPr>
            <a:r>
              <a:rPr lang="en-US" sz="1200" dirty="0"/>
              <a:t>	&lt;plugins&gt;</a:t>
            </a:r>
          </a:p>
          <a:p>
            <a:pPr marL="0" indent="0">
              <a:buNone/>
            </a:pPr>
            <a:r>
              <a:rPr lang="en-US" sz="1200" dirty="0"/>
              <a:t>		&lt;!-- </a:t>
            </a:r>
            <a:r>
              <a:rPr lang="en-US" sz="1200" u="sng" dirty="0"/>
              <a:t>surefire-reports --&gt;</a:t>
            </a:r>
          </a:p>
          <a:p>
            <a:pPr marL="0" indent="0">
              <a:buNone/>
            </a:pPr>
            <a:r>
              <a:rPr lang="fr-FR" sz="1200" dirty="0"/>
              <a:t>		&lt;plugin&gt;</a:t>
            </a:r>
          </a:p>
          <a:p>
            <a:pPr marL="0" indent="0">
              <a:buNone/>
            </a:pPr>
            <a:r>
              <a:rPr lang="fr-FR" sz="1200" dirty="0"/>
              <a:t>			&lt;</a:t>
            </a:r>
            <a:r>
              <a:rPr lang="fr-FR" sz="1200" dirty="0" err="1"/>
              <a:t>groupId</a:t>
            </a:r>
            <a:r>
              <a:rPr lang="fr-FR" sz="1200" dirty="0"/>
              <a:t>&gt;</a:t>
            </a:r>
            <a:r>
              <a:rPr lang="fr-FR" sz="1200" dirty="0" err="1"/>
              <a:t>org.apache.maven.plugins</a:t>
            </a:r>
            <a:r>
              <a:rPr lang="fr-FR" sz="1200" dirty="0"/>
              <a:t>&lt;/</a:t>
            </a:r>
            <a:r>
              <a:rPr lang="fr-FR" sz="1200" dirty="0" err="1"/>
              <a:t>groupId</a:t>
            </a:r>
            <a:r>
              <a:rPr lang="fr-FR" sz="1200" dirty="0"/>
              <a:t>&gt;</a:t>
            </a:r>
          </a:p>
          <a:p>
            <a:pPr marL="0" indent="0">
              <a:buNone/>
            </a:pPr>
            <a:r>
              <a:rPr lang="fr-FR" sz="1200" dirty="0"/>
              <a:t>			&lt;</a:t>
            </a:r>
            <a:r>
              <a:rPr lang="fr-FR" sz="1200" dirty="0" err="1"/>
              <a:t>artifactId</a:t>
            </a:r>
            <a:r>
              <a:rPr lang="fr-FR" sz="1200" dirty="0"/>
              <a:t>&gt;</a:t>
            </a:r>
            <a:r>
              <a:rPr lang="fr-FR" sz="1200" u="sng" dirty="0" err="1"/>
              <a:t>maven</a:t>
            </a:r>
            <a:r>
              <a:rPr lang="fr-FR" sz="1200" u="sng" dirty="0"/>
              <a:t>-</a:t>
            </a:r>
            <a:r>
              <a:rPr lang="fr-FR" sz="1200" u="sng" dirty="0" err="1"/>
              <a:t>surefire</a:t>
            </a:r>
            <a:r>
              <a:rPr lang="fr-FR" sz="1200" u="sng" dirty="0"/>
              <a:t>-report-plugin&lt;/</a:t>
            </a:r>
            <a:r>
              <a:rPr lang="fr-FR" sz="1200" u="sng" dirty="0" err="1"/>
              <a:t>artifactId</a:t>
            </a:r>
            <a:r>
              <a:rPr lang="fr-FR" sz="1200" u="sng" dirty="0"/>
              <a:t>&gt;</a:t>
            </a:r>
          </a:p>
          <a:p>
            <a:pPr marL="0" indent="0">
              <a:buNone/>
            </a:pPr>
            <a:r>
              <a:rPr lang="fr-FR" sz="1200" dirty="0"/>
              <a:t>			&lt;version&gt;2.6&lt;/version&gt;</a:t>
            </a:r>
          </a:p>
          <a:p>
            <a:pPr marL="0" indent="0">
              <a:buNone/>
            </a:pPr>
            <a:r>
              <a:rPr lang="fr-FR" sz="1200" dirty="0"/>
              <a:t>		&lt;/plugin&gt;</a:t>
            </a:r>
          </a:p>
          <a:p>
            <a:pPr marL="0" indent="0">
              <a:buNone/>
            </a:pPr>
            <a:r>
              <a:rPr lang="en-US" sz="1200" dirty="0"/>
              <a:t>		&lt;!-- </a:t>
            </a:r>
            <a:r>
              <a:rPr lang="en-US" sz="1200" dirty="0" err="1"/>
              <a:t>JavaDoc</a:t>
            </a:r>
            <a:r>
              <a:rPr lang="en-US" sz="1200" dirty="0"/>
              <a:t> </a:t>
            </a:r>
            <a:r>
              <a:rPr lang="en-US" sz="1200" u="sng" dirty="0"/>
              <a:t>Plugin --&gt;</a:t>
            </a:r>
          </a:p>
          <a:p>
            <a:pPr marL="0" indent="0">
              <a:buNone/>
            </a:pPr>
            <a:r>
              <a:rPr lang="fr-FR" sz="1200" dirty="0"/>
              <a:t>		&lt;plugin&gt;</a:t>
            </a:r>
          </a:p>
          <a:p>
            <a:pPr marL="0" indent="0">
              <a:buNone/>
            </a:pPr>
            <a:r>
              <a:rPr lang="fr-FR" sz="1200" dirty="0"/>
              <a:t>		 	&lt;</a:t>
            </a:r>
            <a:r>
              <a:rPr lang="fr-FR" sz="1200" dirty="0" err="1"/>
              <a:t>groupId</a:t>
            </a:r>
            <a:r>
              <a:rPr lang="fr-FR" sz="1200" dirty="0"/>
              <a:t>&gt;</a:t>
            </a:r>
            <a:r>
              <a:rPr lang="fr-FR" sz="1200" dirty="0" err="1"/>
              <a:t>org.apache.maven.plugins</a:t>
            </a:r>
            <a:r>
              <a:rPr lang="fr-FR" sz="1200" dirty="0"/>
              <a:t>&lt;/</a:t>
            </a:r>
            <a:r>
              <a:rPr lang="fr-FR" sz="1200" dirty="0" err="1"/>
              <a:t>groupId</a:t>
            </a:r>
            <a:r>
              <a:rPr lang="fr-FR" sz="1200" dirty="0"/>
              <a:t>&gt;</a:t>
            </a:r>
          </a:p>
          <a:p>
            <a:pPr marL="0" indent="0">
              <a:buNone/>
            </a:pPr>
            <a:r>
              <a:rPr lang="fr-FR" sz="1200" dirty="0"/>
              <a:t>			&lt;</a:t>
            </a:r>
            <a:r>
              <a:rPr lang="fr-FR" sz="1200" dirty="0" err="1"/>
              <a:t>artifactId</a:t>
            </a:r>
            <a:r>
              <a:rPr lang="fr-FR" sz="1200" dirty="0"/>
              <a:t>&gt;</a:t>
            </a:r>
            <a:r>
              <a:rPr lang="fr-FR" sz="1200" u="sng" dirty="0" err="1"/>
              <a:t>maven</a:t>
            </a:r>
            <a:r>
              <a:rPr lang="fr-FR" sz="1200" u="sng" dirty="0"/>
              <a:t>-</a:t>
            </a:r>
            <a:r>
              <a:rPr lang="fr-FR" sz="1200" u="sng" dirty="0" err="1"/>
              <a:t>javadoc</a:t>
            </a:r>
            <a:r>
              <a:rPr lang="fr-FR" sz="1200" u="sng" dirty="0"/>
              <a:t>-plugin&lt;/</a:t>
            </a:r>
            <a:r>
              <a:rPr lang="fr-FR" sz="1200" u="sng" dirty="0" err="1"/>
              <a:t>artifactId</a:t>
            </a:r>
            <a:r>
              <a:rPr lang="fr-FR" sz="1200" u="sng" dirty="0"/>
              <a:t>&gt;</a:t>
            </a:r>
          </a:p>
          <a:p>
            <a:pPr marL="0" indent="0">
              <a:buNone/>
            </a:pPr>
            <a:r>
              <a:rPr lang="fr-FR" sz="1200" dirty="0"/>
              <a:t>			&lt;version&gt;2.8&lt;/version&gt;</a:t>
            </a:r>
          </a:p>
          <a:p>
            <a:pPr marL="0" indent="0">
              <a:buNone/>
            </a:pPr>
            <a:r>
              <a:rPr lang="fr-FR" sz="1200" dirty="0"/>
              <a:t>		&lt;/plugin&gt;</a:t>
            </a:r>
            <a:endParaRPr lang="en-US" sz="1200" dirty="0"/>
          </a:p>
          <a:p>
            <a:pPr marL="0" indent="0">
              <a:buNone/>
            </a:pPr>
            <a:r>
              <a:rPr lang="fr-FR" sz="1200" dirty="0"/>
              <a:t>		&lt;!-- </a:t>
            </a:r>
            <a:r>
              <a:rPr lang="fr-FR" sz="1200" u="sng" dirty="0" err="1"/>
              <a:t>jxrsource</a:t>
            </a:r>
            <a:r>
              <a:rPr lang="fr-FR" sz="1200" u="sng" dirty="0"/>
              <a:t> code </a:t>
            </a:r>
            <a:r>
              <a:rPr lang="fr-FR" sz="1200" u="sng" dirty="0" err="1"/>
              <a:t>browsing</a:t>
            </a:r>
            <a:r>
              <a:rPr lang="fr-FR" sz="1200" u="sng" dirty="0"/>
              <a:t> plugin --&gt;</a:t>
            </a:r>
          </a:p>
          <a:p>
            <a:pPr marL="0" indent="0">
              <a:buNone/>
            </a:pPr>
            <a:r>
              <a:rPr lang="fr-FR" sz="1200" dirty="0"/>
              <a:t>		&lt;plugin&gt;</a:t>
            </a:r>
          </a:p>
          <a:p>
            <a:pPr marL="0" indent="0">
              <a:buNone/>
            </a:pPr>
            <a:r>
              <a:rPr lang="fr-FR" sz="1200" dirty="0"/>
              <a:t>			&lt;</a:t>
            </a:r>
            <a:r>
              <a:rPr lang="fr-FR" sz="1200" dirty="0" err="1"/>
              <a:t>groupId</a:t>
            </a:r>
            <a:r>
              <a:rPr lang="fr-FR" sz="1200" dirty="0"/>
              <a:t>&gt;</a:t>
            </a:r>
            <a:r>
              <a:rPr lang="fr-FR" sz="1200" dirty="0" err="1"/>
              <a:t>org.codehaus.mojo</a:t>
            </a:r>
            <a:r>
              <a:rPr lang="fr-FR" sz="1200" dirty="0"/>
              <a:t>&lt;/</a:t>
            </a:r>
            <a:r>
              <a:rPr lang="fr-FR" sz="1200" dirty="0" err="1"/>
              <a:t>groupId</a:t>
            </a:r>
            <a:r>
              <a:rPr lang="fr-FR" sz="1200" dirty="0"/>
              <a:t>&gt;</a:t>
            </a:r>
          </a:p>
          <a:p>
            <a:pPr marL="0" indent="0">
              <a:buNone/>
            </a:pPr>
            <a:r>
              <a:rPr lang="fr-FR" sz="1200" dirty="0"/>
              <a:t>    			&lt;</a:t>
            </a:r>
            <a:r>
              <a:rPr lang="fr-FR" sz="1200" dirty="0" err="1"/>
              <a:t>artifactId</a:t>
            </a:r>
            <a:r>
              <a:rPr lang="fr-FR" sz="1200" dirty="0"/>
              <a:t>&gt;</a:t>
            </a:r>
            <a:r>
              <a:rPr lang="fr-FR" sz="1200" u="sng" dirty="0" err="1"/>
              <a:t>jxr</a:t>
            </a:r>
            <a:r>
              <a:rPr lang="fr-FR" sz="1200" u="sng" dirty="0"/>
              <a:t>-</a:t>
            </a:r>
            <a:r>
              <a:rPr lang="fr-FR" sz="1200" u="sng" dirty="0" err="1"/>
              <a:t>maven</a:t>
            </a:r>
            <a:r>
              <a:rPr lang="fr-FR" sz="1200" u="sng" dirty="0"/>
              <a:t>-plugin&lt;/</a:t>
            </a:r>
            <a:r>
              <a:rPr lang="fr-FR" sz="1200" u="sng" dirty="0" err="1"/>
              <a:t>artifactId</a:t>
            </a:r>
            <a:r>
              <a:rPr lang="fr-FR" sz="1200" u="sng" dirty="0"/>
              <a:t>&gt;</a:t>
            </a:r>
          </a:p>
          <a:p>
            <a:pPr marL="0" indent="0">
              <a:buNone/>
            </a:pPr>
            <a:r>
              <a:rPr lang="da-DK" sz="1200" dirty="0"/>
              <a:t>    			&lt;version&gt;2.0-beta-1&lt;/version&gt;</a:t>
            </a:r>
          </a:p>
          <a:p>
            <a:pPr marL="0" indent="0">
              <a:buNone/>
            </a:pPr>
            <a:r>
              <a:rPr lang="fr-FR" sz="1200" dirty="0"/>
              <a:t>		&lt;/plugin&gt;</a:t>
            </a:r>
          </a:p>
          <a:p>
            <a:pPr marL="0" indent="0">
              <a:buNone/>
            </a:pPr>
            <a:r>
              <a:rPr lang="fr-FR" sz="1200" dirty="0"/>
              <a:t>&lt;/</a:t>
            </a:r>
            <a:r>
              <a:rPr lang="fr-FR" sz="1200" dirty="0" err="1"/>
              <a:t>reporting</a:t>
            </a:r>
            <a:r>
              <a:rPr lang="fr-FR" sz="1200" dirty="0"/>
              <a:t>&gt;</a:t>
            </a:r>
            <a:endParaRPr lang="en-US" sz="1200" dirty="0"/>
          </a:p>
        </p:txBody>
      </p:sp>
    </p:spTree>
    <p:extLst>
      <p:ext uri="{BB962C8B-B14F-4D97-AF65-F5344CB8AC3E}">
        <p14:creationId xmlns:p14="http://schemas.microsoft.com/office/powerpoint/2010/main" val="188321485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1450294"/>
            <a:ext cx="9144000" cy="4168063"/>
          </a:xfrm>
          <a:prstGeom prst="rect">
            <a:avLst/>
          </a:prstGeom>
          <a:ln>
            <a:solidFill>
              <a:srgbClr val="632523"/>
            </a:solidFill>
          </a:ln>
        </p:spPr>
      </p:pic>
      <p:sp>
        <p:nvSpPr>
          <p:cNvPr id="5" name="TextBox 4"/>
          <p:cNvSpPr txBox="1"/>
          <p:nvPr/>
        </p:nvSpPr>
        <p:spPr>
          <a:xfrm>
            <a:off x="4180889" y="364981"/>
            <a:ext cx="3255417" cy="584776"/>
          </a:xfrm>
          <a:prstGeom prst="rect">
            <a:avLst/>
          </a:prstGeom>
          <a:noFill/>
        </p:spPr>
        <p:txBody>
          <a:bodyPr wrap="square" rtlCol="0">
            <a:spAutoFit/>
          </a:bodyPr>
          <a:lstStyle/>
          <a:p>
            <a:pPr algn="ctr"/>
            <a:r>
              <a:rPr lang="en-US" sz="3200" dirty="0"/>
              <a:t>Maven Site</a:t>
            </a:r>
          </a:p>
        </p:txBody>
      </p:sp>
    </p:spTree>
    <p:extLst>
      <p:ext uri="{BB962C8B-B14F-4D97-AF65-F5344CB8AC3E}">
        <p14:creationId xmlns:p14="http://schemas.microsoft.com/office/powerpoint/2010/main" val="41288429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487" y="365125"/>
            <a:ext cx="11157856" cy="1325563"/>
          </a:xfrm>
        </p:spPr>
        <p:txBody>
          <a:bodyPr>
            <a:normAutofit/>
          </a:bodyPr>
          <a:lstStyle/>
          <a:p>
            <a:r>
              <a:rPr lang="en-US" sz="3200" dirty="0" smtClean="0"/>
              <a:t>The top 11 Free IDE for Java Coding, Development &amp; Programming</a:t>
            </a:r>
            <a:endParaRPr lang="en-US" sz="3200" dirty="0"/>
          </a:p>
        </p:txBody>
      </p:sp>
      <p:sp>
        <p:nvSpPr>
          <p:cNvPr id="3" name="Content Placeholder 2"/>
          <p:cNvSpPr>
            <a:spLocks noGrp="1"/>
          </p:cNvSpPr>
          <p:nvPr>
            <p:ph idx="1"/>
          </p:nvPr>
        </p:nvSpPr>
        <p:spPr>
          <a:xfrm>
            <a:off x="838200" y="1513114"/>
            <a:ext cx="10515600" cy="4663849"/>
          </a:xfrm>
        </p:spPr>
        <p:txBody>
          <a:bodyPr>
            <a:normAutofit fontScale="92500" lnSpcReduction="10000"/>
          </a:bodyPr>
          <a:lstStyle/>
          <a:p>
            <a:r>
              <a:rPr lang="en-US" dirty="0"/>
              <a:t>jEdit</a:t>
            </a:r>
          </a:p>
          <a:p>
            <a:pPr marL="0" indent="0">
              <a:buNone/>
            </a:pPr>
            <a:r>
              <a:rPr lang="en-US" sz="1700" dirty="0" err="1">
                <a:latin typeface="Times New Roman" panose="02020603050405020304" pitchFamily="18" charset="0"/>
                <a:cs typeface="Times New Roman" panose="02020603050405020304" pitchFamily="18" charset="0"/>
              </a:rPr>
              <a:t>jEdit</a:t>
            </a:r>
            <a:r>
              <a:rPr lang="en-US" sz="1700" dirty="0">
                <a:latin typeface="Times New Roman" panose="02020603050405020304" pitchFamily="18" charset="0"/>
                <a:cs typeface="Times New Roman" panose="02020603050405020304" pitchFamily="18" charset="0"/>
              </a:rPr>
              <a:t> is a text editor with hundreds (counting the time developing plugins) of person-years of development behind it. Most people argue where jEdit beats many expensive development tools for features and ease of use is that the jEdit core comes with a built-in macro language; an extensible plugin architecture. Hundreds of macros and plugins are available.</a:t>
            </a:r>
          </a:p>
          <a:p>
            <a:pPr marL="0" indent="0">
              <a:buNone/>
            </a:pPr>
            <a:endParaRPr lang="en-US" sz="1600" dirty="0"/>
          </a:p>
          <a:p>
            <a:pPr marL="0" indent="0">
              <a:buNone/>
            </a:pPr>
            <a:r>
              <a:rPr lang="en-US" dirty="0" err="1" smtClean="0"/>
              <a:t>jGRASP</a:t>
            </a:r>
            <a:endParaRPr lang="en-US" dirty="0" smtClean="0"/>
          </a:p>
          <a:p>
            <a:pPr marL="0" indent="0">
              <a:buNone/>
            </a:pPr>
            <a:r>
              <a:rPr lang="en-US" sz="1700" dirty="0" err="1" smtClean="0">
                <a:latin typeface="Times New Roman" panose="02020603050405020304" pitchFamily="18" charset="0"/>
                <a:cs typeface="Times New Roman" panose="02020603050405020304" pitchFamily="18" charset="0"/>
              </a:rPr>
              <a:t>jGRASP</a:t>
            </a:r>
            <a:r>
              <a:rPr lang="en-US" sz="1700" dirty="0" smtClean="0">
                <a:latin typeface="Times New Roman" panose="02020603050405020304" pitchFamily="18" charset="0"/>
                <a:cs typeface="Times New Roman" panose="02020603050405020304" pitchFamily="18" charset="0"/>
              </a:rPr>
              <a:t> is a lightweight IDE primarily created for automatic generation of software visualizations to improve the comprehensibility of software. It is capable of producing static visualizations of source code structure and visualizations of data structures at runtime and </a:t>
            </a:r>
            <a:r>
              <a:rPr lang="en-US" sz="1700" dirty="0" err="1" smtClean="0">
                <a:latin typeface="Times New Roman" panose="02020603050405020304" pitchFamily="18" charset="0"/>
                <a:cs typeface="Times New Roman" panose="02020603050405020304" pitchFamily="18" charset="0"/>
              </a:rPr>
              <a:t>jGRASP</a:t>
            </a:r>
            <a:r>
              <a:rPr lang="en-US" sz="1700" dirty="0" smtClean="0">
                <a:latin typeface="Times New Roman" panose="02020603050405020304" pitchFamily="18" charset="0"/>
                <a:cs typeface="Times New Roman" panose="02020603050405020304" pitchFamily="18" charset="0"/>
              </a:rPr>
              <a:t> produces Control Structure Diagrams (CSDs) for Java, C, C++, Objective-C, Python, Ada, and VHDL; Complexity Profile Graphs (CPGs) for Java and Ada; UML class diagrams for Java; and has dynamic object viewers and a viewer canvas that work in conjunction with an integrated debugger and workbench for Java.</a:t>
            </a:r>
          </a:p>
          <a:p>
            <a:r>
              <a:rPr lang="en-US" sz="2600" dirty="0"/>
              <a:t>JSource</a:t>
            </a:r>
          </a:p>
          <a:p>
            <a:pPr marL="0" indent="0">
              <a:buNone/>
            </a:pPr>
            <a:r>
              <a:rPr lang="en-US" sz="1800" dirty="0"/>
              <a:t>JSource is a free Java IDE and is a good option for Java developers and programmers</a:t>
            </a:r>
            <a:r>
              <a:rPr lang="en-US" sz="1800" dirty="0" smtClean="0"/>
              <a:t>. It </a:t>
            </a:r>
            <a:r>
              <a:rPr lang="en-US" sz="1800" dirty="0"/>
              <a:t>is useful for creating cross-platform Java applications for various domains and is extremely lightweight. You can use </a:t>
            </a:r>
            <a:r>
              <a:rPr lang="en-US" sz="1800" dirty="0" err="1"/>
              <a:t>JSource</a:t>
            </a:r>
            <a:r>
              <a:rPr lang="en-US" sz="1800" dirty="0"/>
              <a:t> to run, compile, edit and create Java files. Its main features are syntax highlighting for multiple languages and Java Swing components. In version  2.0 of </a:t>
            </a:r>
            <a:r>
              <a:rPr lang="en-US" sz="1800" dirty="0" err="1"/>
              <a:t>JSource</a:t>
            </a:r>
            <a:r>
              <a:rPr lang="en-US" sz="1800" dirty="0"/>
              <a:t> you can use jEdit syntax packages and can incorporate other open source Java tools used for rapid development. These tools have been modified to work with the core JSource structure.</a:t>
            </a:r>
          </a:p>
          <a:p>
            <a:pPr marL="0" indent="0">
              <a:buNone/>
            </a:pPr>
            <a:endParaRPr lang="en-US"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627263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80889" y="364981"/>
            <a:ext cx="3255417" cy="584776"/>
          </a:xfrm>
          <a:prstGeom prst="rect">
            <a:avLst/>
          </a:prstGeom>
          <a:noFill/>
        </p:spPr>
        <p:txBody>
          <a:bodyPr wrap="square" rtlCol="0">
            <a:spAutoFit/>
          </a:bodyPr>
          <a:lstStyle/>
          <a:p>
            <a:pPr algn="ctr"/>
            <a:r>
              <a:rPr lang="en-US" sz="3200" dirty="0"/>
              <a:t>Maven Site</a:t>
            </a:r>
          </a:p>
        </p:txBody>
      </p:sp>
      <p:pic>
        <p:nvPicPr>
          <p:cNvPr id="3" name="Picture 2"/>
          <p:cNvPicPr>
            <a:picLocks noChangeAspect="1"/>
          </p:cNvPicPr>
          <p:nvPr/>
        </p:nvPicPr>
        <p:blipFill>
          <a:blip r:embed="rId2"/>
          <a:stretch>
            <a:fillRect/>
          </a:stretch>
        </p:blipFill>
        <p:spPr>
          <a:xfrm>
            <a:off x="1524000" y="1028700"/>
            <a:ext cx="9144000" cy="4775756"/>
          </a:xfrm>
          <a:prstGeom prst="rect">
            <a:avLst/>
          </a:prstGeom>
          <a:ln>
            <a:solidFill>
              <a:srgbClr val="632523"/>
            </a:solidFill>
          </a:ln>
        </p:spPr>
      </p:pic>
    </p:spTree>
    <p:extLst>
      <p:ext uri="{BB962C8B-B14F-4D97-AF65-F5344CB8AC3E}">
        <p14:creationId xmlns:p14="http://schemas.microsoft.com/office/powerpoint/2010/main" val="138115349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80889" y="364981"/>
            <a:ext cx="3255417" cy="584776"/>
          </a:xfrm>
          <a:prstGeom prst="rect">
            <a:avLst/>
          </a:prstGeom>
          <a:noFill/>
        </p:spPr>
        <p:txBody>
          <a:bodyPr wrap="square" rtlCol="0">
            <a:spAutoFit/>
          </a:bodyPr>
          <a:lstStyle/>
          <a:p>
            <a:pPr algn="ctr"/>
            <a:r>
              <a:rPr lang="en-US" sz="3200" dirty="0"/>
              <a:t>Maven Site</a:t>
            </a:r>
          </a:p>
        </p:txBody>
      </p:sp>
      <p:pic>
        <p:nvPicPr>
          <p:cNvPr id="2" name="Picture 1"/>
          <p:cNvPicPr>
            <a:picLocks noChangeAspect="1"/>
          </p:cNvPicPr>
          <p:nvPr/>
        </p:nvPicPr>
        <p:blipFill>
          <a:blip r:embed="rId2"/>
          <a:stretch>
            <a:fillRect/>
          </a:stretch>
        </p:blipFill>
        <p:spPr>
          <a:xfrm>
            <a:off x="1524000" y="1149638"/>
            <a:ext cx="9144000" cy="3083775"/>
          </a:xfrm>
          <a:prstGeom prst="rect">
            <a:avLst/>
          </a:prstGeom>
          <a:ln>
            <a:solidFill>
              <a:srgbClr val="632523"/>
            </a:solidFill>
          </a:ln>
        </p:spPr>
      </p:pic>
    </p:spTree>
    <p:extLst>
      <p:ext uri="{BB962C8B-B14F-4D97-AF65-F5344CB8AC3E}">
        <p14:creationId xmlns:p14="http://schemas.microsoft.com/office/powerpoint/2010/main" val="307116766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80889" y="364981"/>
            <a:ext cx="3255417" cy="584776"/>
          </a:xfrm>
          <a:prstGeom prst="rect">
            <a:avLst/>
          </a:prstGeom>
          <a:noFill/>
        </p:spPr>
        <p:txBody>
          <a:bodyPr wrap="square" rtlCol="0">
            <a:spAutoFit/>
          </a:bodyPr>
          <a:lstStyle/>
          <a:p>
            <a:pPr algn="ctr"/>
            <a:r>
              <a:rPr lang="en-US" sz="3200" dirty="0"/>
              <a:t>Maven Site</a:t>
            </a:r>
          </a:p>
        </p:txBody>
      </p:sp>
      <p:pic>
        <p:nvPicPr>
          <p:cNvPr id="3" name="Picture 2"/>
          <p:cNvPicPr>
            <a:picLocks noChangeAspect="1"/>
          </p:cNvPicPr>
          <p:nvPr/>
        </p:nvPicPr>
        <p:blipFill>
          <a:blip r:embed="rId2"/>
          <a:stretch>
            <a:fillRect/>
          </a:stretch>
        </p:blipFill>
        <p:spPr>
          <a:xfrm>
            <a:off x="1524000" y="1071789"/>
            <a:ext cx="9144000" cy="5159829"/>
          </a:xfrm>
          <a:prstGeom prst="rect">
            <a:avLst/>
          </a:prstGeom>
          <a:ln>
            <a:solidFill>
              <a:srgbClr val="632523"/>
            </a:solidFill>
          </a:ln>
        </p:spPr>
      </p:pic>
    </p:spTree>
    <p:extLst>
      <p:ext uri="{BB962C8B-B14F-4D97-AF65-F5344CB8AC3E}">
        <p14:creationId xmlns:p14="http://schemas.microsoft.com/office/powerpoint/2010/main" val="110351403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80889" y="364981"/>
            <a:ext cx="3255417" cy="584776"/>
          </a:xfrm>
          <a:prstGeom prst="rect">
            <a:avLst/>
          </a:prstGeom>
          <a:noFill/>
        </p:spPr>
        <p:txBody>
          <a:bodyPr wrap="square" rtlCol="0">
            <a:spAutoFit/>
          </a:bodyPr>
          <a:lstStyle/>
          <a:p>
            <a:pPr algn="ctr"/>
            <a:r>
              <a:rPr lang="en-US" sz="3200" dirty="0"/>
              <a:t>Maven Site</a:t>
            </a:r>
          </a:p>
        </p:txBody>
      </p:sp>
      <p:pic>
        <p:nvPicPr>
          <p:cNvPr id="2" name="Picture 1"/>
          <p:cNvPicPr>
            <a:picLocks noChangeAspect="1"/>
          </p:cNvPicPr>
          <p:nvPr/>
        </p:nvPicPr>
        <p:blipFill>
          <a:blip r:embed="rId2"/>
          <a:stretch>
            <a:fillRect/>
          </a:stretch>
        </p:blipFill>
        <p:spPr>
          <a:xfrm>
            <a:off x="1524000" y="1133389"/>
            <a:ext cx="9144000" cy="5016550"/>
          </a:xfrm>
          <a:prstGeom prst="rect">
            <a:avLst/>
          </a:prstGeom>
          <a:ln>
            <a:solidFill>
              <a:srgbClr val="632523"/>
            </a:solidFill>
          </a:ln>
        </p:spPr>
      </p:pic>
    </p:spTree>
    <p:extLst>
      <p:ext uri="{BB962C8B-B14F-4D97-AF65-F5344CB8AC3E}">
        <p14:creationId xmlns:p14="http://schemas.microsoft.com/office/powerpoint/2010/main" val="275235797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80889" y="364981"/>
            <a:ext cx="3255417" cy="584776"/>
          </a:xfrm>
          <a:prstGeom prst="rect">
            <a:avLst/>
          </a:prstGeom>
          <a:noFill/>
        </p:spPr>
        <p:txBody>
          <a:bodyPr wrap="square" rtlCol="0">
            <a:spAutoFit/>
          </a:bodyPr>
          <a:lstStyle/>
          <a:p>
            <a:pPr algn="ctr"/>
            <a:r>
              <a:rPr lang="en-US" sz="3200" dirty="0"/>
              <a:t>Maven Site</a:t>
            </a:r>
          </a:p>
        </p:txBody>
      </p:sp>
      <p:pic>
        <p:nvPicPr>
          <p:cNvPr id="3" name="Picture 2"/>
          <p:cNvPicPr>
            <a:picLocks noChangeAspect="1"/>
          </p:cNvPicPr>
          <p:nvPr/>
        </p:nvPicPr>
        <p:blipFill>
          <a:blip r:embed="rId2"/>
          <a:stretch>
            <a:fillRect/>
          </a:stretch>
        </p:blipFill>
        <p:spPr>
          <a:xfrm>
            <a:off x="1524000" y="1092200"/>
            <a:ext cx="9144000" cy="4673600"/>
          </a:xfrm>
          <a:prstGeom prst="rect">
            <a:avLst/>
          </a:prstGeom>
          <a:ln>
            <a:solidFill>
              <a:srgbClr val="632523"/>
            </a:solidFill>
          </a:ln>
        </p:spPr>
      </p:pic>
    </p:spTree>
    <p:extLst>
      <p:ext uri="{BB962C8B-B14F-4D97-AF65-F5344CB8AC3E}">
        <p14:creationId xmlns:p14="http://schemas.microsoft.com/office/powerpoint/2010/main" val="283159924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80889" y="364981"/>
            <a:ext cx="3255417" cy="584776"/>
          </a:xfrm>
          <a:prstGeom prst="rect">
            <a:avLst/>
          </a:prstGeom>
          <a:noFill/>
        </p:spPr>
        <p:txBody>
          <a:bodyPr wrap="square" rtlCol="0">
            <a:spAutoFit/>
          </a:bodyPr>
          <a:lstStyle/>
          <a:p>
            <a:pPr algn="ctr"/>
            <a:r>
              <a:rPr lang="en-US" sz="3200" dirty="0"/>
              <a:t>Maven Site</a:t>
            </a:r>
          </a:p>
        </p:txBody>
      </p:sp>
      <p:pic>
        <p:nvPicPr>
          <p:cNvPr id="2" name="Picture 1"/>
          <p:cNvPicPr>
            <a:picLocks noChangeAspect="1"/>
          </p:cNvPicPr>
          <p:nvPr/>
        </p:nvPicPr>
        <p:blipFill>
          <a:blip r:embed="rId2"/>
          <a:stretch>
            <a:fillRect/>
          </a:stretch>
        </p:blipFill>
        <p:spPr>
          <a:xfrm>
            <a:off x="1524000" y="1133389"/>
            <a:ext cx="9144000" cy="5016550"/>
          </a:xfrm>
          <a:prstGeom prst="rect">
            <a:avLst/>
          </a:prstGeom>
          <a:ln>
            <a:solidFill>
              <a:srgbClr val="632523"/>
            </a:solidFill>
          </a:ln>
        </p:spPr>
      </p:pic>
    </p:spTree>
    <p:extLst>
      <p:ext uri="{BB962C8B-B14F-4D97-AF65-F5344CB8AC3E}">
        <p14:creationId xmlns:p14="http://schemas.microsoft.com/office/powerpoint/2010/main" val="169841405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80889" y="364981"/>
            <a:ext cx="3255417" cy="584776"/>
          </a:xfrm>
          <a:prstGeom prst="rect">
            <a:avLst/>
          </a:prstGeom>
          <a:noFill/>
        </p:spPr>
        <p:txBody>
          <a:bodyPr wrap="square" rtlCol="0">
            <a:spAutoFit/>
          </a:bodyPr>
          <a:lstStyle/>
          <a:p>
            <a:pPr algn="ctr"/>
            <a:r>
              <a:rPr lang="en-US" sz="3200" dirty="0"/>
              <a:t>Maven Site</a:t>
            </a:r>
          </a:p>
        </p:txBody>
      </p:sp>
      <p:pic>
        <p:nvPicPr>
          <p:cNvPr id="3" name="Picture 2"/>
          <p:cNvPicPr>
            <a:picLocks noChangeAspect="1"/>
          </p:cNvPicPr>
          <p:nvPr/>
        </p:nvPicPr>
        <p:blipFill>
          <a:blip r:embed="rId2"/>
          <a:stretch>
            <a:fillRect/>
          </a:stretch>
        </p:blipFill>
        <p:spPr>
          <a:xfrm>
            <a:off x="1524000" y="972796"/>
            <a:ext cx="9144000" cy="5026694"/>
          </a:xfrm>
          <a:prstGeom prst="rect">
            <a:avLst/>
          </a:prstGeom>
          <a:ln>
            <a:solidFill>
              <a:srgbClr val="632523"/>
            </a:solidFill>
          </a:ln>
        </p:spPr>
      </p:pic>
    </p:spTree>
    <p:extLst>
      <p:ext uri="{BB962C8B-B14F-4D97-AF65-F5344CB8AC3E}">
        <p14:creationId xmlns:p14="http://schemas.microsoft.com/office/powerpoint/2010/main" val="404751024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Maven Web App Project</a:t>
            </a:r>
            <a:endParaRPr lang="en-US" dirty="0"/>
          </a:p>
        </p:txBody>
      </p:sp>
    </p:spTree>
    <p:extLst>
      <p:ext uri="{BB962C8B-B14F-4D97-AF65-F5344CB8AC3E}">
        <p14:creationId xmlns:p14="http://schemas.microsoft.com/office/powerpoint/2010/main" val="113596212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355601"/>
            <a:ext cx="9144000" cy="6146157"/>
          </a:xfrm>
          <a:prstGeom prst="rect">
            <a:avLst/>
          </a:prstGeom>
          <a:ln>
            <a:solidFill>
              <a:srgbClr val="632523"/>
            </a:solidFill>
          </a:ln>
        </p:spPr>
      </p:pic>
    </p:spTree>
    <p:extLst>
      <p:ext uri="{BB962C8B-B14F-4D97-AF65-F5344CB8AC3E}">
        <p14:creationId xmlns:p14="http://schemas.microsoft.com/office/powerpoint/2010/main" val="278234492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355601"/>
            <a:ext cx="9144000" cy="6146157"/>
          </a:xfrm>
          <a:prstGeom prst="rect">
            <a:avLst/>
          </a:prstGeom>
          <a:ln>
            <a:solidFill>
              <a:srgbClr val="632523"/>
            </a:solidFill>
          </a:ln>
        </p:spPr>
      </p:pic>
    </p:spTree>
    <p:extLst>
      <p:ext uri="{BB962C8B-B14F-4D97-AF65-F5344CB8AC3E}">
        <p14:creationId xmlns:p14="http://schemas.microsoft.com/office/powerpoint/2010/main" val="30995989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487" y="365125"/>
            <a:ext cx="11157856" cy="1325563"/>
          </a:xfrm>
        </p:spPr>
        <p:txBody>
          <a:bodyPr>
            <a:normAutofit/>
          </a:bodyPr>
          <a:lstStyle/>
          <a:p>
            <a:r>
              <a:rPr lang="en-US" sz="3200" dirty="0" smtClean="0"/>
              <a:t>The top 11 Free IDE for Java Coding, Development &amp; Programming</a:t>
            </a:r>
            <a:endParaRPr lang="en-US" sz="3200" dirty="0"/>
          </a:p>
        </p:txBody>
      </p:sp>
      <p:sp>
        <p:nvSpPr>
          <p:cNvPr id="3" name="Content Placeholder 2"/>
          <p:cNvSpPr>
            <a:spLocks noGrp="1"/>
          </p:cNvSpPr>
          <p:nvPr>
            <p:ph idx="1"/>
          </p:nvPr>
        </p:nvSpPr>
        <p:spPr>
          <a:xfrm>
            <a:off x="838200" y="1513114"/>
            <a:ext cx="10515600" cy="4663849"/>
          </a:xfrm>
        </p:spPr>
        <p:txBody>
          <a:bodyPr>
            <a:normAutofit/>
          </a:bodyPr>
          <a:lstStyle/>
          <a:p>
            <a:r>
              <a:rPr lang="en-US" dirty="0" smtClean="0"/>
              <a:t>JDeveloper</a:t>
            </a:r>
          </a:p>
          <a:p>
            <a:pPr marL="0" indent="0">
              <a:buNone/>
            </a:pPr>
            <a:r>
              <a:rPr lang="en-US" sz="1700" dirty="0" smtClean="0">
                <a:latin typeface="Times New Roman" panose="02020603050405020304" pitchFamily="18" charset="0"/>
                <a:cs typeface="Times New Roman" panose="02020603050405020304" pitchFamily="18" charset="0"/>
              </a:rPr>
              <a:t>JDeveloper is an IDE supplied by the Oracle Corporation and released as freeware. It offers various features for development in Java, XML, SQL and PL/SQL, HTML, JavaScript, BPEL and PHP. JDeveloper can be used for coding, debugging, optimization and profiling to deploying. JDeveloper integrates with the Oracle Application Development Framework (Oracle ADF) – an end-to-end Java EE-based framework that further simplifies application development.</a:t>
            </a:r>
          </a:p>
          <a:p>
            <a:pPr marL="0" indent="0">
              <a:buNone/>
            </a:pPr>
            <a:r>
              <a:rPr lang="en-US" sz="2400" dirty="0" smtClean="0"/>
              <a:t>DrJava</a:t>
            </a:r>
            <a:endParaRPr lang="en-US" sz="2400" dirty="0"/>
          </a:p>
          <a:p>
            <a:pPr marL="0" indent="0">
              <a:buNone/>
            </a:pPr>
            <a:r>
              <a:rPr lang="en-US" sz="1800" dirty="0"/>
              <a:t>DrJava is an extremely lightweight development environment that can be used for writing Java programs. It has been designed primarily for students, and provides an intuitive interface and the ability to interactively evaluate Java code.</a:t>
            </a:r>
          </a:p>
          <a:p>
            <a:pPr marL="0" indent="0">
              <a:buNone/>
            </a:pPr>
            <a:endParaRPr lang="en-US"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135529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549168"/>
            <a:ext cx="9144000" cy="3071868"/>
          </a:xfrm>
          <a:prstGeom prst="rect">
            <a:avLst/>
          </a:prstGeom>
          <a:ln>
            <a:solidFill>
              <a:srgbClr val="632523"/>
            </a:solidFill>
          </a:ln>
        </p:spPr>
      </p:pic>
    </p:spTree>
    <p:extLst>
      <p:ext uri="{BB962C8B-B14F-4D97-AF65-F5344CB8AC3E}">
        <p14:creationId xmlns:p14="http://schemas.microsoft.com/office/powerpoint/2010/main" val="201459140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127001"/>
            <a:ext cx="9144000" cy="6602711"/>
          </a:xfrm>
          <a:prstGeom prst="rect">
            <a:avLst/>
          </a:prstGeom>
        </p:spPr>
      </p:pic>
      <p:sp>
        <p:nvSpPr>
          <p:cNvPr id="3" name="Rectangle 2"/>
          <p:cNvSpPr/>
          <p:nvPr/>
        </p:nvSpPr>
        <p:spPr>
          <a:xfrm>
            <a:off x="2137128" y="3226435"/>
            <a:ext cx="3824750" cy="122633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Rectangle 3"/>
          <p:cNvSpPr/>
          <p:nvPr/>
        </p:nvSpPr>
        <p:spPr>
          <a:xfrm>
            <a:off x="2137128" y="4452773"/>
            <a:ext cx="3824750" cy="122633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p:cNvSpPr/>
          <p:nvPr/>
        </p:nvSpPr>
        <p:spPr>
          <a:xfrm>
            <a:off x="2523101" y="4050401"/>
            <a:ext cx="2037342" cy="28557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p:cNvSpPr/>
          <p:nvPr/>
        </p:nvSpPr>
        <p:spPr>
          <a:xfrm>
            <a:off x="2523101" y="5239348"/>
            <a:ext cx="2037342" cy="28557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3224155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2600" y="0"/>
            <a:ext cx="8679838" cy="6858000"/>
          </a:xfrm>
          <a:prstGeom prst="rect">
            <a:avLst/>
          </a:prstGeom>
          <a:ln>
            <a:solidFill>
              <a:srgbClr val="632523"/>
            </a:solidFill>
          </a:ln>
        </p:spPr>
      </p:pic>
      <p:pic>
        <p:nvPicPr>
          <p:cNvPr id="3" name="Picture 2"/>
          <p:cNvPicPr>
            <a:picLocks noChangeAspect="1"/>
          </p:cNvPicPr>
          <p:nvPr/>
        </p:nvPicPr>
        <p:blipFill>
          <a:blip r:embed="rId2"/>
          <a:stretch>
            <a:fillRect/>
          </a:stretch>
        </p:blipFill>
        <p:spPr>
          <a:xfrm>
            <a:off x="1752600" y="0"/>
            <a:ext cx="8679838" cy="6858000"/>
          </a:xfrm>
          <a:prstGeom prst="rect">
            <a:avLst/>
          </a:prstGeom>
        </p:spPr>
      </p:pic>
    </p:spTree>
    <p:extLst>
      <p:ext uri="{BB962C8B-B14F-4D97-AF65-F5344CB8AC3E}">
        <p14:creationId xmlns:p14="http://schemas.microsoft.com/office/powerpoint/2010/main" val="246255239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1727200"/>
            <a:ext cx="9144000" cy="3399210"/>
          </a:xfrm>
          <a:prstGeom prst="rect">
            <a:avLst/>
          </a:prstGeom>
          <a:ln>
            <a:solidFill>
              <a:srgbClr val="632523"/>
            </a:solidFill>
          </a:ln>
        </p:spPr>
      </p:pic>
      <p:sp>
        <p:nvSpPr>
          <p:cNvPr id="3" name="TextBox 2"/>
          <p:cNvSpPr txBox="1"/>
          <p:nvPr/>
        </p:nvSpPr>
        <p:spPr>
          <a:xfrm>
            <a:off x="4502051" y="569372"/>
            <a:ext cx="2963451" cy="461665"/>
          </a:xfrm>
          <a:prstGeom prst="rect">
            <a:avLst/>
          </a:prstGeom>
          <a:noFill/>
        </p:spPr>
        <p:txBody>
          <a:bodyPr wrap="square" rtlCol="0">
            <a:spAutoFit/>
          </a:bodyPr>
          <a:lstStyle/>
          <a:p>
            <a:pPr algn="ctr"/>
            <a:r>
              <a:rPr lang="en-US" sz="2400" b="1" dirty="0" err="1"/>
              <a:t>Web.xml</a:t>
            </a:r>
            <a:endParaRPr lang="en-US" sz="2400" b="1" dirty="0"/>
          </a:p>
        </p:txBody>
      </p:sp>
    </p:spTree>
    <p:extLst>
      <p:ext uri="{BB962C8B-B14F-4D97-AF65-F5344CB8AC3E}">
        <p14:creationId xmlns:p14="http://schemas.microsoft.com/office/powerpoint/2010/main" val="182525196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 </a:t>
            </a:r>
            <a:r>
              <a:rPr lang="en-US" dirty="0" err="1"/>
              <a:t>mvn</a:t>
            </a:r>
            <a:r>
              <a:rPr lang="en-US" dirty="0"/>
              <a:t> package </a:t>
            </a:r>
            <a:r>
              <a:rPr lang="en-US" dirty="0" err="1"/>
              <a:t>tomcat:run-</a:t>
            </a:r>
            <a:r>
              <a:rPr lang="en-US" dirty="0" err="1" smtClean="0"/>
              <a:t>war</a:t>
            </a:r>
            <a:endParaRPr lang="en-US" dirty="0"/>
          </a:p>
        </p:txBody>
      </p:sp>
      <p:sp>
        <p:nvSpPr>
          <p:cNvPr id="3" name="Subtitle 2"/>
          <p:cNvSpPr>
            <a:spLocks noGrp="1"/>
          </p:cNvSpPr>
          <p:nvPr>
            <p:ph type="subTitle" idx="1"/>
          </p:nvPr>
        </p:nvSpPr>
        <p:spPr/>
        <p:txBody>
          <a:bodyPr/>
          <a:lstStyle/>
          <a:p>
            <a:r>
              <a:rPr lang="en-US" dirty="0" smtClean="0"/>
              <a:t>Look Ma, No need to download Tomcat by myself</a:t>
            </a:r>
            <a:endParaRPr lang="en-US" dirty="0"/>
          </a:p>
        </p:txBody>
      </p:sp>
    </p:spTree>
    <p:extLst>
      <p:ext uri="{BB962C8B-B14F-4D97-AF65-F5344CB8AC3E}">
        <p14:creationId xmlns:p14="http://schemas.microsoft.com/office/powerpoint/2010/main" val="390839346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630243"/>
            <a:ext cx="9144000" cy="2938377"/>
          </a:xfrm>
          <a:prstGeom prst="rect">
            <a:avLst/>
          </a:prstGeom>
          <a:ln>
            <a:solidFill>
              <a:srgbClr val="632523"/>
            </a:solidFill>
          </a:ln>
        </p:spPr>
      </p:pic>
    </p:spTree>
    <p:extLst>
      <p:ext uri="{BB962C8B-B14F-4D97-AF65-F5344CB8AC3E}">
        <p14:creationId xmlns:p14="http://schemas.microsoft.com/office/powerpoint/2010/main" val="163455028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Maven Repositories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7318256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Repository Options</a:t>
            </a:r>
            <a:endParaRPr lang="en-US" dirty="0"/>
          </a:p>
        </p:txBody>
      </p:sp>
      <p:sp>
        <p:nvSpPr>
          <p:cNvPr id="3" name="Content Placeholder 2"/>
          <p:cNvSpPr>
            <a:spLocks noGrp="1"/>
          </p:cNvSpPr>
          <p:nvPr>
            <p:ph idx="1"/>
          </p:nvPr>
        </p:nvSpPr>
        <p:spPr/>
        <p:txBody>
          <a:bodyPr/>
          <a:lstStyle/>
          <a:p>
            <a:r>
              <a:rPr lang="en-US" dirty="0" err="1" smtClean="0"/>
              <a:t>Archiva</a:t>
            </a:r>
            <a:endParaRPr lang="en-US" dirty="0" smtClean="0"/>
          </a:p>
          <a:p>
            <a:r>
              <a:rPr lang="en-US" dirty="0" err="1" smtClean="0"/>
              <a:t>Artifactory</a:t>
            </a:r>
            <a:endParaRPr lang="en-US" dirty="0" smtClean="0"/>
          </a:p>
          <a:p>
            <a:r>
              <a:rPr lang="en-US" dirty="0" smtClean="0"/>
              <a:t>Nexus</a:t>
            </a:r>
            <a:endParaRPr lang="en-US" dirty="0"/>
          </a:p>
        </p:txBody>
      </p:sp>
    </p:spTree>
    <p:extLst>
      <p:ext uri="{BB962C8B-B14F-4D97-AF65-F5344CB8AC3E}">
        <p14:creationId xmlns:p14="http://schemas.microsoft.com/office/powerpoint/2010/main" val="384839586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Internal Maven Repositories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207849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981200" y="67278"/>
            <a:ext cx="8229600" cy="6790722"/>
          </a:xfrm>
        </p:spPr>
        <p:txBody>
          <a:bodyPr>
            <a:noAutofit/>
          </a:bodyPr>
          <a:lstStyle/>
          <a:p>
            <a:pPr marL="0" indent="0">
              <a:buNone/>
            </a:pPr>
            <a:r>
              <a:rPr lang="en-US" sz="1400" dirty="0"/>
              <a:t>&lt;repositories&gt;</a:t>
            </a:r>
          </a:p>
          <a:p>
            <a:pPr marL="0" indent="0">
              <a:buNone/>
            </a:pPr>
            <a:r>
              <a:rPr lang="cs-CZ" sz="1400" dirty="0"/>
              <a:t>        &lt;</a:t>
            </a:r>
            <a:r>
              <a:rPr lang="cs-CZ" sz="1400" dirty="0" err="1"/>
              <a:t>repository</a:t>
            </a:r>
            <a:r>
              <a:rPr lang="cs-CZ" sz="1400" dirty="0"/>
              <a:t>&gt;</a:t>
            </a:r>
          </a:p>
          <a:p>
            <a:pPr marL="0" indent="0">
              <a:buNone/>
            </a:pPr>
            <a:r>
              <a:rPr lang="pl-PL" sz="1400" dirty="0"/>
              <a:t>            &lt;id&gt;</a:t>
            </a:r>
            <a:r>
              <a:rPr lang="pl-PL" sz="1400" dirty="0" err="1"/>
              <a:t>archiva.internal</a:t>
            </a:r>
            <a:r>
              <a:rPr lang="pl-PL" sz="1400" dirty="0"/>
              <a:t>&lt;/id&gt;</a:t>
            </a:r>
          </a:p>
          <a:p>
            <a:pPr marL="0" indent="0">
              <a:buNone/>
            </a:pPr>
            <a:r>
              <a:rPr lang="pl-PL" sz="1400" dirty="0"/>
              <a:t>            &lt;</a:t>
            </a:r>
            <a:r>
              <a:rPr lang="pl-PL" sz="1400" dirty="0" err="1"/>
              <a:t>name</a:t>
            </a:r>
            <a:r>
              <a:rPr lang="pl-PL" sz="1400" dirty="0"/>
              <a:t>&gt;</a:t>
            </a:r>
            <a:r>
              <a:rPr lang="pl-PL" sz="1400" dirty="0" err="1"/>
              <a:t>Archiva</a:t>
            </a:r>
            <a:r>
              <a:rPr lang="pl-PL" sz="1400" dirty="0"/>
              <a:t> </a:t>
            </a:r>
            <a:r>
              <a:rPr lang="pl-PL" sz="1400" dirty="0" err="1"/>
              <a:t>Managed</a:t>
            </a:r>
            <a:r>
              <a:rPr lang="pl-PL" sz="1400" dirty="0"/>
              <a:t> </a:t>
            </a:r>
            <a:r>
              <a:rPr lang="pl-PL" sz="1400" dirty="0" err="1"/>
              <a:t>Internal</a:t>
            </a:r>
            <a:r>
              <a:rPr lang="pl-PL" sz="1400" dirty="0"/>
              <a:t> </a:t>
            </a:r>
            <a:r>
              <a:rPr lang="pl-PL" sz="1400" dirty="0" err="1"/>
              <a:t>Repository</a:t>
            </a:r>
            <a:r>
              <a:rPr lang="pl-PL" sz="1400" dirty="0"/>
              <a:t>&lt;/</a:t>
            </a:r>
            <a:r>
              <a:rPr lang="pl-PL" sz="1400" dirty="0" err="1"/>
              <a:t>name</a:t>
            </a:r>
            <a:r>
              <a:rPr lang="pl-PL" sz="1400" dirty="0"/>
              <a:t>&gt;</a:t>
            </a:r>
          </a:p>
          <a:p>
            <a:pPr marL="0" indent="0">
              <a:buNone/>
            </a:pPr>
            <a:r>
              <a:rPr lang="fi-FI" sz="1400" dirty="0"/>
              <a:t>            &lt;</a:t>
            </a:r>
            <a:r>
              <a:rPr lang="fi-FI" sz="1400" dirty="0" err="1"/>
              <a:t>url</a:t>
            </a:r>
            <a:r>
              <a:rPr lang="fi-FI" sz="1400" dirty="0"/>
              <a:t>&gt;http://xyz:8080/archiva/repository/internal/&lt;/</a:t>
            </a:r>
            <a:r>
              <a:rPr lang="fi-FI" sz="1400" dirty="0" err="1"/>
              <a:t>url</a:t>
            </a:r>
            <a:r>
              <a:rPr lang="fi-FI" sz="1400" dirty="0"/>
              <a:t>&gt;</a:t>
            </a:r>
          </a:p>
          <a:p>
            <a:pPr marL="0" indent="0">
              <a:buNone/>
            </a:pPr>
            <a:r>
              <a:rPr lang="en-US" sz="1400" dirty="0"/>
              <a:t>            &lt;releases&gt;</a:t>
            </a:r>
          </a:p>
          <a:p>
            <a:pPr marL="0" indent="0">
              <a:buNone/>
            </a:pPr>
            <a:r>
              <a:rPr lang="en-US" sz="1400" dirty="0"/>
              <a:t>                &lt;enabled&gt;true&lt;/enabled&gt;</a:t>
            </a:r>
          </a:p>
          <a:p>
            <a:pPr marL="0" indent="0">
              <a:buNone/>
            </a:pPr>
            <a:r>
              <a:rPr lang="en-US" sz="1400" dirty="0"/>
              <a:t>            &lt;/releases&gt;</a:t>
            </a:r>
          </a:p>
          <a:p>
            <a:pPr marL="0" indent="0">
              <a:buNone/>
            </a:pPr>
            <a:r>
              <a:rPr lang="en-US" sz="1400" dirty="0"/>
              <a:t>            &lt;snapshots&gt;</a:t>
            </a:r>
          </a:p>
          <a:p>
            <a:pPr marL="0" indent="0">
              <a:buNone/>
            </a:pPr>
            <a:r>
              <a:rPr lang="da-DK" sz="1400" dirty="0"/>
              <a:t>                &lt;</a:t>
            </a:r>
            <a:r>
              <a:rPr lang="da-DK" sz="1400" dirty="0" err="1"/>
              <a:t>enabled</a:t>
            </a:r>
            <a:r>
              <a:rPr lang="da-DK" sz="1400" dirty="0"/>
              <a:t>&gt;false&lt;/</a:t>
            </a:r>
            <a:r>
              <a:rPr lang="da-DK" sz="1400" dirty="0" err="1"/>
              <a:t>enabled</a:t>
            </a:r>
            <a:r>
              <a:rPr lang="da-DK" sz="1400" dirty="0"/>
              <a:t>&gt;</a:t>
            </a:r>
          </a:p>
          <a:p>
            <a:pPr marL="0" indent="0">
              <a:buNone/>
            </a:pPr>
            <a:r>
              <a:rPr lang="da-DK" sz="1400" dirty="0"/>
              <a:t>            &lt;/snapshots&gt;</a:t>
            </a:r>
          </a:p>
          <a:p>
            <a:pPr marL="0" indent="0">
              <a:buNone/>
            </a:pPr>
            <a:r>
              <a:rPr lang="cs-CZ" sz="1400" dirty="0"/>
              <a:t>        &lt;/</a:t>
            </a:r>
            <a:r>
              <a:rPr lang="cs-CZ" sz="1400" dirty="0" err="1"/>
              <a:t>repository</a:t>
            </a:r>
            <a:r>
              <a:rPr lang="cs-CZ" sz="1400" dirty="0"/>
              <a:t>&gt;</a:t>
            </a:r>
          </a:p>
          <a:p>
            <a:pPr marL="0" indent="0">
              <a:buNone/>
            </a:pPr>
            <a:r>
              <a:rPr lang="cs-CZ" sz="1400" dirty="0"/>
              <a:t>        &lt;</a:t>
            </a:r>
            <a:r>
              <a:rPr lang="cs-CZ" sz="1400" dirty="0" err="1"/>
              <a:t>repository</a:t>
            </a:r>
            <a:r>
              <a:rPr lang="cs-CZ" sz="1400" dirty="0"/>
              <a:t>&gt;</a:t>
            </a:r>
          </a:p>
          <a:p>
            <a:pPr marL="0" indent="0">
              <a:buNone/>
            </a:pPr>
            <a:r>
              <a:rPr lang="cs-CZ" sz="1400" dirty="0"/>
              <a:t>            &lt;id&gt;</a:t>
            </a:r>
            <a:r>
              <a:rPr lang="cs-CZ" sz="1400" dirty="0" err="1"/>
              <a:t>archiva.snapshots</a:t>
            </a:r>
            <a:r>
              <a:rPr lang="cs-CZ" sz="1400" dirty="0"/>
              <a:t>&lt;/id&gt;</a:t>
            </a:r>
          </a:p>
          <a:p>
            <a:pPr marL="0" indent="0">
              <a:buNone/>
            </a:pPr>
            <a:r>
              <a:rPr lang="cs-CZ" sz="1400" dirty="0"/>
              <a:t>            &lt;</a:t>
            </a:r>
            <a:r>
              <a:rPr lang="cs-CZ" sz="1400" dirty="0" err="1"/>
              <a:t>name</a:t>
            </a:r>
            <a:r>
              <a:rPr lang="cs-CZ" sz="1400" dirty="0"/>
              <a:t>&gt;</a:t>
            </a:r>
            <a:r>
              <a:rPr lang="cs-CZ" sz="1400" dirty="0" err="1"/>
              <a:t>Archiva</a:t>
            </a:r>
            <a:r>
              <a:rPr lang="cs-CZ" sz="1400" dirty="0"/>
              <a:t> </a:t>
            </a:r>
            <a:r>
              <a:rPr lang="cs-CZ" sz="1400" dirty="0" err="1"/>
              <a:t>Managed</a:t>
            </a:r>
            <a:r>
              <a:rPr lang="cs-CZ" sz="1400" dirty="0"/>
              <a:t> </a:t>
            </a:r>
            <a:r>
              <a:rPr lang="cs-CZ" sz="1400" dirty="0" err="1"/>
              <a:t>Snapshot</a:t>
            </a:r>
            <a:r>
              <a:rPr lang="cs-CZ" sz="1400" dirty="0"/>
              <a:t> </a:t>
            </a:r>
            <a:r>
              <a:rPr lang="cs-CZ" sz="1400" dirty="0" err="1"/>
              <a:t>Repository</a:t>
            </a:r>
            <a:r>
              <a:rPr lang="cs-CZ" sz="1400" dirty="0"/>
              <a:t>&lt;/</a:t>
            </a:r>
            <a:r>
              <a:rPr lang="cs-CZ" sz="1400" dirty="0" err="1"/>
              <a:t>name</a:t>
            </a:r>
            <a:r>
              <a:rPr lang="cs-CZ" sz="1400" dirty="0"/>
              <a:t>&gt;</a:t>
            </a:r>
          </a:p>
          <a:p>
            <a:pPr marL="0" indent="0">
              <a:buNone/>
            </a:pPr>
            <a:r>
              <a:rPr lang="fi-FI" sz="1400" dirty="0"/>
              <a:t>            &lt;</a:t>
            </a:r>
            <a:r>
              <a:rPr lang="fi-FI" sz="1400" dirty="0" err="1"/>
              <a:t>url</a:t>
            </a:r>
            <a:r>
              <a:rPr lang="fi-FI" sz="1400" dirty="0"/>
              <a:t>&gt;http://xyz:8080/archiva/repository/snapshots/&lt;/</a:t>
            </a:r>
            <a:r>
              <a:rPr lang="fi-FI" sz="1400" dirty="0" err="1"/>
              <a:t>url</a:t>
            </a:r>
            <a:r>
              <a:rPr lang="fi-FI" sz="1400" dirty="0"/>
              <a:t>&gt;</a:t>
            </a:r>
          </a:p>
          <a:p>
            <a:pPr marL="0" indent="0">
              <a:buNone/>
            </a:pPr>
            <a:r>
              <a:rPr lang="en-US" sz="1400" dirty="0"/>
              <a:t>            &lt;releases&gt;</a:t>
            </a:r>
          </a:p>
          <a:p>
            <a:pPr marL="0" indent="0">
              <a:buNone/>
            </a:pPr>
            <a:r>
              <a:rPr lang="da-DK" sz="1400" dirty="0"/>
              <a:t>                &lt;</a:t>
            </a:r>
            <a:r>
              <a:rPr lang="da-DK" sz="1400" dirty="0" err="1"/>
              <a:t>enabled</a:t>
            </a:r>
            <a:r>
              <a:rPr lang="da-DK" sz="1400" dirty="0"/>
              <a:t>&gt;false&lt;/</a:t>
            </a:r>
            <a:r>
              <a:rPr lang="da-DK" sz="1400" dirty="0" err="1"/>
              <a:t>enabled</a:t>
            </a:r>
            <a:r>
              <a:rPr lang="da-DK" sz="1400" dirty="0"/>
              <a:t>&gt;</a:t>
            </a:r>
          </a:p>
          <a:p>
            <a:pPr marL="0" indent="0">
              <a:buNone/>
            </a:pPr>
            <a:r>
              <a:rPr lang="en-US" sz="1400" dirty="0"/>
              <a:t>            &lt;/releases&gt;</a:t>
            </a:r>
          </a:p>
          <a:p>
            <a:pPr marL="0" indent="0">
              <a:buNone/>
            </a:pPr>
            <a:r>
              <a:rPr lang="en-US" sz="1400" dirty="0"/>
              <a:t>            &lt;snapshots&gt;</a:t>
            </a:r>
          </a:p>
          <a:p>
            <a:pPr marL="0" indent="0">
              <a:buNone/>
            </a:pPr>
            <a:r>
              <a:rPr lang="en-US" sz="1400" dirty="0"/>
              <a:t>                &lt;enabled&gt;true&lt;/enabled&gt;</a:t>
            </a:r>
          </a:p>
          <a:p>
            <a:pPr marL="0" indent="0">
              <a:buNone/>
            </a:pPr>
            <a:r>
              <a:rPr lang="en-US" sz="1400" dirty="0"/>
              <a:t>            &lt;/snapshots&gt;</a:t>
            </a:r>
          </a:p>
          <a:p>
            <a:pPr marL="0" indent="0">
              <a:buNone/>
            </a:pPr>
            <a:r>
              <a:rPr lang="cs-CZ" sz="1400" dirty="0"/>
              <a:t>        &lt;/</a:t>
            </a:r>
            <a:r>
              <a:rPr lang="cs-CZ" sz="1400" dirty="0" err="1"/>
              <a:t>repository</a:t>
            </a:r>
            <a:r>
              <a:rPr lang="cs-CZ" sz="1400" dirty="0"/>
              <a:t>&gt;</a:t>
            </a:r>
          </a:p>
          <a:p>
            <a:pPr marL="0" indent="0">
              <a:buNone/>
            </a:pPr>
            <a:endParaRPr lang="cs-CZ" sz="1400" dirty="0"/>
          </a:p>
          <a:p>
            <a:pPr marL="0" indent="0">
              <a:buNone/>
            </a:pPr>
            <a:r>
              <a:rPr lang="cs-CZ" sz="1400" dirty="0"/>
              <a:t>    &lt;/</a:t>
            </a:r>
            <a:r>
              <a:rPr lang="cs-CZ" sz="1400" dirty="0" err="1"/>
              <a:t>repositories</a:t>
            </a:r>
            <a:r>
              <a:rPr lang="cs-CZ" sz="1400" dirty="0"/>
              <a:t>&gt;</a:t>
            </a:r>
          </a:p>
          <a:p>
            <a:pPr marL="0" indent="0">
              <a:buNone/>
            </a:pPr>
            <a:endParaRPr lang="en-US" sz="1400" dirty="0"/>
          </a:p>
        </p:txBody>
      </p:sp>
      <p:sp>
        <p:nvSpPr>
          <p:cNvPr id="6" name="Down Arrow 5"/>
          <p:cNvSpPr/>
          <p:nvPr/>
        </p:nvSpPr>
        <p:spPr>
          <a:xfrm>
            <a:off x="7728272" y="2131492"/>
            <a:ext cx="2029161" cy="289065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1657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a:t>Tools - javac</a:t>
            </a:r>
          </a:p>
        </p:txBody>
      </p:sp>
      <p:sp>
        <p:nvSpPr>
          <p:cNvPr id="109571" name="Rectangle 3"/>
          <p:cNvSpPr>
            <a:spLocks noGrp="1" noChangeArrowheads="1"/>
          </p:cNvSpPr>
          <p:nvPr>
            <p:ph type="body" idx="1"/>
          </p:nvPr>
        </p:nvSpPr>
        <p:spPr>
          <a:xfrm>
            <a:off x="1981200" y="1219200"/>
            <a:ext cx="8382000" cy="4800600"/>
          </a:xfrm>
        </p:spPr>
        <p:txBody>
          <a:bodyPr/>
          <a:lstStyle/>
          <a:p>
            <a:r>
              <a:rPr lang="en-US"/>
              <a:t>javac.exe is the Java compiler from Sun</a:t>
            </a:r>
          </a:p>
          <a:p>
            <a:pPr lvl="1"/>
            <a:r>
              <a:rPr lang="en-US"/>
              <a:t>javac converts your X.java file to X.class file</a:t>
            </a:r>
          </a:p>
          <a:p>
            <a:r>
              <a:rPr lang="en-US"/>
              <a:t>located in the Java directory tree</a:t>
            </a:r>
          </a:p>
          <a:p>
            <a:pPr lvl="1"/>
            <a:r>
              <a:rPr lang="en-US"/>
              <a:t>C:\apps\jdk140\bin\javac.exe</a:t>
            </a:r>
          </a:p>
          <a:p>
            <a:r>
              <a:rPr lang="en-US"/>
              <a:t>Operating system must be able to find compiler</a:t>
            </a:r>
          </a:p>
          <a:p>
            <a:pPr lvl="1"/>
            <a:r>
              <a:rPr lang="en-US"/>
              <a:t>set PATH variable so that it includes &lt;java&gt;\bin</a:t>
            </a:r>
          </a:p>
          <a:p>
            <a:pPr lvl="1"/>
            <a:r>
              <a:rPr lang="en-US"/>
              <a:t>Settings -&gt; Control Panel -&gt; System -&gt; Advanced</a:t>
            </a:r>
          </a:p>
          <a:p>
            <a:pPr lvl="1"/>
            <a:r>
              <a:rPr lang="en-US"/>
              <a:t>then select Environment Variables</a:t>
            </a:r>
          </a:p>
          <a:p>
            <a:pPr lvl="1"/>
            <a:r>
              <a:rPr lang="en-US"/>
              <a:t>add or edit PATH</a:t>
            </a:r>
          </a:p>
        </p:txBody>
      </p:sp>
    </p:spTree>
    <p:extLst>
      <p:ext uri="{BB962C8B-B14F-4D97-AF65-F5344CB8AC3E}">
        <p14:creationId xmlns:p14="http://schemas.microsoft.com/office/powerpoint/2010/main" val="925646613"/>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Maven Distribution</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8592539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Management</a:t>
            </a:r>
            <a:endParaRPr lang="en-US" dirty="0"/>
          </a:p>
        </p:txBody>
      </p:sp>
      <p:sp>
        <p:nvSpPr>
          <p:cNvPr id="3" name="Content Placeholder 2"/>
          <p:cNvSpPr>
            <a:spLocks noGrp="1"/>
          </p:cNvSpPr>
          <p:nvPr>
            <p:ph idx="1"/>
          </p:nvPr>
        </p:nvSpPr>
        <p:spPr>
          <a:xfrm>
            <a:off x="1981200" y="1600200"/>
            <a:ext cx="8229600" cy="5057060"/>
          </a:xfrm>
        </p:spPr>
        <p:txBody>
          <a:bodyPr>
            <a:noAutofit/>
          </a:bodyPr>
          <a:lstStyle/>
          <a:p>
            <a:pPr marL="0" indent="0">
              <a:buNone/>
            </a:pPr>
            <a:r>
              <a:rPr lang="en-US" sz="1600" dirty="0"/>
              <a:t>&lt;</a:t>
            </a:r>
            <a:r>
              <a:rPr lang="en-US" sz="1600" dirty="0" err="1"/>
              <a:t>distributionManagement</a:t>
            </a:r>
            <a:r>
              <a:rPr lang="en-US" sz="1600" dirty="0"/>
              <a:t>&gt;</a:t>
            </a:r>
          </a:p>
          <a:p>
            <a:pPr marL="0" indent="0">
              <a:buNone/>
            </a:pPr>
            <a:r>
              <a:rPr lang="en-US" sz="1600" dirty="0"/>
              <a:t>      &lt;repository&gt;</a:t>
            </a:r>
          </a:p>
          <a:p>
            <a:pPr marL="0" indent="0">
              <a:buNone/>
            </a:pPr>
            <a:r>
              <a:rPr lang="en-US" sz="1600" dirty="0"/>
              <a:t>        &lt;id&gt;</a:t>
            </a:r>
            <a:r>
              <a:rPr lang="en-US" sz="1600" dirty="0" err="1"/>
              <a:t>archiva.internal</a:t>
            </a:r>
            <a:r>
              <a:rPr lang="en-US" sz="1600" dirty="0"/>
              <a:t>&lt;/id&gt;</a:t>
            </a:r>
          </a:p>
          <a:p>
            <a:pPr marL="0" indent="0">
              <a:buNone/>
            </a:pPr>
            <a:r>
              <a:rPr lang="en-US" sz="1600" dirty="0"/>
              <a:t>        &lt;name&gt;Internal Release Repository&lt;/name&gt;</a:t>
            </a:r>
          </a:p>
          <a:p>
            <a:pPr marL="0" indent="0">
              <a:buNone/>
            </a:pPr>
            <a:r>
              <a:rPr lang="fi-FI" sz="1600" dirty="0"/>
              <a:t>        &lt;</a:t>
            </a:r>
            <a:r>
              <a:rPr lang="fi-FI" sz="1600" dirty="0" err="1"/>
              <a:t>url</a:t>
            </a:r>
            <a:r>
              <a:rPr lang="fi-FI" sz="1600" dirty="0"/>
              <a:t>&gt;dav:http://xyz:8080/archiva/repository/internal/&lt;/</a:t>
            </a:r>
            <a:r>
              <a:rPr lang="fi-FI" sz="1600" dirty="0" err="1"/>
              <a:t>url</a:t>
            </a:r>
            <a:r>
              <a:rPr lang="fi-FI" sz="1600" dirty="0"/>
              <a:t>&gt;</a:t>
            </a:r>
          </a:p>
          <a:p>
            <a:pPr marL="0" indent="0">
              <a:buNone/>
            </a:pPr>
            <a:r>
              <a:rPr lang="cs-CZ" sz="1600" dirty="0"/>
              <a:t>      &lt;/</a:t>
            </a:r>
            <a:r>
              <a:rPr lang="cs-CZ" sz="1600" dirty="0" err="1"/>
              <a:t>repository</a:t>
            </a:r>
            <a:r>
              <a:rPr lang="cs-CZ" sz="1600" dirty="0"/>
              <a:t>&gt;</a:t>
            </a:r>
          </a:p>
          <a:p>
            <a:pPr marL="0" indent="0">
              <a:buNone/>
            </a:pPr>
            <a:r>
              <a:rPr lang="cs-CZ" sz="1600" dirty="0"/>
              <a:t>      &lt;</a:t>
            </a:r>
            <a:r>
              <a:rPr lang="cs-CZ" sz="1600" dirty="0" err="1"/>
              <a:t>snapshotRepository</a:t>
            </a:r>
            <a:r>
              <a:rPr lang="cs-CZ" sz="1600" dirty="0"/>
              <a:t>&gt;</a:t>
            </a:r>
          </a:p>
          <a:p>
            <a:pPr marL="0" indent="0">
              <a:buNone/>
            </a:pPr>
            <a:r>
              <a:rPr lang="cs-CZ" sz="1600" dirty="0"/>
              <a:t>        &lt;id&gt;</a:t>
            </a:r>
            <a:r>
              <a:rPr lang="cs-CZ" sz="1600" dirty="0" err="1"/>
              <a:t>archiva.snapshots</a:t>
            </a:r>
            <a:r>
              <a:rPr lang="cs-CZ" sz="1600" dirty="0"/>
              <a:t>&lt;/id&gt;</a:t>
            </a:r>
          </a:p>
          <a:p>
            <a:pPr marL="0" indent="0">
              <a:buNone/>
            </a:pPr>
            <a:r>
              <a:rPr lang="cs-CZ" sz="1600" dirty="0"/>
              <a:t>        &lt;</a:t>
            </a:r>
            <a:r>
              <a:rPr lang="cs-CZ" sz="1600" dirty="0" err="1"/>
              <a:t>name</a:t>
            </a:r>
            <a:r>
              <a:rPr lang="cs-CZ" sz="1600" dirty="0"/>
              <a:t>&gt;</a:t>
            </a:r>
            <a:r>
              <a:rPr lang="cs-CZ" sz="1600" dirty="0" err="1"/>
              <a:t>Internal</a:t>
            </a:r>
            <a:r>
              <a:rPr lang="cs-CZ" sz="1600" dirty="0"/>
              <a:t> </a:t>
            </a:r>
            <a:r>
              <a:rPr lang="cs-CZ" sz="1600" dirty="0" err="1"/>
              <a:t>Snapshot</a:t>
            </a:r>
            <a:r>
              <a:rPr lang="cs-CZ" sz="1600" dirty="0"/>
              <a:t> </a:t>
            </a:r>
            <a:r>
              <a:rPr lang="cs-CZ" sz="1600" dirty="0" err="1"/>
              <a:t>Repository</a:t>
            </a:r>
            <a:r>
              <a:rPr lang="cs-CZ" sz="1600" dirty="0"/>
              <a:t>&lt;/</a:t>
            </a:r>
            <a:r>
              <a:rPr lang="cs-CZ" sz="1600" dirty="0" err="1"/>
              <a:t>name</a:t>
            </a:r>
            <a:r>
              <a:rPr lang="cs-CZ" sz="1600" dirty="0"/>
              <a:t>&gt;</a:t>
            </a:r>
          </a:p>
          <a:p>
            <a:pPr marL="0" indent="0">
              <a:buNone/>
            </a:pPr>
            <a:r>
              <a:rPr lang="fi-FI" sz="1600" dirty="0"/>
              <a:t>        &lt;</a:t>
            </a:r>
            <a:r>
              <a:rPr lang="fi-FI" sz="1600" dirty="0" err="1"/>
              <a:t>url</a:t>
            </a:r>
            <a:r>
              <a:rPr lang="fi-FI" sz="1600" dirty="0"/>
              <a:t>&gt;dav:http://xyz:8080/archiva/repository/snapshots/&lt;/</a:t>
            </a:r>
            <a:r>
              <a:rPr lang="fi-FI" sz="1600" dirty="0" err="1"/>
              <a:t>url</a:t>
            </a:r>
            <a:r>
              <a:rPr lang="fi-FI" sz="1600" dirty="0"/>
              <a:t>&gt;</a:t>
            </a:r>
          </a:p>
          <a:p>
            <a:pPr marL="0" indent="0">
              <a:buNone/>
            </a:pPr>
            <a:r>
              <a:rPr lang="fi-FI" sz="1600" dirty="0"/>
              <a:t>      &lt;/</a:t>
            </a:r>
            <a:r>
              <a:rPr lang="fi-FI" sz="1600" dirty="0" err="1"/>
              <a:t>snapshotRepository</a:t>
            </a:r>
            <a:r>
              <a:rPr lang="fi-FI" sz="1600" dirty="0"/>
              <a:t>&gt;</a:t>
            </a:r>
          </a:p>
          <a:p>
            <a:pPr marL="0" indent="0">
              <a:buNone/>
            </a:pPr>
            <a:r>
              <a:rPr lang="fi-FI" sz="1600" dirty="0"/>
              <a:t>      &lt;</a:t>
            </a:r>
            <a:r>
              <a:rPr lang="fi-FI" sz="1600" dirty="0" err="1"/>
              <a:t>site</a:t>
            </a:r>
            <a:r>
              <a:rPr lang="fi-FI" sz="1600" dirty="0"/>
              <a:t>&gt;</a:t>
            </a:r>
          </a:p>
          <a:p>
            <a:pPr marL="0" indent="0">
              <a:buNone/>
            </a:pPr>
            <a:r>
              <a:rPr lang="pl-PL" sz="1600" dirty="0"/>
              <a:t>        &lt;id&gt;</a:t>
            </a:r>
            <a:r>
              <a:rPr lang="pl-PL" sz="1600" dirty="0" err="1"/>
              <a:t>website</a:t>
            </a:r>
            <a:r>
              <a:rPr lang="pl-PL" sz="1600" dirty="0"/>
              <a:t>&lt;/id&gt;</a:t>
            </a:r>
          </a:p>
          <a:p>
            <a:pPr marL="0" indent="0">
              <a:buNone/>
            </a:pPr>
            <a:r>
              <a:rPr lang="pl-PL" sz="1600" dirty="0"/>
              <a:t>        &lt;</a:t>
            </a:r>
            <a:r>
              <a:rPr lang="pl-PL" sz="1600" dirty="0" err="1"/>
              <a:t>url</a:t>
            </a:r>
            <a:r>
              <a:rPr lang="pl-PL" sz="1600" dirty="0"/>
              <a:t>&gt;</a:t>
            </a:r>
            <a:r>
              <a:rPr lang="pl-PL" sz="1600" dirty="0" err="1"/>
              <a:t>scp</a:t>
            </a:r>
            <a:r>
              <a:rPr lang="pl-PL" sz="1600" dirty="0"/>
              <a:t>://</a:t>
            </a:r>
            <a:r>
              <a:rPr lang="pl-PL" sz="1600" dirty="0" err="1"/>
              <a:t>xyz</a:t>
            </a:r>
            <a:r>
              <a:rPr lang="pl-PL" sz="1600" dirty="0"/>
              <a:t>/</a:t>
            </a:r>
            <a:r>
              <a:rPr lang="pl-PL" sz="1600" dirty="0" err="1"/>
              <a:t>var</a:t>
            </a:r>
            <a:r>
              <a:rPr lang="pl-PL" sz="1600" dirty="0"/>
              <a:t>/www/</a:t>
            </a:r>
            <a:r>
              <a:rPr lang="pl-PL" sz="1600" dirty="0" err="1"/>
              <a:t>mavensite</a:t>
            </a:r>
            <a:r>
              <a:rPr lang="pl-PL" sz="1600" dirty="0"/>
              <a:t>/</a:t>
            </a:r>
            <a:r>
              <a:rPr lang="pl-PL" sz="1600" dirty="0" err="1"/>
              <a:t>MavenTraining</a:t>
            </a:r>
            <a:r>
              <a:rPr lang="pl-PL" sz="1600" dirty="0"/>
              <a:t>&lt;/</a:t>
            </a:r>
            <a:r>
              <a:rPr lang="pl-PL" sz="1600" dirty="0" err="1"/>
              <a:t>url</a:t>
            </a:r>
            <a:r>
              <a:rPr lang="pl-PL" sz="1600" dirty="0"/>
              <a:t>&gt;</a:t>
            </a:r>
          </a:p>
          <a:p>
            <a:pPr marL="0" indent="0">
              <a:buNone/>
            </a:pPr>
            <a:r>
              <a:rPr lang="pl-PL" sz="1600" dirty="0"/>
              <a:t>      &lt;/</a:t>
            </a:r>
            <a:r>
              <a:rPr lang="pl-PL" sz="1600" dirty="0" err="1"/>
              <a:t>site</a:t>
            </a:r>
            <a:r>
              <a:rPr lang="pl-PL" sz="1600" dirty="0"/>
              <a:t>&gt;</a:t>
            </a:r>
          </a:p>
          <a:p>
            <a:pPr marL="0" indent="0">
              <a:buNone/>
            </a:pPr>
            <a:endParaRPr lang="pl-PL" sz="1600" dirty="0"/>
          </a:p>
          <a:p>
            <a:pPr marL="0" indent="0">
              <a:buNone/>
            </a:pPr>
            <a:r>
              <a:rPr lang="pl-PL" sz="1600" dirty="0"/>
              <a:t>  &lt;/</a:t>
            </a:r>
            <a:r>
              <a:rPr lang="pl-PL" sz="1600" dirty="0" err="1"/>
              <a:t>distributionManagement</a:t>
            </a:r>
            <a:r>
              <a:rPr lang="pl-PL" sz="1600" dirty="0"/>
              <a:t>&gt;</a:t>
            </a:r>
            <a:endParaRPr lang="en-US" sz="1600" dirty="0"/>
          </a:p>
        </p:txBody>
      </p:sp>
      <p:sp>
        <p:nvSpPr>
          <p:cNvPr id="4" name="Down Arrow 3"/>
          <p:cNvSpPr/>
          <p:nvPr/>
        </p:nvSpPr>
        <p:spPr>
          <a:xfrm flipV="1">
            <a:off x="7830460" y="1417638"/>
            <a:ext cx="2029161" cy="303513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471115"/>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Multi Module Projects</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6718098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 Module Project</a:t>
            </a:r>
            <a:endParaRPr lang="en-US" dirty="0"/>
          </a:p>
        </p:txBody>
      </p:sp>
      <p:sp>
        <p:nvSpPr>
          <p:cNvPr id="4" name="Rectangle 3"/>
          <p:cNvSpPr/>
          <p:nvPr/>
        </p:nvSpPr>
        <p:spPr>
          <a:xfrm>
            <a:off x="2633471" y="1591320"/>
            <a:ext cx="1305663" cy="56937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employee</a:t>
            </a:r>
          </a:p>
        </p:txBody>
      </p:sp>
      <p:cxnSp>
        <p:nvCxnSpPr>
          <p:cNvPr id="6" name="Straight Connector 5"/>
          <p:cNvCxnSpPr/>
          <p:nvPr/>
        </p:nvCxnSpPr>
        <p:spPr>
          <a:xfrm flipH="1">
            <a:off x="2180923" y="1417638"/>
            <a:ext cx="14598" cy="496223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195522" y="1810308"/>
            <a:ext cx="43794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2748493" y="2118402"/>
            <a:ext cx="14598" cy="4261472"/>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223819" y="2532080"/>
            <a:ext cx="1305663" cy="5693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service</a:t>
            </a:r>
          </a:p>
        </p:txBody>
      </p:sp>
      <p:cxnSp>
        <p:nvCxnSpPr>
          <p:cNvPr id="17" name="Straight Connector 16"/>
          <p:cNvCxnSpPr/>
          <p:nvPr/>
        </p:nvCxnSpPr>
        <p:spPr>
          <a:xfrm>
            <a:off x="2785870" y="2751068"/>
            <a:ext cx="437949"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223819" y="3408035"/>
            <a:ext cx="1305663" cy="5693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webapp</a:t>
            </a:r>
            <a:endParaRPr lang="en-US" dirty="0"/>
          </a:p>
        </p:txBody>
      </p:sp>
      <p:cxnSp>
        <p:nvCxnSpPr>
          <p:cNvPr id="19" name="Straight Connector 18"/>
          <p:cNvCxnSpPr/>
          <p:nvPr/>
        </p:nvCxnSpPr>
        <p:spPr>
          <a:xfrm>
            <a:off x="2785870" y="3627023"/>
            <a:ext cx="437949" cy="0"/>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997526" y="1810308"/>
            <a:ext cx="1284649" cy="369332"/>
          </a:xfrm>
          <a:prstGeom prst="rect">
            <a:avLst/>
          </a:prstGeom>
          <a:noFill/>
        </p:spPr>
        <p:txBody>
          <a:bodyPr wrap="square" rtlCol="0">
            <a:spAutoFit/>
          </a:bodyPr>
          <a:lstStyle/>
          <a:p>
            <a:r>
              <a:rPr lang="en-US" dirty="0" err="1"/>
              <a:t>pom.xml</a:t>
            </a:r>
            <a:endParaRPr lang="en-US" dirty="0"/>
          </a:p>
        </p:txBody>
      </p:sp>
      <p:sp>
        <p:nvSpPr>
          <p:cNvPr id="21" name="TextBox 20"/>
          <p:cNvSpPr txBox="1"/>
          <p:nvPr/>
        </p:nvSpPr>
        <p:spPr>
          <a:xfrm>
            <a:off x="4529482" y="2732118"/>
            <a:ext cx="1284649" cy="369332"/>
          </a:xfrm>
          <a:prstGeom prst="rect">
            <a:avLst/>
          </a:prstGeom>
          <a:noFill/>
        </p:spPr>
        <p:txBody>
          <a:bodyPr wrap="square" rtlCol="0">
            <a:spAutoFit/>
          </a:bodyPr>
          <a:lstStyle/>
          <a:p>
            <a:r>
              <a:rPr lang="en-US" dirty="0" err="1"/>
              <a:t>pom.xml</a:t>
            </a:r>
            <a:endParaRPr lang="en-US" dirty="0"/>
          </a:p>
        </p:txBody>
      </p:sp>
      <p:sp>
        <p:nvSpPr>
          <p:cNvPr id="22" name="TextBox 21"/>
          <p:cNvSpPr txBox="1"/>
          <p:nvPr/>
        </p:nvSpPr>
        <p:spPr>
          <a:xfrm>
            <a:off x="4529482" y="3608073"/>
            <a:ext cx="1284649" cy="369332"/>
          </a:xfrm>
          <a:prstGeom prst="rect">
            <a:avLst/>
          </a:prstGeom>
          <a:noFill/>
        </p:spPr>
        <p:txBody>
          <a:bodyPr wrap="square" rtlCol="0">
            <a:spAutoFit/>
          </a:bodyPr>
          <a:lstStyle/>
          <a:p>
            <a:r>
              <a:rPr lang="en-US" dirty="0" err="1"/>
              <a:t>pom.xml</a:t>
            </a:r>
            <a:endParaRPr lang="en-US" dirty="0"/>
          </a:p>
        </p:txBody>
      </p:sp>
      <p:sp>
        <p:nvSpPr>
          <p:cNvPr id="23" name="TextBox 22"/>
          <p:cNvSpPr txBox="1"/>
          <p:nvPr/>
        </p:nvSpPr>
        <p:spPr>
          <a:xfrm>
            <a:off x="5699109" y="1591319"/>
            <a:ext cx="4968891" cy="3970318"/>
          </a:xfrm>
          <a:prstGeom prst="rect">
            <a:avLst/>
          </a:prstGeom>
          <a:noFill/>
        </p:spPr>
        <p:txBody>
          <a:bodyPr wrap="square" rtlCol="0">
            <a:spAutoFit/>
          </a:bodyPr>
          <a:lstStyle/>
          <a:p>
            <a:r>
              <a:rPr lang="en-US" dirty="0"/>
              <a:t>&lt;project ….&gt;</a:t>
            </a:r>
          </a:p>
          <a:p>
            <a:r>
              <a:rPr lang="en-US" dirty="0"/>
              <a:t>    &lt;</a:t>
            </a:r>
            <a:r>
              <a:rPr lang="en-US" dirty="0" err="1"/>
              <a:t>modelVersion</a:t>
            </a:r>
            <a:r>
              <a:rPr lang="en-US" dirty="0"/>
              <a:t>&gt;4.0.0&lt;/</a:t>
            </a:r>
            <a:r>
              <a:rPr lang="en-US" dirty="0" err="1"/>
              <a:t>modelVersion</a:t>
            </a:r>
            <a:r>
              <a:rPr lang="en-US" dirty="0"/>
              <a:t>&gt;</a:t>
            </a:r>
          </a:p>
          <a:p>
            <a:r>
              <a:rPr lang="en-US" dirty="0"/>
              <a:t>    &lt;</a:t>
            </a:r>
            <a:r>
              <a:rPr lang="en-US" dirty="0" err="1"/>
              <a:t>groupId</a:t>
            </a:r>
            <a:r>
              <a:rPr lang="en-US" dirty="0"/>
              <a:t>&gt;</a:t>
            </a:r>
            <a:r>
              <a:rPr lang="en-US" dirty="0" err="1"/>
              <a:t>com.technext.maven</a:t>
            </a:r>
            <a:r>
              <a:rPr lang="en-US" dirty="0"/>
              <a:t>&lt;/</a:t>
            </a:r>
            <a:r>
              <a:rPr lang="en-US" dirty="0" err="1"/>
              <a:t>groupId</a:t>
            </a:r>
            <a:r>
              <a:rPr lang="en-US" dirty="0"/>
              <a:t>&gt;</a:t>
            </a:r>
          </a:p>
          <a:p>
            <a:r>
              <a:rPr lang="en-US" dirty="0"/>
              <a:t>    &lt;</a:t>
            </a:r>
            <a:r>
              <a:rPr lang="en-US" dirty="0" err="1"/>
              <a:t>artifactId</a:t>
            </a:r>
            <a:r>
              <a:rPr lang="en-US" dirty="0"/>
              <a:t>&gt;parent-project&lt;/</a:t>
            </a:r>
            <a:r>
              <a:rPr lang="en-US" dirty="0" err="1"/>
              <a:t>artifactId</a:t>
            </a:r>
            <a:r>
              <a:rPr lang="en-US" dirty="0"/>
              <a:t>&gt;</a:t>
            </a:r>
          </a:p>
          <a:p>
            <a:r>
              <a:rPr lang="en-US" dirty="0"/>
              <a:t>    &lt;version&gt;1.0-SNAPSHOT&lt;/version&gt;</a:t>
            </a:r>
          </a:p>
          <a:p>
            <a:r>
              <a:rPr lang="en-US" dirty="0"/>
              <a:t>    </a:t>
            </a:r>
            <a:r>
              <a:rPr lang="en-US" dirty="0">
                <a:solidFill>
                  <a:srgbClr val="FF0000"/>
                </a:solidFill>
              </a:rPr>
              <a:t>&lt;packaging&gt;</a:t>
            </a:r>
            <a:r>
              <a:rPr lang="en-US" dirty="0" err="1">
                <a:solidFill>
                  <a:srgbClr val="FF0000"/>
                </a:solidFill>
              </a:rPr>
              <a:t>pom</a:t>
            </a:r>
            <a:r>
              <a:rPr lang="en-US" dirty="0">
                <a:solidFill>
                  <a:srgbClr val="FF0000"/>
                </a:solidFill>
              </a:rPr>
              <a:t>&lt;/packaging&gt;</a:t>
            </a:r>
          </a:p>
          <a:p>
            <a:r>
              <a:rPr lang="en-US" dirty="0"/>
              <a:t>    &lt;modules&gt;</a:t>
            </a:r>
          </a:p>
          <a:p>
            <a:r>
              <a:rPr lang="en-US" dirty="0"/>
              <a:t>        </a:t>
            </a:r>
            <a:r>
              <a:rPr lang="en-US" dirty="0">
                <a:solidFill>
                  <a:srgbClr val="FF0000"/>
                </a:solidFill>
              </a:rPr>
              <a:t>&lt;module&gt;service&lt;/module&gt;</a:t>
            </a:r>
          </a:p>
          <a:p>
            <a:r>
              <a:rPr lang="en-US" dirty="0">
                <a:solidFill>
                  <a:srgbClr val="FF0000"/>
                </a:solidFill>
              </a:rPr>
              <a:t>        &lt;module&gt;</a:t>
            </a:r>
            <a:r>
              <a:rPr lang="en-US" dirty="0" err="1">
                <a:solidFill>
                  <a:srgbClr val="FF0000"/>
                </a:solidFill>
              </a:rPr>
              <a:t>webapp</a:t>
            </a:r>
            <a:r>
              <a:rPr lang="en-US" dirty="0">
                <a:solidFill>
                  <a:srgbClr val="FF0000"/>
                </a:solidFill>
              </a:rPr>
              <a:t>&lt;/module&gt;</a:t>
            </a:r>
          </a:p>
          <a:p>
            <a:r>
              <a:rPr lang="en-US" dirty="0"/>
              <a:t>    &lt;/modules&gt;</a:t>
            </a:r>
          </a:p>
          <a:p>
            <a:endParaRPr lang="en-US" dirty="0"/>
          </a:p>
          <a:p>
            <a:endParaRPr lang="en-US" dirty="0"/>
          </a:p>
          <a:p>
            <a:r>
              <a:rPr lang="en-US" dirty="0"/>
              <a:t>&lt;/project&gt;</a:t>
            </a:r>
          </a:p>
          <a:p>
            <a:endParaRPr lang="en-US" dirty="0"/>
          </a:p>
        </p:txBody>
      </p:sp>
      <p:sp>
        <p:nvSpPr>
          <p:cNvPr id="24" name="TextBox 23"/>
          <p:cNvSpPr txBox="1"/>
          <p:nvPr/>
        </p:nvSpPr>
        <p:spPr>
          <a:xfrm>
            <a:off x="5699109" y="1716456"/>
            <a:ext cx="4802837" cy="2031325"/>
          </a:xfrm>
          <a:prstGeom prst="rect">
            <a:avLst/>
          </a:prstGeom>
          <a:noFill/>
        </p:spPr>
        <p:txBody>
          <a:bodyPr wrap="square" rtlCol="0">
            <a:spAutoFit/>
          </a:bodyPr>
          <a:lstStyle/>
          <a:p>
            <a:r>
              <a:rPr lang="en-US" dirty="0"/>
              <a:t>$employee&gt; </a:t>
            </a:r>
            <a:r>
              <a:rPr lang="en-US" dirty="0" err="1"/>
              <a:t>mvn</a:t>
            </a:r>
            <a:r>
              <a:rPr lang="en-US" dirty="0"/>
              <a:t> package</a:t>
            </a:r>
          </a:p>
          <a:p>
            <a:r>
              <a:rPr lang="en-US" dirty="0"/>
              <a:t>[INFO] Scanning for projects...</a:t>
            </a:r>
          </a:p>
          <a:p>
            <a:r>
              <a:rPr lang="en-US" dirty="0"/>
              <a:t>[INFO] Reactor build order: </a:t>
            </a:r>
          </a:p>
          <a:p>
            <a:r>
              <a:rPr lang="en-US" dirty="0"/>
              <a:t>[INFO]   Employee Parent Project</a:t>
            </a:r>
          </a:p>
          <a:p>
            <a:r>
              <a:rPr lang="en-US" dirty="0"/>
              <a:t>[INFO]   Employee-Backend-Services</a:t>
            </a:r>
          </a:p>
          <a:p>
            <a:r>
              <a:rPr lang="en-US" dirty="0"/>
              <a:t>[INFO]   Employee-</a:t>
            </a:r>
            <a:r>
              <a:rPr lang="en-US" dirty="0" err="1"/>
              <a:t>WebApp</a:t>
            </a:r>
            <a:endParaRPr lang="en-US" dirty="0"/>
          </a:p>
          <a:p>
            <a:endParaRPr lang="en-US" dirty="0"/>
          </a:p>
        </p:txBody>
      </p:sp>
    </p:spTree>
    <p:extLst>
      <p:ext uri="{BB962C8B-B14F-4D97-AF65-F5344CB8AC3E}">
        <p14:creationId xmlns:p14="http://schemas.microsoft.com/office/powerpoint/2010/main" val="397993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23"/>
                                        </p:tgtEl>
                                      </p:cBhvr>
                                    </p:animEffect>
                                    <p:set>
                                      <p:cBhvr>
                                        <p:cTn id="11" dur="1" fill="hold">
                                          <p:stCondLst>
                                            <p:cond delay="499"/>
                                          </p:stCondLst>
                                        </p:cTn>
                                        <p:tgtEl>
                                          <p:spTgt spid="2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4"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Parent Child Relationship</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92498542"/>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Parent Child Relationship</a:t>
            </a:r>
            <a:endParaRPr lang="en-US" dirty="0"/>
          </a:p>
        </p:txBody>
      </p:sp>
      <p:sp>
        <p:nvSpPr>
          <p:cNvPr id="4" name="Rectangle 3"/>
          <p:cNvSpPr/>
          <p:nvPr/>
        </p:nvSpPr>
        <p:spPr>
          <a:xfrm>
            <a:off x="2633471" y="1591320"/>
            <a:ext cx="1305663" cy="5693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employee</a:t>
            </a:r>
          </a:p>
        </p:txBody>
      </p:sp>
      <p:cxnSp>
        <p:nvCxnSpPr>
          <p:cNvPr id="6" name="Straight Connector 5"/>
          <p:cNvCxnSpPr/>
          <p:nvPr/>
        </p:nvCxnSpPr>
        <p:spPr>
          <a:xfrm flipH="1">
            <a:off x="2180923" y="1417638"/>
            <a:ext cx="14598" cy="496223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195522" y="1810308"/>
            <a:ext cx="43794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2748493" y="2118402"/>
            <a:ext cx="14598" cy="4261472"/>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223819" y="2532080"/>
            <a:ext cx="1305663" cy="56937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service</a:t>
            </a:r>
          </a:p>
        </p:txBody>
      </p:sp>
      <p:cxnSp>
        <p:nvCxnSpPr>
          <p:cNvPr id="17" name="Straight Connector 16"/>
          <p:cNvCxnSpPr/>
          <p:nvPr/>
        </p:nvCxnSpPr>
        <p:spPr>
          <a:xfrm>
            <a:off x="2785870" y="2751068"/>
            <a:ext cx="437949"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223819" y="3408035"/>
            <a:ext cx="1305663" cy="5693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webapp</a:t>
            </a:r>
            <a:endParaRPr lang="en-US" dirty="0"/>
          </a:p>
        </p:txBody>
      </p:sp>
      <p:cxnSp>
        <p:nvCxnSpPr>
          <p:cNvPr id="19" name="Straight Connector 18"/>
          <p:cNvCxnSpPr/>
          <p:nvPr/>
        </p:nvCxnSpPr>
        <p:spPr>
          <a:xfrm>
            <a:off x="2785870" y="3627023"/>
            <a:ext cx="437949" cy="0"/>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997526" y="1810308"/>
            <a:ext cx="1284649" cy="369332"/>
          </a:xfrm>
          <a:prstGeom prst="rect">
            <a:avLst/>
          </a:prstGeom>
          <a:noFill/>
        </p:spPr>
        <p:txBody>
          <a:bodyPr wrap="square" rtlCol="0">
            <a:spAutoFit/>
          </a:bodyPr>
          <a:lstStyle/>
          <a:p>
            <a:r>
              <a:rPr lang="en-US" dirty="0" err="1"/>
              <a:t>pom.xml</a:t>
            </a:r>
            <a:endParaRPr lang="en-US" dirty="0"/>
          </a:p>
        </p:txBody>
      </p:sp>
      <p:sp>
        <p:nvSpPr>
          <p:cNvPr id="21" name="TextBox 20"/>
          <p:cNvSpPr txBox="1"/>
          <p:nvPr/>
        </p:nvSpPr>
        <p:spPr>
          <a:xfrm>
            <a:off x="4529482" y="2732118"/>
            <a:ext cx="1284649" cy="369332"/>
          </a:xfrm>
          <a:prstGeom prst="rect">
            <a:avLst/>
          </a:prstGeom>
          <a:noFill/>
        </p:spPr>
        <p:txBody>
          <a:bodyPr wrap="square" rtlCol="0">
            <a:spAutoFit/>
          </a:bodyPr>
          <a:lstStyle/>
          <a:p>
            <a:r>
              <a:rPr lang="en-US" dirty="0" err="1"/>
              <a:t>pom.xml</a:t>
            </a:r>
            <a:endParaRPr lang="en-US" dirty="0"/>
          </a:p>
        </p:txBody>
      </p:sp>
      <p:sp>
        <p:nvSpPr>
          <p:cNvPr id="22" name="TextBox 21"/>
          <p:cNvSpPr txBox="1"/>
          <p:nvPr/>
        </p:nvSpPr>
        <p:spPr>
          <a:xfrm>
            <a:off x="4529482" y="3608073"/>
            <a:ext cx="1284649" cy="369332"/>
          </a:xfrm>
          <a:prstGeom prst="rect">
            <a:avLst/>
          </a:prstGeom>
          <a:noFill/>
        </p:spPr>
        <p:txBody>
          <a:bodyPr wrap="square" rtlCol="0">
            <a:spAutoFit/>
          </a:bodyPr>
          <a:lstStyle/>
          <a:p>
            <a:r>
              <a:rPr lang="en-US" dirty="0" err="1"/>
              <a:t>pom.xml</a:t>
            </a:r>
            <a:endParaRPr lang="en-US" dirty="0"/>
          </a:p>
        </p:txBody>
      </p:sp>
      <p:sp>
        <p:nvSpPr>
          <p:cNvPr id="23" name="TextBox 22"/>
          <p:cNvSpPr txBox="1"/>
          <p:nvPr/>
        </p:nvSpPr>
        <p:spPr>
          <a:xfrm>
            <a:off x="5699109" y="1591320"/>
            <a:ext cx="4968891" cy="4524315"/>
          </a:xfrm>
          <a:prstGeom prst="rect">
            <a:avLst/>
          </a:prstGeom>
          <a:noFill/>
        </p:spPr>
        <p:txBody>
          <a:bodyPr wrap="square" rtlCol="0">
            <a:spAutoFit/>
          </a:bodyPr>
          <a:lstStyle/>
          <a:p>
            <a:r>
              <a:rPr lang="en-US" dirty="0"/>
              <a:t>&lt;project …</a:t>
            </a:r>
            <a:r>
              <a:rPr lang="en-US" i="1" dirty="0"/>
              <a:t>&gt;</a:t>
            </a:r>
          </a:p>
          <a:p>
            <a:r>
              <a:rPr lang="en-US" dirty="0"/>
              <a:t>  &lt;</a:t>
            </a:r>
            <a:r>
              <a:rPr lang="en-US" dirty="0" err="1"/>
              <a:t>modelVersion</a:t>
            </a:r>
            <a:r>
              <a:rPr lang="en-US" dirty="0"/>
              <a:t>&gt;4.0.0&lt;/</a:t>
            </a:r>
            <a:r>
              <a:rPr lang="en-US" dirty="0" err="1"/>
              <a:t>modelVersion</a:t>
            </a:r>
            <a:r>
              <a:rPr lang="en-US" dirty="0"/>
              <a:t>&gt;</a:t>
            </a:r>
          </a:p>
          <a:p>
            <a:r>
              <a:rPr lang="en-US" b="1" dirty="0">
                <a:solidFill>
                  <a:srgbClr val="FF0000"/>
                </a:solidFill>
              </a:rPr>
              <a:t>  &lt;parent&gt;</a:t>
            </a:r>
          </a:p>
          <a:p>
            <a:r>
              <a:rPr lang="en-US" b="1" dirty="0">
                <a:solidFill>
                  <a:srgbClr val="FF0000"/>
                </a:solidFill>
              </a:rPr>
              <a:t>    &lt;</a:t>
            </a:r>
            <a:r>
              <a:rPr lang="en-US" b="1" dirty="0" err="1">
                <a:solidFill>
                  <a:srgbClr val="FF0000"/>
                </a:solidFill>
              </a:rPr>
              <a:t>artifactId</a:t>
            </a:r>
            <a:r>
              <a:rPr lang="en-US" b="1" dirty="0">
                <a:solidFill>
                  <a:srgbClr val="FF0000"/>
                </a:solidFill>
              </a:rPr>
              <a:t>&gt;employee-parent&lt;/</a:t>
            </a:r>
            <a:r>
              <a:rPr lang="en-US" b="1" dirty="0" err="1">
                <a:solidFill>
                  <a:srgbClr val="FF0000"/>
                </a:solidFill>
              </a:rPr>
              <a:t>artifactId</a:t>
            </a:r>
            <a:r>
              <a:rPr lang="en-US" b="1" dirty="0">
                <a:solidFill>
                  <a:srgbClr val="FF0000"/>
                </a:solidFill>
              </a:rPr>
              <a:t>&gt;</a:t>
            </a:r>
          </a:p>
          <a:p>
            <a:r>
              <a:rPr lang="en-US" b="1" dirty="0">
                <a:solidFill>
                  <a:srgbClr val="FF0000"/>
                </a:solidFill>
              </a:rPr>
              <a:t>    &lt;</a:t>
            </a:r>
            <a:r>
              <a:rPr lang="en-US" b="1" dirty="0" err="1">
                <a:solidFill>
                  <a:srgbClr val="FF0000"/>
                </a:solidFill>
              </a:rPr>
              <a:t>groupId</a:t>
            </a:r>
            <a:r>
              <a:rPr lang="en-US" b="1" dirty="0">
                <a:solidFill>
                  <a:srgbClr val="FF0000"/>
                </a:solidFill>
              </a:rPr>
              <a:t>&gt;</a:t>
            </a:r>
            <a:r>
              <a:rPr lang="en-US" b="1" dirty="0" err="1">
                <a:solidFill>
                  <a:srgbClr val="FF0000"/>
                </a:solidFill>
              </a:rPr>
              <a:t>com.technext.maven.multimodule</a:t>
            </a:r>
            <a:r>
              <a:rPr lang="en-US" b="1" dirty="0">
                <a:solidFill>
                  <a:srgbClr val="FF0000"/>
                </a:solidFill>
              </a:rPr>
              <a:t>&lt;/</a:t>
            </a:r>
            <a:r>
              <a:rPr lang="en-US" b="1" dirty="0" err="1">
                <a:solidFill>
                  <a:srgbClr val="FF0000"/>
                </a:solidFill>
              </a:rPr>
              <a:t>groupId</a:t>
            </a:r>
            <a:r>
              <a:rPr lang="en-US" b="1" dirty="0">
                <a:solidFill>
                  <a:srgbClr val="FF0000"/>
                </a:solidFill>
              </a:rPr>
              <a:t>&gt;</a:t>
            </a:r>
          </a:p>
          <a:p>
            <a:r>
              <a:rPr lang="en-US" b="1" dirty="0">
                <a:solidFill>
                  <a:srgbClr val="FF0000"/>
                </a:solidFill>
              </a:rPr>
              <a:t>    &lt;version&gt;0.0.1-SNAPSHOT&lt;/version&gt;</a:t>
            </a:r>
          </a:p>
          <a:p>
            <a:r>
              <a:rPr lang="en-US" b="1" dirty="0">
                <a:solidFill>
                  <a:srgbClr val="FF0000"/>
                </a:solidFill>
              </a:rPr>
              <a:t>  &lt;/parent&gt;</a:t>
            </a:r>
          </a:p>
          <a:p>
            <a:r>
              <a:rPr lang="en-US" dirty="0"/>
              <a:t>  &lt;</a:t>
            </a:r>
            <a:r>
              <a:rPr lang="en-US" dirty="0" err="1"/>
              <a:t>groupId</a:t>
            </a:r>
            <a:r>
              <a:rPr lang="en-US" dirty="0"/>
              <a:t>&gt;</a:t>
            </a:r>
            <a:r>
              <a:rPr lang="en-US" dirty="0" err="1"/>
              <a:t>com.technext.maven.multimodule</a:t>
            </a:r>
            <a:r>
              <a:rPr lang="en-US" dirty="0"/>
              <a:t>&lt;/</a:t>
            </a:r>
            <a:r>
              <a:rPr lang="en-US" dirty="0" err="1"/>
              <a:t>groupId</a:t>
            </a:r>
            <a:r>
              <a:rPr lang="en-US" dirty="0"/>
              <a:t>&gt;</a:t>
            </a:r>
          </a:p>
          <a:p>
            <a:r>
              <a:rPr lang="en-US" dirty="0"/>
              <a:t>  &lt;</a:t>
            </a:r>
            <a:r>
              <a:rPr lang="en-US" dirty="0" err="1"/>
              <a:t>artifactId</a:t>
            </a:r>
            <a:r>
              <a:rPr lang="en-US" dirty="0"/>
              <a:t>&gt;employee-service&lt;/</a:t>
            </a:r>
            <a:r>
              <a:rPr lang="en-US" dirty="0" err="1"/>
              <a:t>artifactId</a:t>
            </a:r>
            <a:r>
              <a:rPr lang="en-US" dirty="0"/>
              <a:t>&gt;</a:t>
            </a:r>
          </a:p>
          <a:p>
            <a:r>
              <a:rPr lang="en-US" dirty="0"/>
              <a:t>  &lt;version&gt;0.0.1-SNAPSHOT&lt;/version&gt;</a:t>
            </a:r>
          </a:p>
          <a:p>
            <a:r>
              <a:rPr lang="en-US" dirty="0"/>
              <a:t>  &lt;name&gt;Employee-</a:t>
            </a:r>
            <a:r>
              <a:rPr lang="en-US" u="sng" dirty="0"/>
              <a:t>Backend-Services&lt;/name&gt;</a:t>
            </a:r>
          </a:p>
          <a:p>
            <a:r>
              <a:rPr lang="en-US" dirty="0"/>
              <a:t>&lt;/project&gt;</a:t>
            </a:r>
          </a:p>
        </p:txBody>
      </p:sp>
    </p:spTree>
    <p:extLst>
      <p:ext uri="{BB962C8B-B14F-4D97-AF65-F5344CB8AC3E}">
        <p14:creationId xmlns:p14="http://schemas.microsoft.com/office/powerpoint/2010/main" val="117393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Maven Profiles</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46447257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Often you customize your builds?</a:t>
            </a:r>
            <a:endParaRPr lang="en-US" dirty="0"/>
          </a:p>
        </p:txBody>
      </p:sp>
      <p:grpSp>
        <p:nvGrpSpPr>
          <p:cNvPr id="9" name="Group 8"/>
          <p:cNvGrpSpPr/>
          <p:nvPr/>
        </p:nvGrpSpPr>
        <p:grpSpPr>
          <a:xfrm>
            <a:off x="1981200" y="1956300"/>
            <a:ext cx="4279060" cy="671566"/>
            <a:chOff x="457200" y="1956300"/>
            <a:chExt cx="4279060" cy="671566"/>
          </a:xfrm>
        </p:grpSpPr>
        <p:sp>
          <p:nvSpPr>
            <p:cNvPr id="5" name="Rounded Rectangle 4"/>
            <p:cNvSpPr/>
            <p:nvPr/>
          </p:nvSpPr>
          <p:spPr>
            <a:xfrm>
              <a:off x="457200" y="1956300"/>
              <a:ext cx="1717944" cy="67156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Production</a:t>
              </a:r>
            </a:p>
          </p:txBody>
        </p:sp>
        <p:sp>
          <p:nvSpPr>
            <p:cNvPr id="7" name="TextBox 6"/>
            <p:cNvSpPr txBox="1"/>
            <p:nvPr/>
          </p:nvSpPr>
          <p:spPr>
            <a:xfrm>
              <a:off x="2335725" y="1956300"/>
              <a:ext cx="682591" cy="523220"/>
            </a:xfrm>
            <a:prstGeom prst="rect">
              <a:avLst/>
            </a:prstGeom>
            <a:noFill/>
          </p:spPr>
          <p:txBody>
            <a:bodyPr wrap="square" rtlCol="0">
              <a:spAutoFit/>
            </a:bodyPr>
            <a:lstStyle/>
            <a:p>
              <a:r>
                <a:rPr lang="en-US" sz="2800" dirty="0" err="1"/>
                <a:t>Vs</a:t>
              </a:r>
              <a:endParaRPr lang="en-US" sz="2800" dirty="0"/>
            </a:p>
          </p:txBody>
        </p:sp>
        <p:sp>
          <p:nvSpPr>
            <p:cNvPr id="8" name="Rounded Rectangle 7"/>
            <p:cNvSpPr/>
            <p:nvPr/>
          </p:nvSpPr>
          <p:spPr>
            <a:xfrm>
              <a:off x="3018316" y="1956300"/>
              <a:ext cx="1717944" cy="67156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Development</a:t>
              </a:r>
            </a:p>
          </p:txBody>
        </p:sp>
      </p:grpSp>
      <p:grpSp>
        <p:nvGrpSpPr>
          <p:cNvPr id="10" name="Group 9"/>
          <p:cNvGrpSpPr/>
          <p:nvPr/>
        </p:nvGrpSpPr>
        <p:grpSpPr>
          <a:xfrm>
            <a:off x="3024096" y="2911658"/>
            <a:ext cx="4279060" cy="671566"/>
            <a:chOff x="457200" y="1956300"/>
            <a:chExt cx="4279060" cy="671566"/>
          </a:xfrm>
        </p:grpSpPr>
        <p:sp>
          <p:nvSpPr>
            <p:cNvPr id="11" name="Rounded Rectangle 10"/>
            <p:cNvSpPr/>
            <p:nvPr/>
          </p:nvSpPr>
          <p:spPr>
            <a:xfrm>
              <a:off x="457200" y="1956300"/>
              <a:ext cx="1717944" cy="67156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Developer</a:t>
              </a:r>
            </a:p>
          </p:txBody>
        </p:sp>
        <p:sp>
          <p:nvSpPr>
            <p:cNvPr id="12" name="TextBox 11"/>
            <p:cNvSpPr txBox="1"/>
            <p:nvPr/>
          </p:nvSpPr>
          <p:spPr>
            <a:xfrm>
              <a:off x="2335725" y="1956300"/>
              <a:ext cx="682591" cy="523220"/>
            </a:xfrm>
            <a:prstGeom prst="rect">
              <a:avLst/>
            </a:prstGeom>
            <a:noFill/>
          </p:spPr>
          <p:txBody>
            <a:bodyPr wrap="square" rtlCol="0">
              <a:spAutoFit/>
            </a:bodyPr>
            <a:lstStyle/>
            <a:p>
              <a:r>
                <a:rPr lang="en-US" sz="2800" dirty="0" err="1"/>
                <a:t>Vs</a:t>
              </a:r>
              <a:endParaRPr lang="en-US" sz="2800" dirty="0"/>
            </a:p>
          </p:txBody>
        </p:sp>
        <p:sp>
          <p:nvSpPr>
            <p:cNvPr id="13" name="Rounded Rectangle 12"/>
            <p:cNvSpPr/>
            <p:nvPr/>
          </p:nvSpPr>
          <p:spPr>
            <a:xfrm>
              <a:off x="3018316" y="1956300"/>
              <a:ext cx="1717944" cy="67156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QA</a:t>
              </a:r>
            </a:p>
          </p:txBody>
        </p:sp>
      </p:grpSp>
      <p:grpSp>
        <p:nvGrpSpPr>
          <p:cNvPr id="15" name="Group 14"/>
          <p:cNvGrpSpPr/>
          <p:nvPr/>
        </p:nvGrpSpPr>
        <p:grpSpPr>
          <a:xfrm>
            <a:off x="4320454" y="3952260"/>
            <a:ext cx="4279060" cy="671566"/>
            <a:chOff x="457200" y="1956300"/>
            <a:chExt cx="4279060" cy="671566"/>
          </a:xfrm>
        </p:grpSpPr>
        <p:sp>
          <p:nvSpPr>
            <p:cNvPr id="16" name="Rounded Rectangle 15"/>
            <p:cNvSpPr/>
            <p:nvPr/>
          </p:nvSpPr>
          <p:spPr>
            <a:xfrm>
              <a:off x="457200" y="1956300"/>
              <a:ext cx="1717944" cy="67156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Manager</a:t>
              </a:r>
            </a:p>
          </p:txBody>
        </p:sp>
        <p:sp>
          <p:nvSpPr>
            <p:cNvPr id="17" name="TextBox 16"/>
            <p:cNvSpPr txBox="1"/>
            <p:nvPr/>
          </p:nvSpPr>
          <p:spPr>
            <a:xfrm>
              <a:off x="2335725" y="1956300"/>
              <a:ext cx="682591" cy="523220"/>
            </a:xfrm>
            <a:prstGeom prst="rect">
              <a:avLst/>
            </a:prstGeom>
            <a:noFill/>
          </p:spPr>
          <p:txBody>
            <a:bodyPr wrap="square" rtlCol="0">
              <a:spAutoFit/>
            </a:bodyPr>
            <a:lstStyle/>
            <a:p>
              <a:r>
                <a:rPr lang="en-US" sz="2800" dirty="0" err="1"/>
                <a:t>Vs</a:t>
              </a:r>
              <a:endParaRPr lang="en-US" sz="2800" dirty="0"/>
            </a:p>
          </p:txBody>
        </p:sp>
        <p:sp>
          <p:nvSpPr>
            <p:cNvPr id="18" name="Rounded Rectangle 17"/>
            <p:cNvSpPr/>
            <p:nvPr/>
          </p:nvSpPr>
          <p:spPr>
            <a:xfrm>
              <a:off x="3018316" y="1956300"/>
              <a:ext cx="1717944" cy="67156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Individual </a:t>
              </a:r>
              <a:r>
                <a:rPr lang="en-US" dirty="0" err="1"/>
                <a:t>Contributer</a:t>
              </a:r>
              <a:endParaRPr lang="en-US" dirty="0"/>
            </a:p>
          </p:txBody>
        </p:sp>
      </p:grpSp>
      <p:grpSp>
        <p:nvGrpSpPr>
          <p:cNvPr id="20" name="Group 19"/>
          <p:cNvGrpSpPr/>
          <p:nvPr/>
        </p:nvGrpSpPr>
        <p:grpSpPr>
          <a:xfrm>
            <a:off x="5417088" y="5155806"/>
            <a:ext cx="4279060" cy="671566"/>
            <a:chOff x="457200" y="1956300"/>
            <a:chExt cx="4279060" cy="671566"/>
          </a:xfrm>
        </p:grpSpPr>
        <p:sp>
          <p:nvSpPr>
            <p:cNvPr id="21" name="Rounded Rectangle 20"/>
            <p:cNvSpPr/>
            <p:nvPr/>
          </p:nvSpPr>
          <p:spPr>
            <a:xfrm>
              <a:off x="457200" y="1956300"/>
              <a:ext cx="1717944" cy="67156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Windows</a:t>
              </a:r>
            </a:p>
          </p:txBody>
        </p:sp>
        <p:sp>
          <p:nvSpPr>
            <p:cNvPr id="22" name="TextBox 21"/>
            <p:cNvSpPr txBox="1"/>
            <p:nvPr/>
          </p:nvSpPr>
          <p:spPr>
            <a:xfrm>
              <a:off x="2335725" y="1956300"/>
              <a:ext cx="682591" cy="523220"/>
            </a:xfrm>
            <a:prstGeom prst="rect">
              <a:avLst/>
            </a:prstGeom>
            <a:noFill/>
          </p:spPr>
          <p:txBody>
            <a:bodyPr wrap="square" rtlCol="0">
              <a:spAutoFit/>
            </a:bodyPr>
            <a:lstStyle/>
            <a:p>
              <a:r>
                <a:rPr lang="en-US" sz="2800" dirty="0" err="1"/>
                <a:t>Vs</a:t>
              </a:r>
              <a:endParaRPr lang="en-US" sz="2800" dirty="0"/>
            </a:p>
          </p:txBody>
        </p:sp>
        <p:sp>
          <p:nvSpPr>
            <p:cNvPr id="23" name="Rounded Rectangle 22"/>
            <p:cNvSpPr/>
            <p:nvPr/>
          </p:nvSpPr>
          <p:spPr>
            <a:xfrm>
              <a:off x="3018316" y="1956300"/>
              <a:ext cx="1717944" cy="67156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Linux</a:t>
              </a:r>
            </a:p>
          </p:txBody>
        </p:sp>
      </p:grpSp>
      <p:sp>
        <p:nvSpPr>
          <p:cNvPr id="24" name="Rounded Rectangle 23"/>
          <p:cNvSpPr/>
          <p:nvPr/>
        </p:nvSpPr>
        <p:spPr>
          <a:xfrm rot="20135051">
            <a:off x="7450904" y="1781110"/>
            <a:ext cx="2759897" cy="84675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a:t>Build Portability</a:t>
            </a:r>
          </a:p>
        </p:txBody>
      </p:sp>
    </p:spTree>
    <p:extLst>
      <p:ext uri="{BB962C8B-B14F-4D97-AF65-F5344CB8AC3E}">
        <p14:creationId xmlns:p14="http://schemas.microsoft.com/office/powerpoint/2010/main" val="14112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Welcome Maven Profiles</a:t>
            </a:r>
            <a:endParaRPr lang="en-US" dirty="0"/>
          </a:p>
        </p:txBody>
      </p:sp>
    </p:spTree>
    <p:extLst>
      <p:ext uri="{BB962C8B-B14F-4D97-AF65-F5344CB8AC3E}">
        <p14:creationId xmlns:p14="http://schemas.microsoft.com/office/powerpoint/2010/main" val="381432950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896599"/>
            <a:ext cx="9144000" cy="5172075"/>
          </a:xfrm>
          <a:prstGeom prst="rect">
            <a:avLst/>
          </a:prstGeom>
          <a:ln>
            <a:solidFill>
              <a:srgbClr val="632523"/>
            </a:solidFill>
          </a:ln>
        </p:spPr>
      </p:pic>
    </p:spTree>
    <p:extLst>
      <p:ext uri="{BB962C8B-B14F-4D97-AF65-F5344CB8AC3E}">
        <p14:creationId xmlns:p14="http://schemas.microsoft.com/office/powerpoint/2010/main" val="40509484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normAutofit/>
          </a:bodyPr>
          <a:lstStyle/>
          <a:p>
            <a:r>
              <a:rPr lang="en-US" sz="5400" dirty="0">
                <a:solidFill>
                  <a:srgbClr val="C00000"/>
                </a:solidFill>
              </a:rPr>
              <a:t>Contents</a:t>
            </a:r>
          </a:p>
        </p:txBody>
      </p:sp>
      <p:sp>
        <p:nvSpPr>
          <p:cNvPr id="95235" name="Rectangle 3"/>
          <p:cNvSpPr>
            <a:spLocks noGrp="1" noChangeArrowheads="1"/>
          </p:cNvSpPr>
          <p:nvPr>
            <p:ph type="body" idx="1"/>
          </p:nvPr>
        </p:nvSpPr>
        <p:spPr>
          <a:xfrm>
            <a:off x="838200" y="1825625"/>
            <a:ext cx="10831286" cy="4351338"/>
          </a:xfrm>
        </p:spPr>
        <p:txBody>
          <a:bodyPr/>
          <a:lstStyle/>
          <a:p>
            <a:pPr marL="742950" indent="-742950">
              <a:buAutoNum type="arabicParenR"/>
            </a:pPr>
            <a:r>
              <a:rPr lang="en-US" sz="3600" dirty="0" smtClean="0"/>
              <a:t>Introduction </a:t>
            </a:r>
            <a:r>
              <a:rPr lang="en-US" sz="3600" dirty="0"/>
              <a:t>of Java Development </a:t>
            </a:r>
            <a:r>
              <a:rPr lang="en-US" sz="3600" dirty="0" smtClean="0"/>
              <a:t>environment/tools</a:t>
            </a:r>
          </a:p>
          <a:p>
            <a:pPr marL="742950" indent="-742950">
              <a:buAutoNum type="arabicParenR"/>
            </a:pPr>
            <a:r>
              <a:rPr lang="en-US" sz="3600" dirty="0"/>
              <a:t>GIT &amp; GIT Hub</a:t>
            </a:r>
          </a:p>
          <a:p>
            <a:pPr marL="0" indent="0">
              <a:buNone/>
            </a:pPr>
            <a:r>
              <a:rPr lang="en-US" sz="3600" dirty="0" smtClean="0"/>
              <a:t>3)    </a:t>
            </a:r>
            <a:r>
              <a:rPr lang="en-US" sz="3600" dirty="0" smtClean="0"/>
              <a:t>Maven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58769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572000" y="457200"/>
            <a:ext cx="3048000" cy="609600"/>
          </a:xfrm>
        </p:spPr>
        <p:txBody>
          <a:bodyPr>
            <a:normAutofit fontScale="90000"/>
          </a:bodyPr>
          <a:lstStyle/>
          <a:p>
            <a:r>
              <a:rPr lang="en-US"/>
              <a:t>path example</a:t>
            </a:r>
          </a:p>
        </p:txBody>
      </p:sp>
      <p:pic>
        <p:nvPicPr>
          <p:cNvPr id="110598" name="Picture 6" descr="C:\home\finson\cse142\lectures-inwork\setpath.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1" y="152400"/>
            <a:ext cx="5948363" cy="65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905730"/>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524000" y="838201"/>
            <a:ext cx="9144000" cy="5172075"/>
          </a:xfrm>
          <a:prstGeom prst="rect">
            <a:avLst/>
          </a:prstGeom>
        </p:spPr>
      </p:pic>
    </p:spTree>
    <p:extLst>
      <p:ext uri="{BB962C8B-B14F-4D97-AF65-F5344CB8AC3E}">
        <p14:creationId xmlns:p14="http://schemas.microsoft.com/office/powerpoint/2010/main" val="2924629193"/>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838201"/>
            <a:ext cx="9144000" cy="5172075"/>
          </a:xfrm>
          <a:prstGeom prst="rect">
            <a:avLst/>
          </a:prstGeom>
          <a:ln>
            <a:solidFill>
              <a:srgbClr val="632523"/>
            </a:solidFill>
          </a:ln>
        </p:spPr>
      </p:pic>
    </p:spTree>
    <p:extLst>
      <p:ext uri="{BB962C8B-B14F-4D97-AF65-F5344CB8AC3E}">
        <p14:creationId xmlns:p14="http://schemas.microsoft.com/office/powerpoint/2010/main" val="1613353231"/>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a:t>
            </a:r>
            <a:endParaRPr lang="en-US" dirty="0"/>
          </a:p>
        </p:txBody>
      </p:sp>
      <p:sp>
        <p:nvSpPr>
          <p:cNvPr id="4" name="Rectangle 3"/>
          <p:cNvSpPr/>
          <p:nvPr/>
        </p:nvSpPr>
        <p:spPr>
          <a:xfrm>
            <a:off x="7450903" y="1547521"/>
            <a:ext cx="2145948" cy="14891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Archiva</a:t>
            </a:r>
            <a:r>
              <a:rPr lang="en-US" dirty="0"/>
              <a:t> Server</a:t>
            </a:r>
          </a:p>
          <a:p>
            <a:pPr algn="ctr"/>
            <a:r>
              <a:rPr lang="en-US" dirty="0"/>
              <a:t>(Repository Server)</a:t>
            </a:r>
          </a:p>
        </p:txBody>
      </p:sp>
      <p:grpSp>
        <p:nvGrpSpPr>
          <p:cNvPr id="7" name="Group 6"/>
          <p:cNvGrpSpPr/>
          <p:nvPr/>
        </p:nvGrpSpPr>
        <p:grpSpPr>
          <a:xfrm>
            <a:off x="4677231" y="5050450"/>
            <a:ext cx="671522" cy="1000050"/>
            <a:chOff x="642326" y="1657015"/>
            <a:chExt cx="671522" cy="1000050"/>
          </a:xfrm>
        </p:grpSpPr>
        <p:sp>
          <p:nvSpPr>
            <p:cNvPr id="6" name="Trapezoid 5"/>
            <p:cNvSpPr/>
            <p:nvPr/>
          </p:nvSpPr>
          <p:spPr>
            <a:xfrm>
              <a:off x="642326" y="2065795"/>
              <a:ext cx="671522" cy="59127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729914" y="1657015"/>
              <a:ext cx="525539" cy="45257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6318656" y="5050450"/>
            <a:ext cx="671522" cy="1000050"/>
            <a:chOff x="642326" y="1657015"/>
            <a:chExt cx="671522" cy="1000050"/>
          </a:xfrm>
        </p:grpSpPr>
        <p:sp>
          <p:nvSpPr>
            <p:cNvPr id="9" name="Trapezoid 8"/>
            <p:cNvSpPr/>
            <p:nvPr/>
          </p:nvSpPr>
          <p:spPr>
            <a:xfrm>
              <a:off x="642326" y="2065795"/>
              <a:ext cx="671522" cy="59127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729914" y="1657015"/>
              <a:ext cx="525539" cy="45257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166326" y="5050450"/>
            <a:ext cx="671522" cy="1000050"/>
            <a:chOff x="642326" y="1657015"/>
            <a:chExt cx="671522" cy="1000050"/>
          </a:xfrm>
        </p:grpSpPr>
        <p:sp>
          <p:nvSpPr>
            <p:cNvPr id="12" name="Trapezoid 11"/>
            <p:cNvSpPr/>
            <p:nvPr/>
          </p:nvSpPr>
          <p:spPr>
            <a:xfrm>
              <a:off x="642326" y="2065795"/>
              <a:ext cx="671522" cy="591270"/>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p:cNvSpPr/>
            <p:nvPr/>
          </p:nvSpPr>
          <p:spPr>
            <a:xfrm>
              <a:off x="729914" y="1657015"/>
              <a:ext cx="525539" cy="4525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4" name="Rectangle 13"/>
          <p:cNvSpPr/>
          <p:nvPr/>
        </p:nvSpPr>
        <p:spPr>
          <a:xfrm>
            <a:off x="2166326" y="1313933"/>
            <a:ext cx="2160544" cy="12993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CVS</a:t>
            </a:r>
          </a:p>
        </p:txBody>
      </p:sp>
      <p:sp>
        <p:nvSpPr>
          <p:cNvPr id="15" name="TextBox 14"/>
          <p:cNvSpPr txBox="1"/>
          <p:nvPr/>
        </p:nvSpPr>
        <p:spPr>
          <a:xfrm>
            <a:off x="2502085" y="2817656"/>
            <a:ext cx="1328444" cy="369332"/>
          </a:xfrm>
          <a:prstGeom prst="rect">
            <a:avLst/>
          </a:prstGeom>
          <a:noFill/>
        </p:spPr>
        <p:txBody>
          <a:bodyPr wrap="square" rtlCol="0">
            <a:spAutoFit/>
          </a:bodyPr>
          <a:lstStyle/>
          <a:p>
            <a:r>
              <a:rPr lang="en-US" dirty="0" err="1"/>
              <a:t>pom.xml</a:t>
            </a:r>
            <a:endParaRPr lang="en-US" dirty="0"/>
          </a:p>
        </p:txBody>
      </p:sp>
      <p:sp>
        <p:nvSpPr>
          <p:cNvPr id="16" name="TextBox 15"/>
          <p:cNvSpPr txBox="1"/>
          <p:nvPr/>
        </p:nvSpPr>
        <p:spPr>
          <a:xfrm>
            <a:off x="4464673" y="6327884"/>
            <a:ext cx="1328444" cy="369332"/>
          </a:xfrm>
          <a:prstGeom prst="rect">
            <a:avLst/>
          </a:prstGeom>
          <a:noFill/>
        </p:spPr>
        <p:txBody>
          <a:bodyPr wrap="square" rtlCol="0">
            <a:spAutoFit/>
          </a:bodyPr>
          <a:lstStyle/>
          <a:p>
            <a:r>
              <a:rPr lang="en-US" dirty="0" err="1"/>
              <a:t>pom.xml</a:t>
            </a:r>
            <a:endParaRPr lang="en-US" dirty="0"/>
          </a:p>
        </p:txBody>
      </p:sp>
      <p:sp>
        <p:nvSpPr>
          <p:cNvPr id="17" name="TextBox 16"/>
          <p:cNvSpPr txBox="1"/>
          <p:nvPr/>
        </p:nvSpPr>
        <p:spPr>
          <a:xfrm>
            <a:off x="6122459" y="6327884"/>
            <a:ext cx="1328444" cy="369332"/>
          </a:xfrm>
          <a:prstGeom prst="rect">
            <a:avLst/>
          </a:prstGeom>
          <a:noFill/>
        </p:spPr>
        <p:txBody>
          <a:bodyPr wrap="square" rtlCol="0">
            <a:spAutoFit/>
          </a:bodyPr>
          <a:lstStyle/>
          <a:p>
            <a:r>
              <a:rPr lang="en-US" dirty="0" err="1"/>
              <a:t>pom.xml</a:t>
            </a:r>
            <a:endParaRPr lang="en-US" dirty="0"/>
          </a:p>
        </p:txBody>
      </p:sp>
      <p:sp>
        <p:nvSpPr>
          <p:cNvPr id="18" name="TextBox 17"/>
          <p:cNvSpPr txBox="1"/>
          <p:nvPr/>
        </p:nvSpPr>
        <p:spPr>
          <a:xfrm>
            <a:off x="1908214" y="6303516"/>
            <a:ext cx="1328444" cy="369332"/>
          </a:xfrm>
          <a:prstGeom prst="rect">
            <a:avLst/>
          </a:prstGeom>
          <a:noFill/>
        </p:spPr>
        <p:txBody>
          <a:bodyPr wrap="square" rtlCol="0">
            <a:spAutoFit/>
          </a:bodyPr>
          <a:lstStyle/>
          <a:p>
            <a:r>
              <a:rPr lang="en-US" dirty="0" err="1"/>
              <a:t>pom.xml</a:t>
            </a:r>
            <a:endParaRPr lang="en-US" dirty="0"/>
          </a:p>
        </p:txBody>
      </p:sp>
      <p:sp>
        <p:nvSpPr>
          <p:cNvPr id="19" name="TextBox 18"/>
          <p:cNvSpPr txBox="1"/>
          <p:nvPr/>
        </p:nvSpPr>
        <p:spPr>
          <a:xfrm>
            <a:off x="7144340" y="3186989"/>
            <a:ext cx="3523660" cy="34778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100" dirty="0"/>
              <a:t>&lt;project&gt;</a:t>
            </a:r>
          </a:p>
          <a:p>
            <a:r>
              <a:rPr lang="en-US" sz="1100" dirty="0"/>
              <a:t>    ...</a:t>
            </a:r>
          </a:p>
          <a:p>
            <a:r>
              <a:rPr lang="en-US" sz="1100" dirty="0"/>
              <a:t>    &lt;</a:t>
            </a:r>
            <a:r>
              <a:rPr lang="en-US" sz="1100" dirty="0" err="1"/>
              <a:t>distributionManagement</a:t>
            </a:r>
            <a:r>
              <a:rPr lang="en-US" sz="1100" dirty="0"/>
              <a:t>&gt;</a:t>
            </a:r>
          </a:p>
          <a:p>
            <a:r>
              <a:rPr lang="en-US" sz="1100" dirty="0"/>
              <a:t>      &lt;repository&gt;</a:t>
            </a:r>
          </a:p>
          <a:p>
            <a:r>
              <a:rPr lang="en-US" sz="1100" dirty="0"/>
              <a:t>        &lt;id&gt;</a:t>
            </a:r>
            <a:r>
              <a:rPr lang="en-US" sz="1100" dirty="0" err="1"/>
              <a:t>archiva.internal</a:t>
            </a:r>
            <a:r>
              <a:rPr lang="en-US" sz="1100" dirty="0"/>
              <a:t>&lt;/id&gt;</a:t>
            </a:r>
          </a:p>
          <a:p>
            <a:r>
              <a:rPr lang="en-US" sz="1100" dirty="0"/>
              <a:t>        &lt;name&gt;Internal Release Repository&lt;/name&gt;</a:t>
            </a:r>
          </a:p>
          <a:p>
            <a:r>
              <a:rPr lang="en-US" sz="1100" dirty="0"/>
              <a:t>        &lt;</a:t>
            </a:r>
            <a:r>
              <a:rPr lang="en-US" sz="1100" dirty="0" err="1"/>
              <a:t>url</a:t>
            </a:r>
            <a:r>
              <a:rPr lang="en-US" sz="1100" dirty="0"/>
              <a:t>&gt;</a:t>
            </a:r>
            <a:r>
              <a:rPr lang="en-US" sz="1100" dirty="0" err="1"/>
              <a:t>dav:http</a:t>
            </a:r>
            <a:r>
              <a:rPr lang="en-US" sz="1100" dirty="0"/>
              <a:t>://reposerver.mycompany.com:8080/</a:t>
            </a:r>
            <a:r>
              <a:rPr lang="en-US" sz="1100" dirty="0" err="1"/>
              <a:t>archiva</a:t>
            </a:r>
            <a:r>
              <a:rPr lang="en-US" sz="1100" dirty="0"/>
              <a:t>/repository/internal/&lt;/</a:t>
            </a:r>
            <a:r>
              <a:rPr lang="en-US" sz="1100" dirty="0" err="1"/>
              <a:t>url</a:t>
            </a:r>
            <a:r>
              <a:rPr lang="en-US" sz="1100" dirty="0"/>
              <a:t>&gt;</a:t>
            </a:r>
          </a:p>
          <a:p>
            <a:r>
              <a:rPr lang="en-US" sz="1100" dirty="0"/>
              <a:t>      &lt;/repository&gt;</a:t>
            </a:r>
          </a:p>
          <a:p>
            <a:r>
              <a:rPr lang="en-US" sz="1100" dirty="0"/>
              <a:t>      &lt;</a:t>
            </a:r>
            <a:r>
              <a:rPr lang="en-US" sz="1100" dirty="0" err="1"/>
              <a:t>snapshotRepository</a:t>
            </a:r>
            <a:r>
              <a:rPr lang="en-US" sz="1100" dirty="0"/>
              <a:t>&gt;</a:t>
            </a:r>
          </a:p>
          <a:p>
            <a:r>
              <a:rPr lang="en-US" sz="1100" dirty="0"/>
              <a:t>        &lt;id&gt;</a:t>
            </a:r>
            <a:r>
              <a:rPr lang="en-US" sz="1100" dirty="0" err="1"/>
              <a:t>archiva.snapshots</a:t>
            </a:r>
            <a:r>
              <a:rPr lang="en-US" sz="1100" dirty="0"/>
              <a:t>&lt;/id&gt;</a:t>
            </a:r>
          </a:p>
          <a:p>
            <a:r>
              <a:rPr lang="en-US" sz="1100" dirty="0"/>
              <a:t>        &lt;name&gt;Internal Snapshot Repository&lt;/name&gt;</a:t>
            </a:r>
          </a:p>
          <a:p>
            <a:r>
              <a:rPr lang="en-US" sz="1100" dirty="0"/>
              <a:t>        &lt;</a:t>
            </a:r>
            <a:r>
              <a:rPr lang="en-US" sz="1100" dirty="0" err="1"/>
              <a:t>url</a:t>
            </a:r>
            <a:r>
              <a:rPr lang="en-US" sz="1100" dirty="0"/>
              <a:t>&gt;</a:t>
            </a:r>
            <a:r>
              <a:rPr lang="en-US" sz="1100" dirty="0" err="1"/>
              <a:t>dav:http</a:t>
            </a:r>
            <a:r>
              <a:rPr lang="en-US" sz="1100" dirty="0"/>
              <a:t>://reposerver.mycompany.com:8080/</a:t>
            </a:r>
            <a:r>
              <a:rPr lang="en-US" sz="1100" dirty="0" err="1"/>
              <a:t>archiva</a:t>
            </a:r>
            <a:r>
              <a:rPr lang="en-US" sz="1100" dirty="0"/>
              <a:t>/repository/snapshots/&lt;/</a:t>
            </a:r>
            <a:r>
              <a:rPr lang="en-US" sz="1100" dirty="0" err="1"/>
              <a:t>url</a:t>
            </a:r>
            <a:r>
              <a:rPr lang="en-US" sz="1100" dirty="0"/>
              <a:t>&gt;</a:t>
            </a:r>
          </a:p>
          <a:p>
            <a:r>
              <a:rPr lang="en-US" sz="1100" dirty="0"/>
              <a:t>      &lt;/</a:t>
            </a:r>
            <a:r>
              <a:rPr lang="en-US" sz="1100" dirty="0" err="1"/>
              <a:t>snapshotRepository</a:t>
            </a:r>
            <a:r>
              <a:rPr lang="en-US" sz="1100" dirty="0"/>
              <a:t>&gt;</a:t>
            </a:r>
          </a:p>
          <a:p>
            <a:r>
              <a:rPr lang="en-US" sz="1100" dirty="0"/>
              <a:t>    &lt;/</a:t>
            </a:r>
            <a:r>
              <a:rPr lang="en-US" sz="1100" dirty="0" err="1"/>
              <a:t>distributionManagement</a:t>
            </a:r>
            <a:r>
              <a:rPr lang="en-US" sz="1100" dirty="0"/>
              <a:t>&gt;</a:t>
            </a:r>
          </a:p>
          <a:p>
            <a:r>
              <a:rPr lang="en-US" sz="1100" dirty="0"/>
              <a:t>    ...</a:t>
            </a:r>
          </a:p>
          <a:p>
            <a:r>
              <a:rPr lang="en-US" sz="1100" dirty="0"/>
              <a:t>  &lt;/project&gt;</a:t>
            </a:r>
          </a:p>
        </p:txBody>
      </p:sp>
      <p:grpSp>
        <p:nvGrpSpPr>
          <p:cNvPr id="23" name="Group 22"/>
          <p:cNvGrpSpPr/>
          <p:nvPr/>
        </p:nvGrpSpPr>
        <p:grpSpPr>
          <a:xfrm>
            <a:off x="6654417" y="1722711"/>
            <a:ext cx="671522" cy="890556"/>
            <a:chOff x="3153232" y="2934449"/>
            <a:chExt cx="671522" cy="890556"/>
          </a:xfrm>
        </p:grpSpPr>
        <p:sp>
          <p:nvSpPr>
            <p:cNvPr id="20" name="Oval 19"/>
            <p:cNvSpPr/>
            <p:nvPr/>
          </p:nvSpPr>
          <p:spPr>
            <a:xfrm>
              <a:off x="3153232" y="3186988"/>
              <a:ext cx="671522" cy="638017"/>
            </a:xfrm>
            <a:prstGeom prst="ellipse">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p:cNvSpPr/>
            <p:nvPr/>
          </p:nvSpPr>
          <p:spPr>
            <a:xfrm>
              <a:off x="3430596" y="3533020"/>
              <a:ext cx="87590" cy="27738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2" name="Block Arc 21"/>
            <p:cNvSpPr/>
            <p:nvPr/>
          </p:nvSpPr>
          <p:spPr>
            <a:xfrm>
              <a:off x="3182427" y="2934449"/>
              <a:ext cx="583934" cy="705115"/>
            </a:xfrm>
            <a:prstGeom prst="blockArc">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grpSp>
      <p:sp>
        <p:nvSpPr>
          <p:cNvPr id="24" name="TextBox 23"/>
          <p:cNvSpPr txBox="1"/>
          <p:nvPr/>
        </p:nvSpPr>
        <p:spPr>
          <a:xfrm>
            <a:off x="2837849" y="3606017"/>
            <a:ext cx="3284611" cy="646331"/>
          </a:xfrm>
          <a:prstGeom prst="rect">
            <a:avLst/>
          </a:prstGeom>
          <a:noFill/>
        </p:spPr>
        <p:txBody>
          <a:bodyPr wrap="square" rtlCol="0">
            <a:spAutoFit/>
          </a:bodyPr>
          <a:lstStyle/>
          <a:p>
            <a:r>
              <a:rPr lang="en-US" dirty="0"/>
              <a:t>Where to specify Username and</a:t>
            </a:r>
          </a:p>
          <a:p>
            <a:r>
              <a:rPr lang="en-US" dirty="0"/>
              <a:t>Password?</a:t>
            </a:r>
          </a:p>
        </p:txBody>
      </p:sp>
      <p:sp>
        <p:nvSpPr>
          <p:cNvPr id="27" name="Rectangle 26"/>
          <p:cNvSpPr/>
          <p:nvPr/>
        </p:nvSpPr>
        <p:spPr>
          <a:xfrm>
            <a:off x="7144340" y="3186988"/>
            <a:ext cx="3523660" cy="3116528"/>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r>
              <a:rPr lang="en-US" sz="1200" dirty="0"/>
              <a:t>&lt;settings&gt;</a:t>
            </a:r>
          </a:p>
          <a:p>
            <a:r>
              <a:rPr lang="en-US" sz="1200" dirty="0"/>
              <a:t>    ...</a:t>
            </a:r>
          </a:p>
          <a:p>
            <a:r>
              <a:rPr lang="en-US" sz="1200" dirty="0"/>
              <a:t>    &lt;servers&gt;</a:t>
            </a:r>
          </a:p>
          <a:p>
            <a:r>
              <a:rPr lang="en-US" sz="1200" dirty="0"/>
              <a:t>      &lt;server&gt;</a:t>
            </a:r>
          </a:p>
          <a:p>
            <a:r>
              <a:rPr lang="en-US" sz="1200" dirty="0"/>
              <a:t>        &lt;id&gt;</a:t>
            </a:r>
            <a:r>
              <a:rPr lang="en-US" sz="1200" dirty="0" err="1"/>
              <a:t>deployment.webdav</a:t>
            </a:r>
            <a:r>
              <a:rPr lang="en-US" sz="1200" dirty="0"/>
              <a:t>&lt;/id&gt;</a:t>
            </a:r>
          </a:p>
          <a:p>
            <a:r>
              <a:rPr lang="en-US" sz="1200" dirty="0"/>
              <a:t>        &lt;username&gt;{</a:t>
            </a:r>
            <a:r>
              <a:rPr lang="en-US" sz="1200" dirty="0" err="1"/>
              <a:t>archiva</a:t>
            </a:r>
            <a:r>
              <a:rPr lang="en-US" sz="1200" dirty="0"/>
              <a:t>-deployment-user}&lt;/username&gt;</a:t>
            </a:r>
          </a:p>
          <a:p>
            <a:r>
              <a:rPr lang="en-US" sz="1200" dirty="0"/>
              <a:t>        &lt;password&gt;{</a:t>
            </a:r>
            <a:r>
              <a:rPr lang="en-US" sz="1200" dirty="0" err="1"/>
              <a:t>archiva</a:t>
            </a:r>
            <a:r>
              <a:rPr lang="en-US" sz="1200" dirty="0"/>
              <a:t>-deployment-</a:t>
            </a:r>
            <a:r>
              <a:rPr lang="en-US" sz="1200" dirty="0" err="1"/>
              <a:t>pwd</a:t>
            </a:r>
            <a:r>
              <a:rPr lang="en-US" sz="1200" dirty="0"/>
              <a:t>}&lt;/password&gt;</a:t>
            </a:r>
          </a:p>
          <a:p>
            <a:r>
              <a:rPr lang="en-US" sz="1200" dirty="0"/>
              <a:t>      &lt;/server&gt;</a:t>
            </a:r>
          </a:p>
          <a:p>
            <a:r>
              <a:rPr lang="en-US" sz="1200" dirty="0"/>
              <a:t>      ...</a:t>
            </a:r>
          </a:p>
          <a:p>
            <a:r>
              <a:rPr lang="en-US" sz="1200" dirty="0"/>
              <a:t>    &lt;/servers&gt;</a:t>
            </a:r>
          </a:p>
          <a:p>
            <a:r>
              <a:rPr lang="en-US" sz="1200" dirty="0"/>
              <a:t>    ...</a:t>
            </a:r>
          </a:p>
          <a:p>
            <a:r>
              <a:rPr lang="en-US" sz="1200" dirty="0"/>
              <a:t>  &lt;/settings&gt;</a:t>
            </a:r>
          </a:p>
        </p:txBody>
      </p:sp>
      <p:sp>
        <p:nvSpPr>
          <p:cNvPr id="29" name="TextBox 28"/>
          <p:cNvSpPr txBox="1"/>
          <p:nvPr/>
        </p:nvSpPr>
        <p:spPr>
          <a:xfrm>
            <a:off x="1908214" y="6050500"/>
            <a:ext cx="1455170" cy="369332"/>
          </a:xfrm>
          <a:prstGeom prst="rect">
            <a:avLst/>
          </a:prstGeom>
          <a:noFill/>
        </p:spPr>
        <p:txBody>
          <a:bodyPr wrap="square" rtlCol="0">
            <a:spAutoFit/>
          </a:bodyPr>
          <a:lstStyle/>
          <a:p>
            <a:r>
              <a:rPr lang="en-US" dirty="0" err="1"/>
              <a:t>settings.xml</a:t>
            </a:r>
            <a:endParaRPr lang="en-US" dirty="0"/>
          </a:p>
        </p:txBody>
      </p:sp>
    </p:spTree>
    <p:extLst>
      <p:ext uri="{BB962C8B-B14F-4D97-AF65-F5344CB8AC3E}">
        <p14:creationId xmlns:p14="http://schemas.microsoft.com/office/powerpoint/2010/main" val="356100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 presetClass="exit" presetSubtype="10" fill="hold" grpId="1" nodeType="clickEffect">
                                  <p:stCondLst>
                                    <p:cond delay="0"/>
                                  </p:stCondLst>
                                  <p:childTnLst>
                                    <p:animEffect transition="out" filter="blinds(horizontal)">
                                      <p:cBhvr>
                                        <p:cTn id="38" dur="500"/>
                                        <p:tgtEl>
                                          <p:spTgt spid="24"/>
                                        </p:tgtEl>
                                      </p:cBhvr>
                                    </p:animEffect>
                                    <p:set>
                                      <p:cBhvr>
                                        <p:cTn id="39" dur="1" fill="hold">
                                          <p:stCondLst>
                                            <p:cond delay="499"/>
                                          </p:stCondLst>
                                        </p:cTn>
                                        <p:tgtEl>
                                          <p:spTgt spid="24"/>
                                        </p:tgtEl>
                                        <p:attrNameLst>
                                          <p:attrName>style.visibility</p:attrName>
                                        </p:attrNameLst>
                                      </p:cBhvr>
                                      <p:to>
                                        <p:strVal val="hidden"/>
                                      </p:to>
                                    </p:set>
                                  </p:childTnLst>
                                </p:cTn>
                              </p:par>
                              <p:par>
                                <p:cTn id="40" presetID="1" presetClass="entr" presetSubtype="0" fill="hold" grpId="1" nodeType="withEffect">
                                  <p:stCondLst>
                                    <p:cond delay="0"/>
                                  </p:stCondLst>
                                  <p:childTnLst>
                                    <p:set>
                                      <p:cBhvr>
                                        <p:cTn id="41" dur="1" fill="hold">
                                          <p:stCondLst>
                                            <p:cond delay="0"/>
                                          </p:stCondLst>
                                        </p:cTn>
                                        <p:tgtEl>
                                          <p:spTgt spid="1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p:bldP spid="18" grpId="0"/>
      <p:bldP spid="19" grpId="0" animBg="1"/>
      <p:bldP spid="19" grpId="1" animBg="1"/>
      <p:bldP spid="24" grpId="0"/>
      <p:bldP spid="24" grpId="1"/>
      <p:bldP spid="27" grpId="0" animBg="1"/>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3886200" y="457200"/>
            <a:ext cx="4419600" cy="609600"/>
          </a:xfrm>
        </p:spPr>
        <p:txBody>
          <a:bodyPr>
            <a:normAutofit fontScale="90000"/>
          </a:bodyPr>
          <a:lstStyle/>
          <a:p>
            <a:r>
              <a:rPr lang="en-US"/>
              <a:t>tools documentation</a:t>
            </a:r>
          </a:p>
        </p:txBody>
      </p:sp>
      <p:pic>
        <p:nvPicPr>
          <p:cNvPr id="112643" name="Picture 3" descr="C:\home\finson\cse142\lectures-inwork\tool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900" y="233364"/>
            <a:ext cx="7696200" cy="639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5151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a:t>Classpath</a:t>
            </a:r>
          </a:p>
        </p:txBody>
      </p:sp>
      <p:sp>
        <p:nvSpPr>
          <p:cNvPr id="113667" name="Rectangle 3"/>
          <p:cNvSpPr>
            <a:spLocks noGrp="1" noChangeArrowheads="1"/>
          </p:cNvSpPr>
          <p:nvPr>
            <p:ph type="body" idx="1"/>
          </p:nvPr>
        </p:nvSpPr>
        <p:spPr/>
        <p:txBody>
          <a:bodyPr/>
          <a:lstStyle/>
          <a:p>
            <a:r>
              <a:rPr lang="en-US" dirty="0"/>
              <a:t>Compiler must be able to find other classes that we use</a:t>
            </a:r>
          </a:p>
          <a:p>
            <a:pPr lvl="1"/>
            <a:r>
              <a:rPr lang="en-US" dirty="0"/>
              <a:t>Standard java classes found by the default setup</a:t>
            </a:r>
          </a:p>
          <a:p>
            <a:pPr lvl="1"/>
            <a:r>
              <a:rPr lang="en-US" dirty="0"/>
              <a:t>Special classes like </a:t>
            </a:r>
            <a:r>
              <a:rPr lang="en-US" dirty="0" err="1"/>
              <a:t>uwcse</a:t>
            </a:r>
            <a:r>
              <a:rPr lang="en-US" dirty="0"/>
              <a:t> Shape must be located</a:t>
            </a:r>
          </a:p>
          <a:p>
            <a:pPr lvl="2">
              <a:buFontTx/>
              <a:buChar char="•"/>
            </a:pPr>
            <a:r>
              <a:rPr lang="en-US" dirty="0"/>
              <a:t>in BlueJ we set uwcse.jar as a user library</a:t>
            </a:r>
          </a:p>
          <a:p>
            <a:pPr lvl="2">
              <a:buFontTx/>
              <a:buChar char="•"/>
            </a:pPr>
            <a:r>
              <a:rPr lang="en-US" dirty="0"/>
              <a:t>when running java ourselves we set the library as part of the class path</a:t>
            </a:r>
          </a:p>
          <a:p>
            <a:r>
              <a:rPr lang="en-US" dirty="0" err="1"/>
              <a:t>Classpath</a:t>
            </a:r>
            <a:r>
              <a:rPr lang="en-US" dirty="0"/>
              <a:t> tells the compiler where to look</a:t>
            </a:r>
          </a:p>
          <a:p>
            <a:pPr lvl="1"/>
            <a:r>
              <a:rPr lang="en-US" sz="2000" b="1" dirty="0" err="1">
                <a:latin typeface="Courier New" panose="02070309020205020404" pitchFamily="49" charset="0"/>
              </a:rPr>
              <a:t>javac</a:t>
            </a:r>
            <a:r>
              <a:rPr lang="en-US" sz="2000" b="1" dirty="0">
                <a:latin typeface="Courier New" panose="02070309020205020404" pitchFamily="49" charset="0"/>
              </a:rPr>
              <a:t> -</a:t>
            </a:r>
            <a:r>
              <a:rPr lang="en-US" sz="2000" b="1" dirty="0" err="1">
                <a:latin typeface="Courier New" panose="02070309020205020404" pitchFamily="49" charset="0"/>
              </a:rPr>
              <a:t>classpath</a:t>
            </a:r>
            <a:r>
              <a:rPr lang="en-US" sz="2000" b="1" dirty="0">
                <a:latin typeface="Courier New" panose="02070309020205020404" pitchFamily="49" charset="0"/>
              </a:rPr>
              <a:t> .;\</a:t>
            </a:r>
            <a:r>
              <a:rPr lang="en-US" sz="2000" b="1" dirty="0" err="1">
                <a:latin typeface="Courier New" panose="02070309020205020404" pitchFamily="49" charset="0"/>
              </a:rPr>
              <a:t>cse</a:t>
            </a:r>
            <a:r>
              <a:rPr lang="en-US" sz="2000" b="1" dirty="0">
                <a:latin typeface="Courier New" panose="02070309020205020404" pitchFamily="49" charset="0"/>
              </a:rPr>
              <a:t>\lib\uwcse.jar *.java</a:t>
            </a:r>
            <a:endParaRPr lang="en-US" dirty="0"/>
          </a:p>
        </p:txBody>
      </p:sp>
    </p:spTree>
    <p:extLst>
      <p:ext uri="{BB962C8B-B14F-4D97-AF65-F5344CB8AC3E}">
        <p14:creationId xmlns:p14="http://schemas.microsoft.com/office/powerpoint/2010/main" val="3901805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Tools - java</a:t>
            </a:r>
          </a:p>
        </p:txBody>
      </p:sp>
      <p:sp>
        <p:nvSpPr>
          <p:cNvPr id="115715" name="Rectangle 3"/>
          <p:cNvSpPr>
            <a:spLocks noGrp="1" noChangeArrowheads="1"/>
          </p:cNvSpPr>
          <p:nvPr>
            <p:ph type="body" idx="1"/>
          </p:nvPr>
        </p:nvSpPr>
        <p:spPr>
          <a:xfrm>
            <a:off x="1981200" y="1219200"/>
            <a:ext cx="8382000" cy="4800600"/>
          </a:xfrm>
        </p:spPr>
        <p:txBody>
          <a:bodyPr/>
          <a:lstStyle/>
          <a:p>
            <a:r>
              <a:rPr lang="en-US"/>
              <a:t>java.exe runs the Java virtual machine from Sun</a:t>
            </a:r>
          </a:p>
          <a:p>
            <a:pPr lvl="1"/>
            <a:r>
              <a:rPr lang="en-US"/>
              <a:t>the virtual machine reads your class files and actually runs the program you’ve written</a:t>
            </a:r>
          </a:p>
          <a:p>
            <a:r>
              <a:rPr lang="en-US"/>
              <a:t>java.exe is located in the Java directory tree</a:t>
            </a:r>
          </a:p>
          <a:p>
            <a:pPr lvl="1"/>
            <a:r>
              <a:rPr lang="en-US"/>
              <a:t>C:\apps\jdk140\bin\java.exe</a:t>
            </a:r>
          </a:p>
          <a:p>
            <a:r>
              <a:rPr lang="en-US"/>
              <a:t>Operating system must be able to find java.exe</a:t>
            </a:r>
          </a:p>
          <a:p>
            <a:pPr lvl="1"/>
            <a:r>
              <a:rPr lang="en-US"/>
              <a:t>Path should be set already for the compiler</a:t>
            </a:r>
          </a:p>
        </p:txBody>
      </p:sp>
    </p:spTree>
    <p:extLst>
      <p:ext uri="{BB962C8B-B14F-4D97-AF65-F5344CB8AC3E}">
        <p14:creationId xmlns:p14="http://schemas.microsoft.com/office/powerpoint/2010/main" val="42656787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en-US"/>
              <a:t>Launching a java program</a:t>
            </a:r>
          </a:p>
        </p:txBody>
      </p:sp>
      <p:sp>
        <p:nvSpPr>
          <p:cNvPr id="116739" name="Rectangle 3"/>
          <p:cNvSpPr>
            <a:spLocks noGrp="1" noChangeArrowheads="1"/>
          </p:cNvSpPr>
          <p:nvPr>
            <p:ph type="body" idx="1"/>
          </p:nvPr>
        </p:nvSpPr>
        <p:spPr/>
        <p:txBody>
          <a:bodyPr/>
          <a:lstStyle/>
          <a:p>
            <a:r>
              <a:rPr lang="en-US"/>
              <a:t>The java tool launches a Java application. It does this by</a:t>
            </a:r>
          </a:p>
          <a:p>
            <a:pPr lvl="1"/>
            <a:r>
              <a:rPr lang="en-US"/>
              <a:t>starting a Java runtime environment</a:t>
            </a:r>
          </a:p>
          <a:p>
            <a:pPr lvl="1"/>
            <a:r>
              <a:rPr lang="en-US"/>
              <a:t>loading a specified class</a:t>
            </a:r>
          </a:p>
          <a:p>
            <a:pPr lvl="1"/>
            <a:r>
              <a:rPr lang="en-US"/>
              <a:t>invoking that class' main method.</a:t>
            </a:r>
          </a:p>
          <a:p>
            <a:r>
              <a:rPr lang="en-US"/>
              <a:t>The method declaration must look like the following:</a:t>
            </a:r>
          </a:p>
          <a:p>
            <a:pPr lvl="1"/>
            <a:r>
              <a:rPr lang="en-US" b="1">
                <a:latin typeface="Courier New" panose="02070309020205020404" pitchFamily="49" charset="0"/>
              </a:rPr>
              <a:t>public static void main(String args[])</a:t>
            </a:r>
            <a:endParaRPr lang="en-US"/>
          </a:p>
        </p:txBody>
      </p:sp>
    </p:spTree>
    <p:extLst>
      <p:ext uri="{BB962C8B-B14F-4D97-AF65-F5344CB8AC3E}">
        <p14:creationId xmlns:p14="http://schemas.microsoft.com/office/powerpoint/2010/main" val="35876329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t>Classpath</a:t>
            </a:r>
          </a:p>
        </p:txBody>
      </p:sp>
      <p:sp>
        <p:nvSpPr>
          <p:cNvPr id="117763" name="Rectangle 3"/>
          <p:cNvSpPr>
            <a:spLocks noGrp="1" noChangeArrowheads="1"/>
          </p:cNvSpPr>
          <p:nvPr>
            <p:ph type="body" idx="1"/>
          </p:nvPr>
        </p:nvSpPr>
        <p:spPr/>
        <p:txBody>
          <a:bodyPr/>
          <a:lstStyle/>
          <a:p>
            <a:r>
              <a:rPr lang="en-US" dirty="0"/>
              <a:t>Just as with the compiler, java must be able to find other classes that we use in the program</a:t>
            </a:r>
          </a:p>
          <a:p>
            <a:pPr lvl="1"/>
            <a:r>
              <a:rPr lang="en-US" dirty="0"/>
              <a:t>Standard java classes found by the default setup</a:t>
            </a:r>
          </a:p>
          <a:p>
            <a:pPr lvl="1"/>
            <a:r>
              <a:rPr lang="en-US" dirty="0"/>
              <a:t>Special classes like </a:t>
            </a:r>
            <a:r>
              <a:rPr lang="en-US" dirty="0" err="1"/>
              <a:t>uwcse</a:t>
            </a:r>
            <a:r>
              <a:rPr lang="en-US" dirty="0"/>
              <a:t> Shape must be located</a:t>
            </a:r>
          </a:p>
          <a:p>
            <a:pPr lvl="2">
              <a:buFontTx/>
              <a:buChar char="•"/>
            </a:pPr>
            <a:r>
              <a:rPr lang="en-US" dirty="0"/>
              <a:t>in BlueJ we set uwcse.jar as a user library</a:t>
            </a:r>
          </a:p>
          <a:p>
            <a:pPr lvl="2">
              <a:buFontTx/>
              <a:buChar char="•"/>
            </a:pPr>
            <a:r>
              <a:rPr lang="en-US" dirty="0"/>
              <a:t>when running java ourselves we set the library as part of the class path</a:t>
            </a:r>
          </a:p>
          <a:p>
            <a:r>
              <a:rPr lang="en-US" dirty="0" err="1"/>
              <a:t>Classpath</a:t>
            </a:r>
            <a:r>
              <a:rPr lang="en-US" dirty="0"/>
              <a:t> tells java where to look</a:t>
            </a:r>
          </a:p>
          <a:p>
            <a:pPr lvl="1"/>
            <a:r>
              <a:rPr lang="en-US" sz="2000" b="1" dirty="0">
                <a:latin typeface="Courier New" panose="02070309020205020404" pitchFamily="49" charset="0"/>
              </a:rPr>
              <a:t>java -</a:t>
            </a:r>
            <a:r>
              <a:rPr lang="en-US" sz="2000" b="1" dirty="0" err="1">
                <a:latin typeface="Courier New" panose="02070309020205020404" pitchFamily="49" charset="0"/>
              </a:rPr>
              <a:t>classpath</a:t>
            </a:r>
            <a:r>
              <a:rPr lang="en-US" sz="2000" b="1" dirty="0">
                <a:latin typeface="Courier New" panose="02070309020205020404" pitchFamily="49" charset="0"/>
              </a:rPr>
              <a:t> .;\</a:t>
            </a:r>
            <a:r>
              <a:rPr lang="en-US" sz="2000" b="1" dirty="0" err="1">
                <a:latin typeface="Courier New" panose="02070309020205020404" pitchFamily="49" charset="0"/>
              </a:rPr>
              <a:t>cse</a:t>
            </a:r>
            <a:r>
              <a:rPr lang="en-US" sz="2000" b="1" dirty="0">
                <a:latin typeface="Courier New" panose="02070309020205020404" pitchFamily="49" charset="0"/>
              </a:rPr>
              <a:t>\lib\uwcse.jar Director</a:t>
            </a:r>
            <a:endParaRPr lang="en-US" dirty="0"/>
          </a:p>
        </p:txBody>
      </p:sp>
    </p:spTree>
    <p:extLst>
      <p:ext uri="{BB962C8B-B14F-4D97-AF65-F5344CB8AC3E}">
        <p14:creationId xmlns:p14="http://schemas.microsoft.com/office/powerpoint/2010/main" val="32063214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Tools - File System</a:t>
            </a:r>
          </a:p>
        </p:txBody>
      </p:sp>
      <p:sp>
        <p:nvSpPr>
          <p:cNvPr id="96259" name="Rectangle 3"/>
          <p:cNvSpPr>
            <a:spLocks noGrp="1" noChangeArrowheads="1"/>
          </p:cNvSpPr>
          <p:nvPr>
            <p:ph type="body" idx="1"/>
          </p:nvPr>
        </p:nvSpPr>
        <p:spPr>
          <a:xfrm>
            <a:off x="1981200" y="1295400"/>
            <a:ext cx="8229600" cy="4724400"/>
          </a:xfrm>
        </p:spPr>
        <p:txBody>
          <a:bodyPr/>
          <a:lstStyle/>
          <a:p>
            <a:r>
              <a:rPr lang="en-US"/>
              <a:t>It is important that you be able to find the source files that you write and understand what they are and how they relate</a:t>
            </a:r>
          </a:p>
          <a:p>
            <a:r>
              <a:rPr lang="en-US"/>
              <a:t>Look at the directories</a:t>
            </a:r>
          </a:p>
          <a:p>
            <a:pPr lvl="1"/>
            <a:r>
              <a:rPr lang="en-US"/>
              <a:t>find the .java files and the .class files</a:t>
            </a:r>
          </a:p>
          <a:p>
            <a:r>
              <a:rPr lang="en-US"/>
              <a:t>Notice that the files that I supplied for homework 4 are in a subdirectory “skel”</a:t>
            </a:r>
          </a:p>
          <a:p>
            <a:pPr lvl="1"/>
            <a:r>
              <a:rPr lang="en-US"/>
              <a:t>they are part of package “skel” as a result</a:t>
            </a:r>
          </a:p>
          <a:p>
            <a:pPr lvl="1"/>
            <a:r>
              <a:rPr lang="en-US"/>
              <a:t>more about packages in later lectures</a:t>
            </a:r>
          </a:p>
        </p:txBody>
      </p:sp>
    </p:spTree>
    <p:extLst>
      <p:ext uri="{BB962C8B-B14F-4D97-AF65-F5344CB8AC3E}">
        <p14:creationId xmlns:p14="http://schemas.microsoft.com/office/powerpoint/2010/main" val="41593171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zh-CN" altLang="zh-CN" smtClean="0"/>
              <a:t>Delivery Challenges</a:t>
            </a:r>
          </a:p>
        </p:txBody>
      </p:sp>
      <p:sp>
        <p:nvSpPr>
          <p:cNvPr id="6148" name="Rectangle 3"/>
          <p:cNvSpPr>
            <a:spLocks noGrp="1" noChangeArrowheads="1"/>
          </p:cNvSpPr>
          <p:nvPr>
            <p:ph type="body" idx="1"/>
          </p:nvPr>
        </p:nvSpPr>
        <p:spPr/>
        <p:txBody>
          <a:bodyPr>
            <a:normAutofit fontScale="92500" lnSpcReduction="20000"/>
          </a:bodyPr>
          <a:lstStyle/>
          <a:p>
            <a:pPr eaLnBrk="1" hangingPunct="1"/>
            <a:r>
              <a:rPr lang="zh-CN" altLang="en-US" smtClean="0"/>
              <a:t>Today’s business and technical needs are pushing traditional delivery approaches to the breaking point</a:t>
            </a:r>
          </a:p>
          <a:p>
            <a:pPr eaLnBrk="1" hangingPunct="1"/>
            <a:endParaRPr lang="zh-CN" altLang="en-US" smtClean="0"/>
          </a:p>
          <a:p>
            <a:pPr eaLnBrk="1" hangingPunct="1"/>
            <a:endParaRPr lang="zh-CN" altLang="en-US" smtClean="0"/>
          </a:p>
          <a:p>
            <a:pPr eaLnBrk="1" hangingPunct="1"/>
            <a:endParaRPr lang="zh-CN" altLang="en-US" smtClean="0"/>
          </a:p>
          <a:p>
            <a:pPr eaLnBrk="1" hangingPunct="1"/>
            <a:endParaRPr lang="zh-CN" altLang="en-US" smtClean="0"/>
          </a:p>
          <a:p>
            <a:pPr eaLnBrk="1" hangingPunct="1"/>
            <a:endParaRPr lang="zh-CN" altLang="en-US" smtClean="0"/>
          </a:p>
          <a:p>
            <a:pPr eaLnBrk="1" hangingPunct="1"/>
            <a:endParaRPr lang="zh-CN" altLang="en-US" smtClean="0"/>
          </a:p>
          <a:p>
            <a:pPr eaLnBrk="1" hangingPunct="1"/>
            <a:endParaRPr lang="zh-CN" altLang="en-US" smtClean="0"/>
          </a:p>
          <a:p>
            <a:pPr eaLnBrk="1" hangingPunct="1"/>
            <a:r>
              <a:rPr lang="zh-CN" altLang="en-US" smtClean="0"/>
              <a:t>Technical Challenges:Scale Complexity Time Pressures</a:t>
            </a:r>
          </a:p>
          <a:p>
            <a:pPr eaLnBrk="1" hangingPunct="1"/>
            <a:r>
              <a:rPr lang="zh-CN" altLang="en-US" smtClean="0"/>
              <a:t>Technical Trends: SoLoMo</a:t>
            </a:r>
          </a:p>
        </p:txBody>
      </p:sp>
      <p:pic>
        <p:nvPicPr>
          <p:cNvPr id="615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8105" y="2604861"/>
            <a:ext cx="834231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59853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zh-CN" altLang="zh-CN" smtClean="0"/>
              <a:t>Reduce Delivery Gaps</a:t>
            </a:r>
          </a:p>
        </p:txBody>
      </p:sp>
      <p:sp>
        <p:nvSpPr>
          <p:cNvPr id="7172" name="Rectangle 3"/>
          <p:cNvSpPr>
            <a:spLocks noGrp="1" noChangeArrowheads="1"/>
          </p:cNvSpPr>
          <p:nvPr>
            <p:ph type="body" idx="1"/>
          </p:nvPr>
        </p:nvSpPr>
        <p:spPr/>
        <p:txBody>
          <a:bodyPr>
            <a:normAutofit fontScale="92500" lnSpcReduction="20000"/>
          </a:bodyPr>
          <a:lstStyle/>
          <a:p>
            <a:pPr eaLnBrk="1" hangingPunct="1"/>
            <a:r>
              <a:rPr lang="zh-CN" altLang="en-US" smtClean="0"/>
              <a:t>Design and Deployment Planning</a:t>
            </a:r>
          </a:p>
          <a:p>
            <a:pPr lvl="1" eaLnBrk="1" hangingPunct="1"/>
            <a:r>
              <a:rPr lang="zh-CN" altLang="en-US" smtClean="0"/>
              <a:t>Integrate and automate deployment planning processes across development &amp; operations</a:t>
            </a:r>
          </a:p>
          <a:p>
            <a:pPr lvl="1" eaLnBrk="1" hangingPunct="1"/>
            <a:r>
              <a:rPr lang="zh-CN" altLang="en-US" smtClean="0"/>
              <a:t>Ensure asset &amp; configuration details are shared and synchronized across asset stores.</a:t>
            </a:r>
          </a:p>
          <a:p>
            <a:pPr eaLnBrk="1" hangingPunct="1"/>
            <a:r>
              <a:rPr lang="zh-CN" altLang="en-US" smtClean="0"/>
              <a:t>Environment Setup, Testing,Deployment and Monitoring</a:t>
            </a:r>
          </a:p>
          <a:p>
            <a:pPr lvl="1" eaLnBrk="1" hangingPunct="1"/>
            <a:r>
              <a:rPr lang="zh-CN" altLang="en-US" smtClean="0"/>
              <a:t>Leverage integrated tools for discovery &amp; accelerating provisioning of test lab &amp; production environments.</a:t>
            </a:r>
          </a:p>
          <a:p>
            <a:pPr lvl="1" eaLnBrk="1" hangingPunct="1"/>
            <a:r>
              <a:rPr lang="zh-CN" altLang="en-US" smtClean="0"/>
              <a:t>Improving test performance by replicating “real world” environments - faster testing &amp; problem resolution</a:t>
            </a:r>
          </a:p>
          <a:p>
            <a:pPr eaLnBrk="1" hangingPunct="1"/>
            <a:r>
              <a:rPr lang="zh-CN" altLang="en-US" smtClean="0"/>
              <a:t>Issue Identification and Resolution Management</a:t>
            </a:r>
          </a:p>
          <a:p>
            <a:pPr lvl="1" eaLnBrk="1" hangingPunct="1"/>
            <a:r>
              <a:rPr lang="zh-CN" altLang="en-US" smtClean="0"/>
              <a:t>Resolving problems quicker by sharing problem &amp; ticket information</a:t>
            </a:r>
          </a:p>
          <a:p>
            <a:pPr lvl="1" eaLnBrk="1" hangingPunct="1"/>
            <a:r>
              <a:rPr lang="zh-CN" altLang="en-US" smtClean="0"/>
              <a:t>Ensuring tracking tools for production problems and application fixes remain synchronized</a:t>
            </a:r>
          </a:p>
        </p:txBody>
      </p:sp>
    </p:spTree>
    <p:extLst>
      <p:ext uri="{BB962C8B-B14F-4D97-AF65-F5344CB8AC3E}">
        <p14:creationId xmlns:p14="http://schemas.microsoft.com/office/powerpoint/2010/main" val="3882960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p:txBody>
          <a:bodyPr/>
          <a:lstStyle/>
          <a:p>
            <a:r>
              <a:rPr lang="en-US" dirty="0" smtClean="0"/>
              <a:t>“When human beings acquired language, we learned not just how to listen but how to speak. When we gained literacy, we learned not just how to read but how to write. And as we move into an increasingly digital reality, we must learn not just how to use programs but how to make them.” </a:t>
            </a:r>
          </a:p>
          <a:p>
            <a:pPr algn="r">
              <a:buFont typeface="Wingdings 3" pitchFamily="18" charset="2"/>
              <a:buNone/>
            </a:pPr>
            <a:r>
              <a:rPr lang="en-US" dirty="0" smtClean="0"/>
              <a:t>Douglas </a:t>
            </a:r>
            <a:r>
              <a:rPr lang="en-US" dirty="0" err="1" smtClean="0"/>
              <a:t>Rushkoff</a:t>
            </a:r>
            <a:endParaRPr lang="en-US" dirty="0" smtClean="0"/>
          </a:p>
        </p:txBody>
      </p:sp>
      <p:sp>
        <p:nvSpPr>
          <p:cNvPr id="3" name="Title 2"/>
          <p:cNvSpPr>
            <a:spLocks noGrp="1"/>
          </p:cNvSpPr>
          <p:nvPr>
            <p:ph type="title"/>
          </p:nvPr>
        </p:nvSpPr>
        <p:spPr/>
        <p:txBody>
          <a:bodyPr/>
          <a:lstStyle/>
          <a:p>
            <a:pPr>
              <a:defRPr/>
            </a:pPr>
            <a:r>
              <a:rPr lang="en-US" dirty="0" smtClean="0"/>
              <a:t>The Quotation on Programming language</a:t>
            </a:r>
            <a:endParaRPr lang="en-US" dirty="0"/>
          </a:p>
        </p:txBody>
      </p:sp>
    </p:spTree>
    <p:extLst>
      <p:ext uri="{BB962C8B-B14F-4D97-AF65-F5344CB8AC3E}">
        <p14:creationId xmlns:p14="http://schemas.microsoft.com/office/powerpoint/2010/main" val="11600292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2416774"/>
            <a:ext cx="9144000" cy="2387600"/>
          </a:xfrm>
        </p:spPr>
        <p:txBody>
          <a:bodyPr>
            <a:normAutofit fontScale="90000"/>
          </a:bodyPr>
          <a:lstStyle/>
          <a:p>
            <a:r>
              <a:rPr lang="en-US" sz="4400" dirty="0" smtClean="0">
                <a:solidFill>
                  <a:srgbClr val="C00000"/>
                </a:solidFill>
                <a:latin typeface="Algerian" panose="04020705040A02060702" pitchFamily="82" charset="0"/>
              </a:rPr>
              <a:t>1) Introduction </a:t>
            </a:r>
            <a:r>
              <a:rPr lang="en-US" sz="4400" dirty="0">
                <a:solidFill>
                  <a:srgbClr val="C00000"/>
                </a:solidFill>
                <a:latin typeface="Algerian" panose="04020705040A02060702" pitchFamily="82" charset="0"/>
              </a:rPr>
              <a:t>of Java Development environment/tools</a:t>
            </a:r>
            <a:r>
              <a:rPr lang="en-US" dirty="0"/>
              <a:t/>
            </a:r>
            <a:br>
              <a:rPr lang="en-US" dirty="0"/>
            </a:br>
            <a:endParaRPr lang="en-US" dirty="0"/>
          </a:p>
        </p:txBody>
      </p:sp>
    </p:spTree>
    <p:extLst>
      <p:ext uri="{BB962C8B-B14F-4D97-AF65-F5344CB8AC3E}">
        <p14:creationId xmlns:p14="http://schemas.microsoft.com/office/powerpoint/2010/main" val="8832601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p:cNvSpPr>
            <a:spLocks noGrp="1"/>
          </p:cNvSpPr>
          <p:nvPr>
            <p:ph idx="1"/>
          </p:nvPr>
        </p:nvSpPr>
        <p:spPr>
          <a:xfrm>
            <a:off x="2819400" y="1295400"/>
            <a:ext cx="6705600" cy="4953000"/>
          </a:xfrm>
        </p:spPr>
        <p:txBody>
          <a:bodyPr/>
          <a:lstStyle/>
          <a:p>
            <a:pPr marL="685800" indent="-685800">
              <a:buSzPct val="100000"/>
            </a:pPr>
            <a:r>
              <a:rPr lang="en-US" sz="3200" b="1">
                <a:solidFill>
                  <a:srgbClr val="0070C0"/>
                </a:solidFill>
              </a:rPr>
              <a:t>Application Software</a:t>
            </a:r>
          </a:p>
          <a:p>
            <a:pPr marL="1085850" lvl="1" indent="-400050">
              <a:spcBef>
                <a:spcPts val="600"/>
              </a:spcBef>
              <a:buFont typeface="Wingdings" pitchFamily="2" charset="2"/>
              <a:buChar char="v"/>
            </a:pPr>
            <a:r>
              <a:rPr lang="en-US"/>
              <a:t>Microsoft Word, Photoshop</a:t>
            </a:r>
          </a:p>
          <a:p>
            <a:pPr marL="1085850" lvl="1" indent="-400050">
              <a:spcBef>
                <a:spcPts val="600"/>
              </a:spcBef>
              <a:buFont typeface="Wingdings" pitchFamily="2" charset="2"/>
              <a:buChar char="v"/>
            </a:pPr>
            <a:r>
              <a:rPr lang="en-US"/>
              <a:t>Cell Phone Apps</a:t>
            </a:r>
          </a:p>
          <a:p>
            <a:pPr marL="685800" indent="-685800">
              <a:spcBef>
                <a:spcPts val="1200"/>
              </a:spcBef>
              <a:buSzPct val="100000"/>
            </a:pPr>
            <a:r>
              <a:rPr lang="en-US" sz="3200" b="1">
                <a:solidFill>
                  <a:srgbClr val="0070C0"/>
                </a:solidFill>
              </a:rPr>
              <a:t>Business Software</a:t>
            </a:r>
          </a:p>
          <a:p>
            <a:pPr marL="1085850" lvl="1" indent="-400050">
              <a:spcBef>
                <a:spcPts val="600"/>
              </a:spcBef>
              <a:buFont typeface="Wingdings" pitchFamily="2" charset="2"/>
              <a:buChar char="v"/>
            </a:pPr>
            <a:r>
              <a:rPr lang="en-US"/>
              <a:t>Inventory and Shipping control</a:t>
            </a:r>
          </a:p>
          <a:p>
            <a:pPr marL="1085850" lvl="1" indent="-400050">
              <a:spcBef>
                <a:spcPts val="600"/>
              </a:spcBef>
              <a:buFont typeface="Wingdings" pitchFamily="2" charset="2"/>
              <a:buChar char="v"/>
            </a:pPr>
            <a:r>
              <a:rPr lang="en-US"/>
              <a:t>Financial Analysis</a:t>
            </a:r>
          </a:p>
          <a:p>
            <a:pPr marL="685800" indent="-685800">
              <a:spcBef>
                <a:spcPts val="1200"/>
              </a:spcBef>
              <a:buSzPct val="100000"/>
            </a:pPr>
            <a:r>
              <a:rPr lang="en-US" sz="3200" b="1">
                <a:solidFill>
                  <a:srgbClr val="0070C0"/>
                </a:solidFill>
              </a:rPr>
              <a:t>Embedded Software</a:t>
            </a:r>
          </a:p>
          <a:p>
            <a:pPr marL="1085850" lvl="1" indent="-400050">
              <a:spcBef>
                <a:spcPts val="600"/>
              </a:spcBef>
              <a:buFont typeface="Wingdings" pitchFamily="2" charset="2"/>
              <a:buChar char="v"/>
            </a:pPr>
            <a:r>
              <a:rPr lang="en-US"/>
              <a:t>Cell Phone OS, iPod</a:t>
            </a:r>
          </a:p>
          <a:p>
            <a:pPr marL="1085850" lvl="1" indent="-400050">
              <a:spcBef>
                <a:spcPts val="600"/>
              </a:spcBef>
              <a:buFont typeface="Wingdings" pitchFamily="2" charset="2"/>
              <a:buChar char="v"/>
            </a:pPr>
            <a:r>
              <a:rPr lang="en-US"/>
              <a:t>car engine</a:t>
            </a:r>
          </a:p>
          <a:p>
            <a:pPr marL="685800" indent="-685800">
              <a:spcBef>
                <a:spcPts val="1200"/>
              </a:spcBef>
              <a:buSzPct val="100000"/>
            </a:pPr>
            <a:r>
              <a:rPr lang="en-US" sz="3200" b="1">
                <a:solidFill>
                  <a:srgbClr val="0070C0"/>
                </a:solidFill>
              </a:rPr>
              <a:t>Games</a:t>
            </a:r>
          </a:p>
        </p:txBody>
      </p:sp>
      <p:sp>
        <p:nvSpPr>
          <p:cNvPr id="2" name="Title 1"/>
          <p:cNvSpPr>
            <a:spLocks noGrp="1"/>
          </p:cNvSpPr>
          <p:nvPr>
            <p:ph type="title"/>
          </p:nvPr>
        </p:nvSpPr>
        <p:spPr/>
        <p:txBody>
          <a:bodyPr/>
          <a:lstStyle/>
          <a:p>
            <a:pPr>
              <a:defRPr/>
            </a:pPr>
            <a:r>
              <a:rPr lang="en-US" sz="4000" dirty="0">
                <a:effectLst>
                  <a:outerShdw blurRad="38100" dist="38100" dir="2700000" algn="tl">
                    <a:srgbClr val="000000">
                      <a:alpha val="43137"/>
                    </a:srgbClr>
                  </a:outerShdw>
                </a:effectLst>
              </a:rPr>
              <a:t>Types of Software</a:t>
            </a:r>
          </a:p>
        </p:txBody>
      </p:sp>
      <p:sp>
        <p:nvSpPr>
          <p:cNvPr id="11268" name="Picture 4" descr="C:\Documents and Settings\dannellys\Local Settings\Temporary Internet Files\Content.IE5\Q2RDEY4D\MCj02807410000[1].wmf"/>
          <p:cNvSpPr>
            <a:spLocks noChangeAspect="1" noChangeArrowheads="1"/>
          </p:cNvSpPr>
          <p:nvPr/>
        </p:nvSpPr>
        <p:spPr bwMode="auto">
          <a:xfrm>
            <a:off x="8001000" y="4419601"/>
            <a:ext cx="2667000" cy="223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7412717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719447" y="7937"/>
            <a:ext cx="10515600" cy="1325563"/>
          </a:xfrm>
        </p:spPr>
        <p:txBody>
          <a:bodyPr/>
          <a:lstStyle/>
          <a:p>
            <a:pPr eaLnBrk="1" hangingPunct="1">
              <a:defRPr/>
            </a:pPr>
            <a:r>
              <a:rPr lang="en-US" sz="4000" dirty="0">
                <a:effectLst>
                  <a:outerShdw blurRad="38100" dist="38100" dir="2700000" algn="tl">
                    <a:srgbClr val="000000">
                      <a:alpha val="43137"/>
                    </a:srgbClr>
                  </a:outerShdw>
                </a:effectLst>
              </a:rPr>
              <a:t>Creation of Software</a:t>
            </a:r>
          </a:p>
        </p:txBody>
      </p:sp>
      <p:pic>
        <p:nvPicPr>
          <p:cNvPr id="12291" name="Picture 14" descr="evans4_10_1.jpg                                                0002EB65Macintosh HD                   ABA781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4363" y="1143000"/>
            <a:ext cx="54483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2" descr="http://t3.gstatic.com/images?q=tbn:ANd9GcTbdq-AZDq6DhpVv4091MycdKnviavYOKzQFF4-7UNo9Jswv3o&amp;t=1&amp;usg=__YtjW3YqpVThpj1Mb2uwzD33W5y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2" descr="http://t1.gstatic.com/images?q=tbn:ANd9GcQhDgTLR9UQO-YYpfr4xH2Z_hLly3zuhd-8Jsemo0k0T1AROnI&amp;t=1&amp;h=178&amp;w=156&amp;usg=__Av5irr4FXRe5jP243I8EjIBdo8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1" y="4114800"/>
            <a:ext cx="1685925"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4" descr="http://t3.gstatic.com/images?q=tbn:ANd9GcQ0GQqDJdoO_GC2isFuUkxsggBwR6Q5BH5Jts1EJSX57R_DTck&amp;t=1&amp;usg=__UgeP6nqtNmAyESn5KkJhZVfUBZ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1905000"/>
            <a:ext cx="15621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17033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effectLst>
                  <a:outerShdw blurRad="38100" dist="38100" dir="2700000" algn="tl">
                    <a:srgbClr val="000000">
                      <a:alpha val="43137"/>
                    </a:srgbClr>
                  </a:outerShdw>
                </a:effectLst>
              </a:rPr>
              <a:t>Software Terminology </a:t>
            </a:r>
            <a:endParaRPr lang="en-US" dirty="0">
              <a:effectLst>
                <a:outerShdw blurRad="38100" dist="38100" dir="2700000" algn="tl">
                  <a:srgbClr val="000000">
                    <a:alpha val="43137"/>
                  </a:srgbClr>
                </a:outerShdw>
              </a:effectLst>
            </a:endParaRPr>
          </a:p>
        </p:txBody>
      </p:sp>
      <p:sp>
        <p:nvSpPr>
          <p:cNvPr id="14" name="Rectangle 6"/>
          <p:cNvSpPr txBox="1">
            <a:spLocks noChangeArrowheads="1"/>
          </p:cNvSpPr>
          <p:nvPr/>
        </p:nvSpPr>
        <p:spPr>
          <a:xfrm>
            <a:off x="1905000" y="990600"/>
            <a:ext cx="8763000" cy="5410200"/>
          </a:xfrm>
          <a:prstGeom prst="rect">
            <a:avLst/>
          </a:prstGeom>
        </p:spPr>
        <p:txBody>
          <a:bodyPr>
            <a:normAutofit/>
          </a:bodyPr>
          <a:lstStyle/>
          <a:p>
            <a:pPr marL="365125" indent="-365125">
              <a:spcBef>
                <a:spcPts val="400"/>
              </a:spcBef>
              <a:buClr>
                <a:schemeClr val="accent1"/>
              </a:buClr>
              <a:buSzPct val="100000"/>
              <a:buFont typeface="Wingdings" pitchFamily="2" charset="2"/>
              <a:buChar char="Ø"/>
              <a:defRPr/>
            </a:pPr>
            <a:endParaRPr lang="en-US" sz="2800" dirty="0"/>
          </a:p>
          <a:p>
            <a:pPr marL="365125" indent="-365125">
              <a:lnSpc>
                <a:spcPct val="110000"/>
              </a:lnSpc>
              <a:buClr>
                <a:schemeClr val="accent1"/>
              </a:buClr>
              <a:buSzPct val="100000"/>
              <a:buFont typeface="Wingdings" pitchFamily="2" charset="2"/>
              <a:buChar char="Ø"/>
              <a:defRPr/>
            </a:pPr>
            <a:r>
              <a:rPr lang="en-US" sz="2800" b="1" dirty="0">
                <a:solidFill>
                  <a:srgbClr val="0070C0"/>
                </a:solidFill>
              </a:rPr>
              <a:t>Algorithm</a:t>
            </a:r>
            <a:r>
              <a:rPr lang="en-US" sz="2800" dirty="0"/>
              <a:t>:</a:t>
            </a:r>
          </a:p>
          <a:p>
            <a:pPr marL="621792" lvl="1" indent="-228600">
              <a:lnSpc>
                <a:spcPct val="110000"/>
              </a:lnSpc>
              <a:buClr>
                <a:schemeClr val="accent1"/>
              </a:buClr>
              <a:buFont typeface="Verdana"/>
              <a:buChar char="◦"/>
              <a:defRPr/>
            </a:pPr>
            <a:r>
              <a:rPr lang="en-US" sz="2400" dirty="0"/>
              <a:t>set of steps that describe what the program must do</a:t>
            </a:r>
          </a:p>
          <a:p>
            <a:pPr marL="621792" lvl="1" indent="-228600">
              <a:lnSpc>
                <a:spcPct val="110000"/>
              </a:lnSpc>
              <a:buClr>
                <a:schemeClr val="accent1"/>
              </a:buClr>
              <a:buFont typeface="Verdana"/>
              <a:buChar char="◦"/>
              <a:defRPr/>
            </a:pPr>
            <a:r>
              <a:rPr lang="en-US" sz="2400" dirty="0"/>
              <a:t>written in English</a:t>
            </a:r>
            <a:endParaRPr lang="en-US" sz="2800" dirty="0"/>
          </a:p>
          <a:p>
            <a:pPr marL="352425" indent="-352425">
              <a:lnSpc>
                <a:spcPct val="110000"/>
              </a:lnSpc>
              <a:spcBef>
                <a:spcPts val="1800"/>
              </a:spcBef>
              <a:buClr>
                <a:schemeClr val="accent1"/>
              </a:buClr>
              <a:buSzPct val="100000"/>
              <a:buFont typeface="Wingdings" pitchFamily="2" charset="2"/>
              <a:buChar char="Ø"/>
              <a:defRPr/>
            </a:pPr>
            <a:r>
              <a:rPr lang="en-US" sz="2800" b="1" dirty="0">
                <a:solidFill>
                  <a:srgbClr val="0070C0"/>
                </a:solidFill>
              </a:rPr>
              <a:t>Programming</a:t>
            </a:r>
            <a:r>
              <a:rPr lang="en-US" sz="2800" dirty="0"/>
              <a:t>:</a:t>
            </a:r>
          </a:p>
          <a:p>
            <a:pPr marL="621792" lvl="1" indent="-228600">
              <a:lnSpc>
                <a:spcPct val="110000"/>
              </a:lnSpc>
              <a:buClr>
                <a:schemeClr val="accent1"/>
              </a:buClr>
              <a:buFont typeface="Verdana"/>
              <a:buChar char="◦"/>
              <a:defRPr/>
            </a:pPr>
            <a:r>
              <a:rPr lang="en-US" sz="2400" dirty="0">
                <a:latin typeface="+mj-lt"/>
              </a:rPr>
              <a:t>turning an algorithm into an English-like language the computer can understand</a:t>
            </a:r>
          </a:p>
          <a:p>
            <a:pPr marL="1078992" lvl="2" indent="-228600">
              <a:lnSpc>
                <a:spcPct val="110000"/>
              </a:lnSpc>
              <a:buClr>
                <a:schemeClr val="accent1"/>
              </a:buClr>
              <a:buFont typeface="Verdana"/>
              <a:buChar char="◦"/>
              <a:defRPr/>
            </a:pPr>
            <a:r>
              <a:rPr lang="en-US" sz="2400" dirty="0">
                <a:latin typeface="+mj-lt"/>
              </a:rPr>
              <a:t>there are lots of programming languages</a:t>
            </a:r>
          </a:p>
          <a:p>
            <a:pPr marL="621792" lvl="1" indent="-228600">
              <a:lnSpc>
                <a:spcPct val="110000"/>
              </a:lnSpc>
              <a:buClr>
                <a:schemeClr val="accent1"/>
              </a:buClr>
              <a:buFont typeface="Verdana"/>
              <a:buChar char="◦"/>
              <a:defRPr/>
            </a:pPr>
            <a:r>
              <a:rPr lang="en-US" sz="2400" dirty="0">
                <a:latin typeface="+mj-lt"/>
              </a:rPr>
              <a:t>also know as "</a:t>
            </a:r>
            <a:r>
              <a:rPr lang="en-US" sz="2400" b="1" dirty="0">
                <a:solidFill>
                  <a:srgbClr val="0070C0"/>
                </a:solidFill>
                <a:latin typeface="+mj-lt"/>
              </a:rPr>
              <a:t>coding</a:t>
            </a:r>
            <a:r>
              <a:rPr lang="en-US" sz="2400" dirty="0">
                <a:latin typeface="+mj-lt"/>
              </a:rPr>
              <a:t>"</a:t>
            </a:r>
          </a:p>
          <a:p>
            <a:pPr marL="352425" indent="-352425">
              <a:lnSpc>
                <a:spcPct val="110000"/>
              </a:lnSpc>
              <a:spcBef>
                <a:spcPts val="1800"/>
              </a:spcBef>
              <a:buClr>
                <a:schemeClr val="accent1"/>
              </a:buClr>
              <a:buFont typeface="Wingdings" pitchFamily="2" charset="2"/>
              <a:buChar char="Ø"/>
              <a:defRPr/>
            </a:pPr>
            <a:r>
              <a:rPr lang="en-US" sz="2800" b="1" dirty="0">
                <a:solidFill>
                  <a:srgbClr val="0070C0"/>
                </a:solidFill>
                <a:latin typeface="+mj-lt"/>
              </a:rPr>
              <a:t>Debugging</a:t>
            </a:r>
            <a:r>
              <a:rPr lang="en-US" sz="2800" b="1" dirty="0">
                <a:latin typeface="+mj-lt"/>
              </a:rPr>
              <a:t>:</a:t>
            </a:r>
          </a:p>
          <a:p>
            <a:pPr marL="621792" lvl="1" indent="-228600">
              <a:lnSpc>
                <a:spcPct val="110000"/>
              </a:lnSpc>
              <a:buClr>
                <a:schemeClr val="accent1"/>
              </a:buClr>
              <a:buFont typeface="Verdana"/>
              <a:buChar char="◦"/>
              <a:defRPr/>
            </a:pPr>
            <a:r>
              <a:rPr lang="en-US" sz="2400" dirty="0">
                <a:latin typeface="+mj-lt"/>
              </a:rPr>
              <a:t>Testing the software to find and remove errors</a:t>
            </a:r>
          </a:p>
        </p:txBody>
      </p:sp>
    </p:spTree>
    <p:extLst>
      <p:ext uri="{BB962C8B-B14F-4D97-AF65-F5344CB8AC3E}">
        <p14:creationId xmlns:p14="http://schemas.microsoft.com/office/powerpoint/2010/main" val="32400620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How Programming Works</a:t>
            </a:r>
            <a:endParaRPr lang="en-US" dirty="0"/>
          </a:p>
        </p:txBody>
      </p:sp>
      <p:sp>
        <p:nvSpPr>
          <p:cNvPr id="7" name="Rounded Rectangle 6"/>
          <p:cNvSpPr/>
          <p:nvPr/>
        </p:nvSpPr>
        <p:spPr>
          <a:xfrm>
            <a:off x="5029200" y="5181600"/>
            <a:ext cx="2590800"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t>Development</a:t>
            </a:r>
          </a:p>
          <a:p>
            <a:pPr algn="ctr">
              <a:defRPr/>
            </a:pPr>
            <a:r>
              <a:rPr lang="en-US" sz="2400" b="1" dirty="0"/>
              <a:t>Environment</a:t>
            </a:r>
            <a:endParaRPr lang="en-US" sz="1600" b="1" dirty="0"/>
          </a:p>
        </p:txBody>
      </p:sp>
      <p:sp>
        <p:nvSpPr>
          <p:cNvPr id="9" name="Right Arrow 8"/>
          <p:cNvSpPr/>
          <p:nvPr/>
        </p:nvSpPr>
        <p:spPr>
          <a:xfrm>
            <a:off x="4572000" y="1981200"/>
            <a:ext cx="3048000"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bg1"/>
                </a:solidFill>
              </a:rPr>
              <a:t>Algorithm</a:t>
            </a:r>
          </a:p>
        </p:txBody>
      </p:sp>
      <p:sp>
        <p:nvSpPr>
          <p:cNvPr id="10" name="Right Arrow 9"/>
          <p:cNvSpPr/>
          <p:nvPr/>
        </p:nvSpPr>
        <p:spPr>
          <a:xfrm rot="18694673" flipH="1">
            <a:off x="6656388" y="3756025"/>
            <a:ext cx="2438400"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t>Source Code</a:t>
            </a:r>
          </a:p>
        </p:txBody>
      </p:sp>
      <p:sp>
        <p:nvSpPr>
          <p:cNvPr id="12" name="Right Arrow 11"/>
          <p:cNvSpPr/>
          <p:nvPr/>
        </p:nvSpPr>
        <p:spPr>
          <a:xfrm rot="2590189" flipH="1">
            <a:off x="3717926" y="3795713"/>
            <a:ext cx="2041525"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bg1"/>
                </a:solidFill>
              </a:rPr>
              <a:t>Program</a:t>
            </a:r>
          </a:p>
        </p:txBody>
      </p:sp>
      <p:pic>
        <p:nvPicPr>
          <p:cNvPr id="14343" name="Picture 12" descr="C:\Documents and Settings\dannellys\Local Settings\Temporary Internet Files\Content.IE5\P752C010\MCj0331635000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1" y="1447800"/>
            <a:ext cx="164147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2" descr="C:\Documents and Settings\dannellys\Local Settings\Temporary Internet Files\Content.IE5\HNVNIBOJ\MCj0129886000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8601" y="1295401"/>
            <a:ext cx="2182813" cy="218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5" name="TextBox 14"/>
          <p:cNvSpPr txBox="1">
            <a:spLocks noChangeArrowheads="1"/>
          </p:cNvSpPr>
          <p:nvPr/>
        </p:nvSpPr>
        <p:spPr bwMode="auto">
          <a:xfrm>
            <a:off x="1524001" y="3124201"/>
            <a:ext cx="2441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t>Analyze the Problem</a:t>
            </a:r>
          </a:p>
          <a:p>
            <a:pPr algn="ctr" eaLnBrk="1" hangingPunct="1"/>
            <a:r>
              <a:rPr lang="en-US"/>
              <a:t>and Design a Solution</a:t>
            </a:r>
          </a:p>
        </p:txBody>
      </p:sp>
      <p:sp>
        <p:nvSpPr>
          <p:cNvPr id="14346" name="TextBox 15"/>
          <p:cNvSpPr txBox="1">
            <a:spLocks noChangeArrowheads="1"/>
          </p:cNvSpPr>
          <p:nvPr/>
        </p:nvSpPr>
        <p:spPr bwMode="auto">
          <a:xfrm>
            <a:off x="8839200" y="3287714"/>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Programming</a:t>
            </a:r>
          </a:p>
        </p:txBody>
      </p:sp>
      <p:sp>
        <p:nvSpPr>
          <p:cNvPr id="14347" name="TextBox 15"/>
          <p:cNvSpPr txBox="1">
            <a:spLocks noChangeArrowheads="1"/>
          </p:cNvSpPr>
          <p:nvPr/>
        </p:nvSpPr>
        <p:spPr bwMode="auto">
          <a:xfrm>
            <a:off x="4800600" y="6211888"/>
            <a:ext cx="40195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t>Software Translates the Source Code</a:t>
            </a:r>
          </a:p>
          <a:p>
            <a:pPr algn="ctr" eaLnBrk="1" hangingPunct="1"/>
            <a:r>
              <a:rPr lang="en-US"/>
              <a:t>into Machine Code (1s and 0s)</a:t>
            </a:r>
          </a:p>
        </p:txBody>
      </p:sp>
    </p:spTree>
    <p:extLst>
      <p:ext uri="{BB962C8B-B14F-4D97-AF65-F5344CB8AC3E}">
        <p14:creationId xmlns:p14="http://schemas.microsoft.com/office/powerpoint/2010/main" val="25193460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1"/>
          <p:cNvSpPr>
            <a:spLocks noGrp="1"/>
          </p:cNvSpPr>
          <p:nvPr>
            <p:ph idx="1"/>
          </p:nvPr>
        </p:nvSpPr>
        <p:spPr/>
        <p:txBody>
          <a:bodyPr>
            <a:normAutofit lnSpcReduction="10000"/>
          </a:bodyPr>
          <a:lstStyle/>
          <a:p>
            <a:r>
              <a:rPr lang="en-US" b="1"/>
              <a:t>Input</a:t>
            </a:r>
            <a:r>
              <a:rPr lang="en-US"/>
              <a:t>:</a:t>
            </a:r>
          </a:p>
          <a:p>
            <a:pPr lvl="1"/>
            <a:r>
              <a:rPr lang="en-US"/>
              <a:t>an unknown amount of positive numbers</a:t>
            </a:r>
          </a:p>
          <a:p>
            <a:pPr lvl="1"/>
            <a:r>
              <a:rPr lang="en-US"/>
              <a:t>-1 to stop the list</a:t>
            </a:r>
          </a:p>
          <a:p>
            <a:r>
              <a:rPr lang="en-US" b="1"/>
              <a:t>Output</a:t>
            </a:r>
            <a:r>
              <a:rPr lang="en-US"/>
              <a:t>:</a:t>
            </a:r>
          </a:p>
          <a:p>
            <a:pPr lvl="1"/>
            <a:r>
              <a:rPr lang="en-US"/>
              <a:t>the average</a:t>
            </a:r>
          </a:p>
          <a:p>
            <a:pPr lvl="1"/>
            <a:endParaRPr lang="en-US"/>
          </a:p>
          <a:p>
            <a:r>
              <a:rPr lang="en-US" b="1"/>
              <a:t>Processing</a:t>
            </a:r>
            <a:r>
              <a:rPr lang="en-US"/>
              <a:t>:</a:t>
            </a:r>
          </a:p>
          <a:p>
            <a:pPr lvl="1"/>
            <a:r>
              <a:rPr lang="en-US"/>
              <a:t>read numbers until the user enters "-1"</a:t>
            </a:r>
          </a:p>
          <a:p>
            <a:pPr lvl="1"/>
            <a:r>
              <a:rPr lang="en-US"/>
              <a:t>total up all the numbers</a:t>
            </a:r>
          </a:p>
          <a:p>
            <a:pPr lvl="1"/>
            <a:r>
              <a:rPr lang="en-US"/>
              <a:t>print the average (total divided by count)</a:t>
            </a:r>
          </a:p>
          <a:p>
            <a:pPr lvl="1"/>
            <a:r>
              <a:rPr lang="en-US"/>
              <a:t>stop</a:t>
            </a:r>
          </a:p>
        </p:txBody>
      </p:sp>
      <p:sp>
        <p:nvSpPr>
          <p:cNvPr id="3" name="Title 2"/>
          <p:cNvSpPr>
            <a:spLocks noGrp="1"/>
          </p:cNvSpPr>
          <p:nvPr>
            <p:ph type="title"/>
          </p:nvPr>
        </p:nvSpPr>
        <p:spPr/>
        <p:txBody>
          <a:bodyPr/>
          <a:lstStyle/>
          <a:p>
            <a:pPr>
              <a:defRPr/>
            </a:pPr>
            <a:r>
              <a:rPr lang="en-US" dirty="0" smtClean="0">
                <a:solidFill>
                  <a:schemeClr val="accent3"/>
                </a:solidFill>
                <a:latin typeface="Tahoma" pitchFamily="34" charset="0"/>
                <a:cs typeface="Tahoma" pitchFamily="34" charset="0"/>
              </a:rPr>
              <a:t>Example: average a list</a:t>
            </a:r>
            <a:endParaRPr lang="en-US" dirty="0">
              <a:solidFill>
                <a:schemeClr val="accent3"/>
              </a:solidFill>
              <a:latin typeface="Tahoma" pitchFamily="34" charset="0"/>
              <a:cs typeface="Tahoma" pitchFamily="34" charset="0"/>
            </a:endParaRPr>
          </a:p>
        </p:txBody>
      </p:sp>
    </p:spTree>
    <p:extLst>
      <p:ext uri="{BB962C8B-B14F-4D97-AF65-F5344CB8AC3E}">
        <p14:creationId xmlns:p14="http://schemas.microsoft.com/office/powerpoint/2010/main" val="947667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792162"/>
          </a:xfrm>
        </p:spPr>
        <p:txBody>
          <a:bodyPr/>
          <a:lstStyle/>
          <a:p>
            <a:pPr>
              <a:defRPr/>
            </a:pPr>
            <a:r>
              <a:rPr lang="en-US" dirty="0" smtClean="0">
                <a:solidFill>
                  <a:schemeClr val="accent3"/>
                </a:solidFill>
                <a:latin typeface="Tahoma" pitchFamily="34" charset="0"/>
                <a:cs typeface="Tahoma" pitchFamily="34" charset="0"/>
              </a:rPr>
              <a:t>The Algorithm</a:t>
            </a:r>
            <a:endParaRPr lang="en-US" dirty="0">
              <a:solidFill>
                <a:schemeClr val="accent3"/>
              </a:solidFill>
              <a:latin typeface="Tahoma" pitchFamily="34" charset="0"/>
              <a:cs typeface="Tahoma" pitchFamily="34" charset="0"/>
            </a:endParaRPr>
          </a:p>
        </p:txBody>
      </p:sp>
      <p:sp>
        <p:nvSpPr>
          <p:cNvPr id="4" name="Flowchart: Data 3"/>
          <p:cNvSpPr/>
          <p:nvPr/>
        </p:nvSpPr>
        <p:spPr>
          <a:xfrm>
            <a:off x="2438400" y="914400"/>
            <a:ext cx="3962400" cy="5334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t>Prompt the user</a:t>
            </a:r>
          </a:p>
        </p:txBody>
      </p:sp>
      <p:sp>
        <p:nvSpPr>
          <p:cNvPr id="5" name="Flowchart: Data 4"/>
          <p:cNvSpPr/>
          <p:nvPr/>
        </p:nvSpPr>
        <p:spPr>
          <a:xfrm>
            <a:off x="2362200" y="1828800"/>
            <a:ext cx="4114800" cy="5334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t>Get First number</a:t>
            </a:r>
          </a:p>
        </p:txBody>
      </p:sp>
      <p:sp>
        <p:nvSpPr>
          <p:cNvPr id="6" name="Flowchart: Data 5"/>
          <p:cNvSpPr/>
          <p:nvPr/>
        </p:nvSpPr>
        <p:spPr>
          <a:xfrm>
            <a:off x="7010400" y="3048000"/>
            <a:ext cx="3200400" cy="7620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t>Print </a:t>
            </a:r>
          </a:p>
          <a:p>
            <a:pPr algn="ctr">
              <a:defRPr/>
            </a:pPr>
            <a:r>
              <a:rPr lang="en-US" sz="2000" b="1" dirty="0"/>
              <a:t>total / count</a:t>
            </a:r>
          </a:p>
        </p:txBody>
      </p:sp>
      <p:sp>
        <p:nvSpPr>
          <p:cNvPr id="7" name="Flowchart: Data 6"/>
          <p:cNvSpPr/>
          <p:nvPr/>
        </p:nvSpPr>
        <p:spPr>
          <a:xfrm>
            <a:off x="2362200" y="5562600"/>
            <a:ext cx="3886200" cy="7620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t>Get Next number</a:t>
            </a:r>
          </a:p>
        </p:txBody>
      </p:sp>
      <p:sp>
        <p:nvSpPr>
          <p:cNvPr id="8" name="Flowchart: Decision 7"/>
          <p:cNvSpPr/>
          <p:nvPr/>
        </p:nvSpPr>
        <p:spPr>
          <a:xfrm>
            <a:off x="3314700" y="2895600"/>
            <a:ext cx="2209800" cy="9906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t>Is it -1</a:t>
            </a:r>
          </a:p>
        </p:txBody>
      </p:sp>
      <p:sp>
        <p:nvSpPr>
          <p:cNvPr id="9" name="Flowchart: Process 8"/>
          <p:cNvSpPr/>
          <p:nvPr/>
        </p:nvSpPr>
        <p:spPr>
          <a:xfrm>
            <a:off x="3086100" y="4343400"/>
            <a:ext cx="2667000" cy="9144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t>add number to total</a:t>
            </a:r>
          </a:p>
          <a:p>
            <a:pPr algn="ctr">
              <a:defRPr/>
            </a:pPr>
            <a:r>
              <a:rPr lang="en-US" sz="2000" b="1" dirty="0"/>
              <a:t>add one to count</a:t>
            </a:r>
          </a:p>
        </p:txBody>
      </p:sp>
      <p:cxnSp>
        <p:nvCxnSpPr>
          <p:cNvPr id="11" name="Straight Arrow Connector 10"/>
          <p:cNvCxnSpPr/>
          <p:nvPr/>
        </p:nvCxnSpPr>
        <p:spPr>
          <a:xfrm rot="5400000">
            <a:off x="4229101" y="1638301"/>
            <a:ext cx="381000" cy="3175"/>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5400000">
            <a:off x="4191001" y="4114801"/>
            <a:ext cx="457200" cy="3175"/>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a:off x="4152901" y="2628901"/>
            <a:ext cx="533400" cy="3175"/>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3"/>
            <a:endCxn id="6" idx="2"/>
          </p:cNvCxnSpPr>
          <p:nvPr/>
        </p:nvCxnSpPr>
        <p:spPr>
          <a:xfrm>
            <a:off x="5524501" y="3390900"/>
            <a:ext cx="1806575" cy="3810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4267201" y="5410201"/>
            <a:ext cx="304800" cy="3175"/>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a:spLocks noChangeArrowheads="1"/>
          </p:cNvSpPr>
          <p:nvPr/>
        </p:nvSpPr>
        <p:spPr bwMode="auto">
          <a:xfrm>
            <a:off x="6096001" y="2971800"/>
            <a:ext cx="582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Yes</a:t>
            </a:r>
          </a:p>
        </p:txBody>
      </p:sp>
      <p:sp>
        <p:nvSpPr>
          <p:cNvPr id="28" name="TextBox 27"/>
          <p:cNvSpPr txBox="1">
            <a:spLocks noChangeArrowheads="1"/>
          </p:cNvSpPr>
          <p:nvPr/>
        </p:nvSpPr>
        <p:spPr bwMode="auto">
          <a:xfrm>
            <a:off x="4648201" y="3886200"/>
            <a:ext cx="492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No</a:t>
            </a:r>
          </a:p>
        </p:txBody>
      </p:sp>
      <p:cxnSp>
        <p:nvCxnSpPr>
          <p:cNvPr id="30" name="Straight Arrow Connector 29"/>
          <p:cNvCxnSpPr/>
          <p:nvPr/>
        </p:nvCxnSpPr>
        <p:spPr>
          <a:xfrm>
            <a:off x="2438400" y="2667000"/>
            <a:ext cx="1905000" cy="1588"/>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800100" y="4305300"/>
            <a:ext cx="3276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7" idx="2"/>
          </p:cNvCxnSpPr>
          <p:nvPr/>
        </p:nvCxnSpPr>
        <p:spPr>
          <a:xfrm rot="10800000">
            <a:off x="2438400" y="5943600"/>
            <a:ext cx="31273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781800" y="4572000"/>
            <a:ext cx="3676650" cy="1570038"/>
          </a:xfrm>
          <a:prstGeom prst="rect">
            <a:avLst/>
          </a:prstGeom>
          <a:noFill/>
        </p:spPr>
        <p:txBody>
          <a:bodyPr wrap="none">
            <a:spAutoFit/>
          </a:bodyPr>
          <a:lstStyle/>
          <a:p>
            <a:pPr>
              <a:defRPr/>
            </a:pPr>
            <a:r>
              <a:rPr lang="en-US" sz="2400" b="1" u="sng" dirty="0">
                <a:latin typeface="Arial" pitchFamily="34" charset="0"/>
              </a:rPr>
              <a:t>Information to Track</a:t>
            </a:r>
            <a:r>
              <a:rPr lang="en-US" sz="2400" dirty="0">
                <a:latin typeface="Arial" pitchFamily="34" charset="0"/>
              </a:rPr>
              <a:t>:</a:t>
            </a:r>
          </a:p>
          <a:p>
            <a:pPr marL="457200" indent="-457200">
              <a:buFont typeface="+mj-lt"/>
              <a:buAutoNum type="arabicPeriod"/>
              <a:defRPr/>
            </a:pPr>
            <a:r>
              <a:rPr lang="en-US" sz="2400" dirty="0">
                <a:latin typeface="Arial" pitchFamily="34" charset="0"/>
              </a:rPr>
              <a:t>number that was input</a:t>
            </a:r>
          </a:p>
          <a:p>
            <a:pPr marL="457200" indent="-457200">
              <a:buFont typeface="+mj-lt"/>
              <a:buAutoNum type="arabicPeriod"/>
              <a:defRPr/>
            </a:pPr>
            <a:r>
              <a:rPr lang="en-US" sz="2400" dirty="0">
                <a:latin typeface="Arial" pitchFamily="34" charset="0"/>
              </a:rPr>
              <a:t>count of numbers</a:t>
            </a:r>
          </a:p>
          <a:p>
            <a:pPr marL="457200" indent="-457200">
              <a:buFont typeface="+mj-lt"/>
              <a:buAutoNum type="arabicPeriod"/>
              <a:defRPr/>
            </a:pPr>
            <a:r>
              <a:rPr lang="en-US" sz="2400" dirty="0">
                <a:latin typeface="Arial" pitchFamily="34" charset="0"/>
              </a:rPr>
              <a:t>total of all numbers</a:t>
            </a:r>
          </a:p>
        </p:txBody>
      </p:sp>
    </p:spTree>
    <p:extLst>
      <p:ext uri="{BB962C8B-B14F-4D97-AF65-F5344CB8AC3E}">
        <p14:creationId xmlns:p14="http://schemas.microsoft.com/office/powerpoint/2010/main" val="13313001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par>
                                <p:cTn id="11" presetID="5" presetClass="entr" presetSubtype="1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checkerboard(across)">
                                      <p:cBhvr>
                                        <p:cTn id="13" dur="500"/>
                                        <p:tgtEl>
                                          <p:spTgt spid="12"/>
                                        </p:tgtEl>
                                      </p:cBhvr>
                                    </p:animEffect>
                                  </p:childTnLst>
                                </p:cTn>
                              </p:par>
                              <p:par>
                                <p:cTn id="14" presetID="5" presetClass="entr" presetSubtype="1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checkerboard(across)">
                                      <p:cBhvr>
                                        <p:cTn id="16" dur="500"/>
                                        <p:tgtEl>
                                          <p:spTgt spid="1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par>
                                <p:cTn id="22" presetID="3" presetClass="entr" presetSubtype="1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linds(horizontal)">
                                      <p:cBhvr>
                                        <p:cTn id="24" dur="500"/>
                                        <p:tgtEl>
                                          <p:spTgt spid="12"/>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linds(horizontal)">
                                      <p:cBhvr>
                                        <p:cTn id="27" dur="500"/>
                                        <p:tgtEl>
                                          <p:spTgt spid="2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blinds(horizontal)">
                                      <p:cBhvr>
                                        <p:cTn id="30" dur="500"/>
                                        <p:tgtEl>
                                          <p:spTgt spid="2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linds(horizontal)">
                                      <p:cBhvr>
                                        <p:cTn id="35" dur="500"/>
                                        <p:tgtEl>
                                          <p:spTgt spid="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blinds(horizontal)">
                                      <p:cBhvr>
                                        <p:cTn id="40" dur="500"/>
                                        <p:tgtEl>
                                          <p:spTgt spid="9"/>
                                        </p:tgtEl>
                                      </p:cBhvr>
                                    </p:animEffect>
                                  </p:childTnLst>
                                </p:cTn>
                              </p:par>
                              <p:par>
                                <p:cTn id="41" presetID="3" presetClass="entr" presetSubtype="1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linds(horizontal)">
                                      <p:cBhvr>
                                        <p:cTn id="43" dur="500"/>
                                        <p:tgtEl>
                                          <p:spTgt spid="15"/>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blinds(horizontal)">
                                      <p:cBhvr>
                                        <p:cTn id="46" dur="500"/>
                                        <p:tgtEl>
                                          <p:spTgt spid="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500" fill="hold"/>
                                        <p:tgtEl>
                                          <p:spTgt spid="39"/>
                                        </p:tgtEl>
                                        <p:attrNameLst>
                                          <p:attrName>ppt_x</p:attrName>
                                        </p:attrNameLst>
                                      </p:cBhvr>
                                      <p:tavLst>
                                        <p:tav tm="0">
                                          <p:val>
                                            <p:strVal val="#ppt_x"/>
                                          </p:val>
                                        </p:tav>
                                        <p:tav tm="100000">
                                          <p:val>
                                            <p:strVal val="#ppt_x"/>
                                          </p:val>
                                        </p:tav>
                                      </p:tavLst>
                                    </p:anim>
                                    <p:anim calcmode="lin" valueType="num">
                                      <p:cBhvr additive="base">
                                        <p:cTn id="6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7" grpId="0"/>
      <p:bldP spid="28" grpId="0"/>
      <p:bldP spid="3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1"/>
          <p:cNvSpPr>
            <a:spLocks noGrp="1"/>
          </p:cNvSpPr>
          <p:nvPr>
            <p:ph idx="1"/>
          </p:nvPr>
        </p:nvSpPr>
        <p:spPr>
          <a:xfrm>
            <a:off x="1905000" y="838200"/>
            <a:ext cx="8229600" cy="6019800"/>
          </a:xfrm>
          <a:solidFill>
            <a:schemeClr val="bg1"/>
          </a:solidFill>
        </p:spPr>
        <p:txBody>
          <a:bodyPr/>
          <a:lstStyle/>
          <a:p>
            <a:pPr>
              <a:spcBef>
                <a:spcPct val="0"/>
              </a:spcBef>
              <a:buFont typeface="Wingdings 3" pitchFamily="18" charset="2"/>
              <a:buNone/>
            </a:pPr>
            <a:r>
              <a:rPr lang="en-US" b="1" smtClean="0">
                <a:latin typeface="Courier New" pitchFamily="49" charset="0"/>
                <a:cs typeface="Courier New" pitchFamily="49" charset="0"/>
              </a:rPr>
              <a:t>main ()</a:t>
            </a:r>
          </a:p>
          <a:p>
            <a:pPr>
              <a:spcBef>
                <a:spcPct val="0"/>
              </a:spcBef>
              <a:buFont typeface="Wingdings 3" pitchFamily="18" charset="2"/>
              <a:buNone/>
            </a:pPr>
            <a:r>
              <a:rPr lang="en-US" b="1" smtClean="0">
                <a:latin typeface="Courier New" pitchFamily="49" charset="0"/>
                <a:cs typeface="Courier New" pitchFamily="49" charset="0"/>
              </a:rPr>
              <a:t>{</a:t>
            </a:r>
          </a:p>
          <a:p>
            <a:pPr>
              <a:spcBef>
                <a:spcPct val="0"/>
              </a:spcBef>
              <a:buFont typeface="Wingdings 3" pitchFamily="18" charset="2"/>
              <a:buNone/>
            </a:pPr>
            <a:r>
              <a:rPr lang="en-US" b="1" smtClean="0">
                <a:latin typeface="Courier New" pitchFamily="49" charset="0"/>
                <a:cs typeface="Courier New" pitchFamily="49" charset="0"/>
              </a:rPr>
              <a:t> integer: value, count, sum;</a:t>
            </a:r>
          </a:p>
          <a:p>
            <a:pPr>
              <a:spcBef>
                <a:spcPts val="1200"/>
              </a:spcBef>
              <a:buNone/>
            </a:pPr>
            <a:r>
              <a:rPr lang="en-US" b="1" smtClean="0">
                <a:latin typeface="Courier New" pitchFamily="49" charset="0"/>
                <a:cs typeface="Courier New" pitchFamily="49" charset="0"/>
              </a:rPr>
              <a:t> print "Enter your numbers";</a:t>
            </a:r>
          </a:p>
          <a:p>
            <a:pPr>
              <a:spcBef>
                <a:spcPct val="0"/>
              </a:spcBef>
              <a:buFont typeface="Wingdings 3" pitchFamily="18" charset="2"/>
              <a:buNone/>
            </a:pPr>
            <a:r>
              <a:rPr lang="en-US" b="1" smtClean="0">
                <a:latin typeface="Courier New" pitchFamily="49" charset="0"/>
                <a:cs typeface="Courier New" pitchFamily="49" charset="0"/>
              </a:rPr>
              <a:t> input value;</a:t>
            </a:r>
          </a:p>
          <a:p>
            <a:pPr>
              <a:spcBef>
                <a:spcPts val="1200"/>
              </a:spcBef>
              <a:buNone/>
            </a:pPr>
            <a:r>
              <a:rPr lang="en-US" b="1" smtClean="0">
                <a:latin typeface="Courier New" pitchFamily="49" charset="0"/>
                <a:cs typeface="Courier New" pitchFamily="49" charset="0"/>
              </a:rPr>
              <a:t> while (value &lt;&gt; -1)</a:t>
            </a:r>
          </a:p>
          <a:p>
            <a:pPr>
              <a:spcBef>
                <a:spcPct val="0"/>
              </a:spcBef>
              <a:buFont typeface="Wingdings 3" pitchFamily="18" charset="2"/>
              <a:buNone/>
            </a:pPr>
            <a:r>
              <a:rPr lang="en-US" b="1" smtClean="0">
                <a:latin typeface="Courier New" pitchFamily="49" charset="0"/>
                <a:cs typeface="Courier New" pitchFamily="49" charset="0"/>
              </a:rPr>
              <a:t>    sum = sum + value;</a:t>
            </a:r>
          </a:p>
          <a:p>
            <a:pPr>
              <a:spcBef>
                <a:spcPct val="0"/>
              </a:spcBef>
              <a:buFont typeface="Wingdings 3" pitchFamily="18" charset="2"/>
              <a:buNone/>
            </a:pPr>
            <a:r>
              <a:rPr lang="en-US" b="1" smtClean="0">
                <a:latin typeface="Courier New" pitchFamily="49" charset="0"/>
                <a:cs typeface="Courier New" pitchFamily="49" charset="0"/>
              </a:rPr>
              <a:t>    count = count + 1;</a:t>
            </a:r>
          </a:p>
          <a:p>
            <a:pPr>
              <a:spcBef>
                <a:spcPct val="0"/>
              </a:spcBef>
              <a:buFont typeface="Wingdings 3" pitchFamily="18" charset="2"/>
              <a:buNone/>
            </a:pPr>
            <a:r>
              <a:rPr lang="en-US" b="1" smtClean="0">
                <a:latin typeface="Courier New" pitchFamily="49" charset="0"/>
                <a:cs typeface="Courier New" pitchFamily="49" charset="0"/>
              </a:rPr>
              <a:t>    input value;</a:t>
            </a:r>
          </a:p>
          <a:p>
            <a:pPr>
              <a:spcBef>
                <a:spcPct val="0"/>
              </a:spcBef>
              <a:buFont typeface="Wingdings 3" pitchFamily="18" charset="2"/>
              <a:buNone/>
            </a:pPr>
            <a:r>
              <a:rPr lang="en-US" b="1" smtClean="0">
                <a:latin typeface="Courier New" pitchFamily="49" charset="0"/>
                <a:cs typeface="Courier New" pitchFamily="49" charset="0"/>
              </a:rPr>
              <a:t> end while;</a:t>
            </a:r>
          </a:p>
          <a:p>
            <a:pPr>
              <a:spcBef>
                <a:spcPts val="1200"/>
              </a:spcBef>
              <a:buNone/>
            </a:pPr>
            <a:r>
              <a:rPr lang="en-US" b="1" smtClean="0">
                <a:latin typeface="Courier New" pitchFamily="49" charset="0"/>
                <a:cs typeface="Courier New" pitchFamily="49" charset="0"/>
              </a:rPr>
              <a:t> print "Average = ", sum/count;</a:t>
            </a:r>
          </a:p>
          <a:p>
            <a:pPr>
              <a:spcBef>
                <a:spcPct val="0"/>
              </a:spcBef>
              <a:buFont typeface="Wingdings 3" pitchFamily="18" charset="2"/>
              <a:buNone/>
            </a:pPr>
            <a:r>
              <a:rPr lang="en-US" b="1" smtClean="0">
                <a:latin typeface="Courier New" pitchFamily="49" charset="0"/>
                <a:cs typeface="Courier New" pitchFamily="49" charset="0"/>
              </a:rPr>
              <a:t>}</a:t>
            </a:r>
          </a:p>
        </p:txBody>
      </p:sp>
      <p:sp>
        <p:nvSpPr>
          <p:cNvPr id="3" name="Title 2"/>
          <p:cNvSpPr>
            <a:spLocks noGrp="1"/>
          </p:cNvSpPr>
          <p:nvPr>
            <p:ph type="title"/>
          </p:nvPr>
        </p:nvSpPr>
        <p:spPr>
          <a:xfrm>
            <a:off x="1981200" y="0"/>
            <a:ext cx="8229600" cy="792162"/>
          </a:xfrm>
        </p:spPr>
        <p:txBody>
          <a:bodyPr/>
          <a:lstStyle/>
          <a:p>
            <a:pPr>
              <a:defRPr/>
            </a:pPr>
            <a:r>
              <a:rPr lang="en-US" dirty="0" smtClean="0">
                <a:solidFill>
                  <a:schemeClr val="accent3"/>
                </a:solidFill>
                <a:latin typeface="Tahoma" pitchFamily="34" charset="0"/>
                <a:cs typeface="Tahoma" pitchFamily="34" charset="0"/>
              </a:rPr>
              <a:t>The Source Code</a:t>
            </a:r>
            <a:endParaRPr lang="en-US" dirty="0">
              <a:solidFill>
                <a:schemeClr val="accent3"/>
              </a:solidFill>
              <a:latin typeface="Tahoma" pitchFamily="34" charset="0"/>
              <a:cs typeface="Tahoma" pitchFamily="34" charset="0"/>
            </a:endParaRPr>
          </a:p>
        </p:txBody>
      </p:sp>
      <p:sp>
        <p:nvSpPr>
          <p:cNvPr id="4" name="Oval Callout 3"/>
          <p:cNvSpPr/>
          <p:nvPr/>
        </p:nvSpPr>
        <p:spPr>
          <a:xfrm>
            <a:off x="8305800" y="914400"/>
            <a:ext cx="2362200" cy="838200"/>
          </a:xfrm>
          <a:prstGeom prst="wedgeEllipseCallout">
            <a:avLst>
              <a:gd name="adj1" fmla="val -65549"/>
              <a:gd name="adj2" fmla="val 5974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Ask the OS</a:t>
            </a:r>
          </a:p>
          <a:p>
            <a:pPr algn="ctr">
              <a:defRPr/>
            </a:pPr>
            <a:r>
              <a:rPr lang="en-US" dirty="0"/>
              <a:t>for memory</a:t>
            </a:r>
          </a:p>
        </p:txBody>
      </p:sp>
      <p:sp>
        <p:nvSpPr>
          <p:cNvPr id="5" name="Oval Callout 4"/>
          <p:cNvSpPr/>
          <p:nvPr/>
        </p:nvSpPr>
        <p:spPr>
          <a:xfrm>
            <a:off x="8077200" y="2057400"/>
            <a:ext cx="2895600" cy="914400"/>
          </a:xfrm>
          <a:prstGeom prst="wedgeEllipseCallout">
            <a:avLst>
              <a:gd name="adj1" fmla="val -66884"/>
              <a:gd name="adj2" fmla="val -13362"/>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Prompt User</a:t>
            </a:r>
          </a:p>
          <a:p>
            <a:pPr algn="ctr">
              <a:defRPr/>
            </a:pPr>
            <a:r>
              <a:rPr lang="en-US" dirty="0"/>
              <a:t>Get 1</a:t>
            </a:r>
            <a:r>
              <a:rPr lang="en-US" baseline="30000" dirty="0"/>
              <a:t>st</a:t>
            </a:r>
            <a:r>
              <a:rPr lang="en-US" dirty="0"/>
              <a:t> number</a:t>
            </a:r>
          </a:p>
        </p:txBody>
      </p:sp>
      <p:sp>
        <p:nvSpPr>
          <p:cNvPr id="6" name="Oval Callout 5"/>
          <p:cNvSpPr/>
          <p:nvPr/>
        </p:nvSpPr>
        <p:spPr>
          <a:xfrm>
            <a:off x="7391400" y="3352800"/>
            <a:ext cx="3657600" cy="1295400"/>
          </a:xfrm>
          <a:prstGeom prst="wedgeEllipseCallout">
            <a:avLst>
              <a:gd name="adj1" fmla="val -85294"/>
              <a:gd name="adj2" fmla="val -3618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Loop to add up the sum and count the number of inputs</a:t>
            </a:r>
          </a:p>
        </p:txBody>
      </p:sp>
      <p:sp>
        <p:nvSpPr>
          <p:cNvPr id="7" name="Oval Callout 6"/>
          <p:cNvSpPr/>
          <p:nvPr/>
        </p:nvSpPr>
        <p:spPr>
          <a:xfrm>
            <a:off x="7239000" y="4648200"/>
            <a:ext cx="3200400" cy="685800"/>
          </a:xfrm>
          <a:prstGeom prst="wedgeEllipseCallout">
            <a:avLst>
              <a:gd name="adj1" fmla="val -66760"/>
              <a:gd name="adj2" fmla="val 5387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Print the average</a:t>
            </a:r>
          </a:p>
        </p:txBody>
      </p:sp>
    </p:spTree>
    <p:extLst>
      <p:ext uri="{BB962C8B-B14F-4D97-AF65-F5344CB8AC3E}">
        <p14:creationId xmlns:p14="http://schemas.microsoft.com/office/powerpoint/2010/main" val="31503041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grpId="1" nodeType="clickEffect">
                                  <p:stCondLst>
                                    <p:cond delay="0"/>
                                  </p:stCondLst>
                                  <p:childTnLst>
                                    <p:animEffect transition="out" filter="blinds(horizontal)">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xit" presetSubtype="10" fill="hold" grpId="1" nodeType="clickEffect">
                                  <p:stCondLst>
                                    <p:cond delay="0"/>
                                  </p:stCondLst>
                                  <p:childTnLst>
                                    <p:animEffect transition="out" filter="blinds(horizontal)">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3" presetClass="entr" presetSubtype="1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xit" presetSubtype="10" fill="hold" grpId="1" nodeType="clickEffect">
                                  <p:stCondLst>
                                    <p:cond delay="0"/>
                                  </p:stCondLst>
                                  <p:childTnLst>
                                    <p:animEffect transition="out" filter="blinds(horizontal)">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3" presetClass="entr" presetSubtype="1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linds(horizontal)">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481138"/>
            <a:ext cx="3505200" cy="4233862"/>
          </a:xfrm>
        </p:spPr>
        <p:txBody>
          <a:bodyPr/>
          <a:lstStyle/>
          <a:p>
            <a:pPr>
              <a:spcBef>
                <a:spcPts val="0"/>
              </a:spcBef>
              <a:defRPr/>
            </a:pPr>
            <a:r>
              <a:rPr lang="en-US" b="1" u="sng" dirty="0" smtClean="0"/>
              <a:t>Test #1</a:t>
            </a:r>
            <a:r>
              <a:rPr lang="en-US" dirty="0" smtClean="0"/>
              <a:t>:</a:t>
            </a:r>
          </a:p>
          <a:p>
            <a:pPr lvl="1">
              <a:spcBef>
                <a:spcPts val="0"/>
              </a:spcBef>
              <a:defRPr/>
            </a:pPr>
            <a:r>
              <a:rPr lang="en-US" u="sng" dirty="0" smtClean="0"/>
              <a:t>input</a:t>
            </a:r>
            <a:r>
              <a:rPr lang="en-US" dirty="0" smtClean="0"/>
              <a:t>:</a:t>
            </a:r>
          </a:p>
          <a:p>
            <a:pPr marL="1266825" lvl="2">
              <a:spcBef>
                <a:spcPts val="0"/>
              </a:spcBef>
              <a:buNone/>
              <a:defRPr/>
            </a:pPr>
            <a:r>
              <a:rPr lang="en-US" sz="2400" dirty="0"/>
              <a:t>25</a:t>
            </a:r>
          </a:p>
          <a:p>
            <a:pPr marL="1266825" lvl="2">
              <a:spcBef>
                <a:spcPts val="0"/>
              </a:spcBef>
              <a:buNone/>
              <a:defRPr/>
            </a:pPr>
            <a:r>
              <a:rPr lang="en-US" sz="2400" dirty="0"/>
              <a:t>35</a:t>
            </a:r>
          </a:p>
          <a:p>
            <a:pPr marL="1266825" lvl="2">
              <a:spcBef>
                <a:spcPts val="0"/>
              </a:spcBef>
              <a:buNone/>
              <a:defRPr/>
            </a:pPr>
            <a:r>
              <a:rPr lang="en-US" sz="2400" dirty="0"/>
              <a:t>30</a:t>
            </a:r>
          </a:p>
          <a:p>
            <a:pPr marL="1266825" lvl="2">
              <a:spcBef>
                <a:spcPts val="0"/>
              </a:spcBef>
              <a:buNone/>
              <a:defRPr/>
            </a:pPr>
            <a:r>
              <a:rPr lang="en-US" sz="2400" dirty="0"/>
              <a:t>-1</a:t>
            </a:r>
          </a:p>
          <a:p>
            <a:pPr lvl="1">
              <a:spcBef>
                <a:spcPts val="1200"/>
              </a:spcBef>
              <a:defRPr/>
            </a:pPr>
            <a:r>
              <a:rPr lang="en-US" u="sng" dirty="0" smtClean="0"/>
              <a:t>output</a:t>
            </a:r>
            <a:r>
              <a:rPr lang="en-US" dirty="0" smtClean="0"/>
              <a:t>:</a:t>
            </a:r>
          </a:p>
          <a:p>
            <a:pPr marL="1204913" lvl="1">
              <a:spcBef>
                <a:spcPts val="0"/>
              </a:spcBef>
              <a:buNone/>
              <a:defRPr/>
            </a:pPr>
            <a:r>
              <a:rPr lang="en-US" dirty="0"/>
              <a:t>Average = 30</a:t>
            </a:r>
          </a:p>
          <a:p>
            <a:pPr lvl="1">
              <a:spcBef>
                <a:spcPts val="1200"/>
              </a:spcBef>
              <a:defRPr/>
            </a:pPr>
            <a:r>
              <a:rPr lang="en-US" u="sng" dirty="0" smtClean="0"/>
              <a:t>result</a:t>
            </a:r>
            <a:r>
              <a:rPr lang="en-US" dirty="0" smtClean="0"/>
              <a:t>:</a:t>
            </a:r>
          </a:p>
          <a:p>
            <a:pPr marL="1093788" lvl="1">
              <a:spcBef>
                <a:spcPts val="0"/>
              </a:spcBef>
              <a:buNone/>
              <a:defRPr/>
            </a:pPr>
            <a:r>
              <a:rPr lang="en-US" b="1" dirty="0" smtClean="0">
                <a:solidFill>
                  <a:schemeClr val="accent2">
                    <a:lumMod val="75000"/>
                  </a:schemeClr>
                </a:solidFill>
              </a:rPr>
              <a:t>test passed</a:t>
            </a:r>
          </a:p>
          <a:p>
            <a:pPr>
              <a:spcBef>
                <a:spcPts val="0"/>
              </a:spcBef>
              <a:buNone/>
              <a:defRPr/>
            </a:pPr>
            <a:endParaRPr lang="en-US" dirty="0"/>
          </a:p>
        </p:txBody>
      </p:sp>
      <p:sp>
        <p:nvSpPr>
          <p:cNvPr id="3" name="Title 2"/>
          <p:cNvSpPr>
            <a:spLocks noGrp="1"/>
          </p:cNvSpPr>
          <p:nvPr>
            <p:ph type="title"/>
          </p:nvPr>
        </p:nvSpPr>
        <p:spPr/>
        <p:txBody>
          <a:bodyPr/>
          <a:lstStyle/>
          <a:p>
            <a:pPr>
              <a:defRPr/>
            </a:pPr>
            <a:r>
              <a:rPr lang="en-US" dirty="0" smtClean="0">
                <a:solidFill>
                  <a:schemeClr val="accent3"/>
                </a:solidFill>
                <a:latin typeface="Tahoma" pitchFamily="34" charset="0"/>
                <a:cs typeface="Tahoma" pitchFamily="34" charset="0"/>
              </a:rPr>
              <a:t>Testing the Program</a:t>
            </a:r>
            <a:endParaRPr lang="en-US" dirty="0">
              <a:solidFill>
                <a:schemeClr val="accent3"/>
              </a:solidFill>
              <a:latin typeface="Tahoma" pitchFamily="34" charset="0"/>
              <a:cs typeface="Tahoma" pitchFamily="34" charset="0"/>
            </a:endParaRPr>
          </a:p>
        </p:txBody>
      </p:sp>
      <p:sp>
        <p:nvSpPr>
          <p:cNvPr id="4" name="Content Placeholder 1"/>
          <p:cNvSpPr txBox="1">
            <a:spLocks/>
          </p:cNvSpPr>
          <p:nvPr/>
        </p:nvSpPr>
        <p:spPr bwMode="auto">
          <a:xfrm>
            <a:off x="5562600" y="1600201"/>
            <a:ext cx="4648200" cy="3471863"/>
          </a:xfrm>
          <a:prstGeom prst="rect">
            <a:avLst/>
          </a:prstGeom>
          <a:noFill/>
          <a:ln w="9525">
            <a:noFill/>
            <a:miter lim="800000"/>
            <a:headEnd/>
            <a:tailEnd/>
          </a:ln>
        </p:spPr>
        <p:txBody>
          <a:bodyPr/>
          <a:lstStyle/>
          <a:p>
            <a:pPr marL="365125" indent="-255588" eaLnBrk="0" hangingPunct="0">
              <a:buClr>
                <a:schemeClr val="accent1"/>
              </a:buClr>
              <a:buSzPct val="68000"/>
              <a:buFont typeface="Wingdings 3" pitchFamily="18" charset="2"/>
              <a:buChar char=""/>
              <a:defRPr/>
            </a:pPr>
            <a:r>
              <a:rPr lang="en-US" sz="2700" b="1" u="sng" dirty="0"/>
              <a:t>Test #2</a:t>
            </a:r>
            <a:r>
              <a:rPr lang="en-US" sz="2700" dirty="0"/>
              <a:t>:</a:t>
            </a:r>
          </a:p>
          <a:p>
            <a:pPr marL="620713" lvl="1" indent="-228600" eaLnBrk="0" hangingPunct="0">
              <a:buClr>
                <a:schemeClr val="accent1"/>
              </a:buClr>
              <a:buFont typeface="Verdana" pitchFamily="34" charset="0"/>
              <a:buChar char="◦"/>
              <a:defRPr/>
            </a:pPr>
            <a:r>
              <a:rPr lang="en-US" sz="2300" u="sng" dirty="0"/>
              <a:t>input</a:t>
            </a:r>
            <a:r>
              <a:rPr lang="en-US" sz="2300" dirty="0"/>
              <a:t>:</a:t>
            </a:r>
          </a:p>
          <a:p>
            <a:pPr marL="1266825" lvl="2" indent="-228600" eaLnBrk="0" hangingPunct="0">
              <a:buClr>
                <a:schemeClr val="accent2"/>
              </a:buClr>
              <a:buSzPct val="100000"/>
              <a:defRPr/>
            </a:pPr>
            <a:r>
              <a:rPr lang="en-US" sz="2400" dirty="0"/>
              <a:t>-1</a:t>
            </a:r>
          </a:p>
          <a:p>
            <a:pPr marL="620713" lvl="1" indent="-228600" eaLnBrk="0" hangingPunct="0">
              <a:spcBef>
                <a:spcPts val="1200"/>
              </a:spcBef>
              <a:buClr>
                <a:schemeClr val="accent1"/>
              </a:buClr>
              <a:buFont typeface="Verdana" pitchFamily="34" charset="0"/>
              <a:buChar char="◦"/>
              <a:defRPr/>
            </a:pPr>
            <a:r>
              <a:rPr lang="en-US" sz="2300" u="sng" dirty="0"/>
              <a:t>output</a:t>
            </a:r>
            <a:r>
              <a:rPr lang="en-US" sz="2300" dirty="0"/>
              <a:t>:</a:t>
            </a:r>
          </a:p>
          <a:p>
            <a:pPr marL="1204913" lvl="1" indent="-228600" eaLnBrk="0" hangingPunct="0">
              <a:buClr>
                <a:schemeClr val="accent1"/>
              </a:buClr>
              <a:defRPr/>
            </a:pPr>
            <a:r>
              <a:rPr lang="en-US" sz="2400" b="1" dirty="0">
                <a:solidFill>
                  <a:schemeClr val="accent2">
                    <a:lumMod val="75000"/>
                  </a:schemeClr>
                </a:solidFill>
              </a:rPr>
              <a:t>fatal error</a:t>
            </a:r>
          </a:p>
          <a:p>
            <a:pPr marL="620713" lvl="1" indent="-228600" eaLnBrk="0" hangingPunct="0">
              <a:spcBef>
                <a:spcPts val="1200"/>
              </a:spcBef>
              <a:buClr>
                <a:schemeClr val="accent1"/>
              </a:buClr>
              <a:buFont typeface="Verdana" pitchFamily="34" charset="0"/>
              <a:buChar char="◦"/>
              <a:defRPr/>
            </a:pPr>
            <a:r>
              <a:rPr lang="en-US" sz="2300" u="sng" dirty="0"/>
              <a:t>result</a:t>
            </a:r>
            <a:r>
              <a:rPr lang="en-US" sz="2300" dirty="0"/>
              <a:t>:</a:t>
            </a:r>
          </a:p>
          <a:p>
            <a:pPr marL="1093788" lvl="1" indent="-228600" eaLnBrk="0" hangingPunct="0">
              <a:buClr>
                <a:schemeClr val="accent1"/>
              </a:buClr>
              <a:defRPr/>
            </a:pPr>
            <a:r>
              <a:rPr lang="en-US" sz="2300" b="1" dirty="0">
                <a:solidFill>
                  <a:schemeClr val="accent2">
                    <a:lumMod val="75000"/>
                  </a:schemeClr>
                </a:solidFill>
              </a:rPr>
              <a:t>test failed</a:t>
            </a:r>
          </a:p>
          <a:p>
            <a:pPr marL="1093788" lvl="1" indent="-228600" eaLnBrk="0" hangingPunct="0">
              <a:buClr>
                <a:schemeClr val="accent1"/>
              </a:buClr>
              <a:defRPr/>
            </a:pPr>
            <a:r>
              <a:rPr lang="en-US" sz="2300" b="1" dirty="0">
                <a:solidFill>
                  <a:schemeClr val="accent2">
                    <a:lumMod val="75000"/>
                  </a:schemeClr>
                </a:solidFill>
              </a:rPr>
              <a:t>tried to print  0/0</a:t>
            </a:r>
          </a:p>
          <a:p>
            <a:pPr marL="365125" indent="-255588" eaLnBrk="0" hangingPunct="0">
              <a:buClr>
                <a:schemeClr val="accent1"/>
              </a:buClr>
              <a:buSzPct val="68000"/>
              <a:defRPr/>
            </a:pPr>
            <a:endParaRPr lang="en-US" sz="2700" dirty="0"/>
          </a:p>
        </p:txBody>
      </p:sp>
    </p:spTree>
    <p:extLst>
      <p:ext uri="{BB962C8B-B14F-4D97-AF65-F5344CB8AC3E}">
        <p14:creationId xmlns:p14="http://schemas.microsoft.com/office/powerpoint/2010/main" val="17686826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idx="1"/>
          </p:nvPr>
        </p:nvSpPr>
        <p:spPr>
          <a:xfrm>
            <a:off x="2133600" y="1752601"/>
            <a:ext cx="8077200" cy="4525963"/>
          </a:xfrm>
        </p:spPr>
        <p:txBody>
          <a:bodyPr>
            <a:normAutofit/>
          </a:bodyPr>
          <a:lstStyle/>
          <a:p>
            <a:pPr marL="514350" indent="-514350">
              <a:spcBef>
                <a:spcPts val="1800"/>
              </a:spcBef>
              <a:buSzPct val="100000"/>
              <a:buFont typeface="Wingdings 3"/>
              <a:buChar char=""/>
              <a:defRPr/>
            </a:pPr>
            <a:r>
              <a:rPr lang="en-US" sz="3200" b="1" dirty="0">
                <a:solidFill>
                  <a:schemeClr val="accent2">
                    <a:lumMod val="75000"/>
                  </a:schemeClr>
                </a:solidFill>
              </a:rPr>
              <a:t>Web Application Design</a:t>
            </a:r>
          </a:p>
          <a:p>
            <a:pPr marL="514350" indent="-514350">
              <a:spcBef>
                <a:spcPts val="1800"/>
              </a:spcBef>
              <a:buSzPct val="100000"/>
              <a:buFont typeface="Wingdings 3"/>
              <a:buChar char=""/>
              <a:defRPr/>
            </a:pPr>
            <a:r>
              <a:rPr lang="en-US" sz="3200" b="1" dirty="0">
                <a:solidFill>
                  <a:schemeClr val="accent2">
                    <a:lumMod val="75000"/>
                  </a:schemeClr>
                </a:solidFill>
              </a:rPr>
              <a:t>Networking and Computer Security</a:t>
            </a:r>
          </a:p>
          <a:p>
            <a:pPr marL="514350" indent="-514350">
              <a:spcBef>
                <a:spcPts val="1800"/>
              </a:spcBef>
              <a:buSzPct val="100000"/>
              <a:buFont typeface="Wingdings 3"/>
              <a:buChar char=""/>
              <a:defRPr/>
            </a:pPr>
            <a:r>
              <a:rPr lang="en-US" sz="3200" b="1" dirty="0">
                <a:solidFill>
                  <a:schemeClr val="accent2">
                    <a:lumMod val="75000"/>
                  </a:schemeClr>
                </a:solidFill>
              </a:rPr>
              <a:t>Graphics</a:t>
            </a:r>
          </a:p>
          <a:p>
            <a:pPr marL="514350" indent="-514350">
              <a:spcBef>
                <a:spcPts val="1800"/>
              </a:spcBef>
              <a:buSzPct val="100000"/>
              <a:buFont typeface="Wingdings 3"/>
              <a:buChar char=""/>
              <a:defRPr/>
            </a:pPr>
            <a:r>
              <a:rPr lang="en-US" sz="3200" b="1" dirty="0">
                <a:solidFill>
                  <a:schemeClr val="accent2">
                    <a:lumMod val="75000"/>
                  </a:schemeClr>
                </a:solidFill>
              </a:rPr>
              <a:t>Artificial Intelligence</a:t>
            </a:r>
          </a:p>
          <a:p>
            <a:pPr marL="514350" indent="-514350">
              <a:spcBef>
                <a:spcPts val="1800"/>
              </a:spcBef>
              <a:buSzPct val="100000"/>
              <a:buFont typeface="Wingdings 3"/>
              <a:buChar char=""/>
              <a:defRPr/>
            </a:pPr>
            <a:r>
              <a:rPr lang="en-US" sz="3200" b="1" dirty="0">
                <a:solidFill>
                  <a:schemeClr val="accent2">
                    <a:lumMod val="75000"/>
                  </a:schemeClr>
                </a:solidFill>
              </a:rPr>
              <a:t>Database Analysis</a:t>
            </a:r>
          </a:p>
          <a:p>
            <a:pPr marL="685800" indent="-685800">
              <a:spcBef>
                <a:spcPts val="1800"/>
              </a:spcBef>
              <a:buFont typeface="Wingdings 3"/>
              <a:buChar char=""/>
              <a:defRPr/>
            </a:pPr>
            <a:endParaRPr lang="en-US" sz="3200" b="1" dirty="0"/>
          </a:p>
        </p:txBody>
      </p:sp>
      <p:sp>
        <p:nvSpPr>
          <p:cNvPr id="2" name="Title 1"/>
          <p:cNvSpPr>
            <a:spLocks noGrp="1"/>
          </p:cNvSpPr>
          <p:nvPr>
            <p:ph type="title"/>
          </p:nvPr>
        </p:nvSpPr>
        <p:spPr>
          <a:xfrm>
            <a:off x="2057400" y="274638"/>
            <a:ext cx="8610600" cy="1143000"/>
          </a:xfrm>
        </p:spPr>
        <p:txBody>
          <a:bodyPr>
            <a:normAutofit/>
          </a:bodyPr>
          <a:lstStyle/>
          <a:p>
            <a:pPr>
              <a:defRPr/>
            </a:pPr>
            <a:r>
              <a:rPr lang="en-US" dirty="0" smtClean="0">
                <a:effectLst>
                  <a:outerShdw blurRad="38100" dist="38100" dir="2700000" algn="tl">
                    <a:srgbClr val="000000">
                      <a:alpha val="43137"/>
                    </a:srgbClr>
                  </a:outerShdw>
                </a:effectLst>
              </a:rPr>
              <a:t>Specialties within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Computer Science</a:t>
            </a:r>
            <a:endParaRPr lang="en-US" dirty="0">
              <a:effectLst>
                <a:outerShdw blurRad="38100" dist="38100" dir="2700000" algn="tl">
                  <a:srgbClr val="000000">
                    <a:alpha val="43137"/>
                  </a:srgbClr>
                </a:outerShdw>
              </a:effectLst>
            </a:endParaRPr>
          </a:p>
        </p:txBody>
      </p:sp>
      <p:pic>
        <p:nvPicPr>
          <p:cNvPr id="19460" name="Picture 6" descr="jeopardy watson ibm ken jennings"/>
          <p:cNvPicPr>
            <a:picLocks noChangeAspect="1" noChangeArrowheads="1"/>
          </p:cNvPicPr>
          <p:nvPr/>
        </p:nvPicPr>
        <p:blipFill>
          <a:blip r:embed="rId3">
            <a:extLst>
              <a:ext uri="{28A0092B-C50C-407E-A947-70E740481C1C}">
                <a14:useLocalDpi xmlns:a14="http://schemas.microsoft.com/office/drawing/2010/main" val="0"/>
              </a:ext>
            </a:extLst>
          </a:blip>
          <a:srcRect l="12500" t="9251" r="20833"/>
          <a:stretch>
            <a:fillRect/>
          </a:stretch>
        </p:blipFill>
        <p:spPr bwMode="auto">
          <a:xfrm>
            <a:off x="7086600" y="3048001"/>
            <a:ext cx="3200400"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TextBox 5"/>
          <p:cNvSpPr txBox="1">
            <a:spLocks noChangeArrowheads="1"/>
          </p:cNvSpPr>
          <p:nvPr/>
        </p:nvSpPr>
        <p:spPr bwMode="auto">
          <a:xfrm>
            <a:off x="6559550" y="5943601"/>
            <a:ext cx="41084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t>Watson, the Jeopardy playing supercomputer from IBM is a good example of AI</a:t>
            </a:r>
          </a:p>
        </p:txBody>
      </p:sp>
    </p:spTree>
    <p:extLst>
      <p:ext uri="{BB962C8B-B14F-4D97-AF65-F5344CB8AC3E}">
        <p14:creationId xmlns:p14="http://schemas.microsoft.com/office/powerpoint/2010/main" val="7572435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1"/>
          </p:nvPr>
        </p:nvSpPr>
        <p:spPr>
          <a:xfrm>
            <a:off x="2133600" y="1600201"/>
            <a:ext cx="8229600" cy="4525963"/>
          </a:xfrm>
        </p:spPr>
        <p:txBody>
          <a:bodyPr/>
          <a:lstStyle/>
          <a:p>
            <a:pPr eaLnBrk="1" hangingPunct="1">
              <a:buSzPct val="100000"/>
              <a:defRPr/>
            </a:pPr>
            <a:r>
              <a:rPr lang="en-US" b="1" dirty="0">
                <a:solidFill>
                  <a:schemeClr val="accent1">
                    <a:lumMod val="75000"/>
                  </a:schemeClr>
                </a:solidFill>
              </a:rPr>
              <a:t>Continued Movement to the Web</a:t>
            </a:r>
          </a:p>
          <a:p>
            <a:pPr marL="1144588" lvl="3" indent="-341313">
              <a:spcBef>
                <a:spcPts val="600"/>
              </a:spcBef>
              <a:buClr>
                <a:schemeClr val="accent1"/>
              </a:buClr>
              <a:buFont typeface="Wingdings" pitchFamily="2" charset="2"/>
              <a:buChar char="v"/>
              <a:defRPr/>
            </a:pPr>
            <a:r>
              <a:rPr lang="en-US" sz="2000" dirty="0">
                <a:solidFill>
                  <a:srgbClr val="0070C0"/>
                </a:solidFill>
              </a:rPr>
              <a:t>Entertainment, Banking, Information</a:t>
            </a:r>
          </a:p>
          <a:p>
            <a:pPr>
              <a:spcBef>
                <a:spcPts val="2400"/>
              </a:spcBef>
              <a:buSzPct val="100000"/>
              <a:defRPr/>
            </a:pPr>
            <a:r>
              <a:rPr lang="en-US" b="1" dirty="0">
                <a:solidFill>
                  <a:schemeClr val="accent1">
                    <a:lumMod val="75000"/>
                  </a:schemeClr>
                </a:solidFill>
              </a:rPr>
              <a:t>Handheld Devices</a:t>
            </a:r>
          </a:p>
          <a:p>
            <a:pPr lvl="1">
              <a:spcBef>
                <a:spcPts val="600"/>
              </a:spcBef>
              <a:buFont typeface="Wingdings" pitchFamily="2" charset="2"/>
              <a:buChar char="v"/>
              <a:defRPr/>
            </a:pPr>
            <a:r>
              <a:rPr lang="en-US" sz="2600" dirty="0">
                <a:solidFill>
                  <a:srgbClr val="0070C0"/>
                </a:solidFill>
              </a:rPr>
              <a:t>multi-media / intelligent / interconnected</a:t>
            </a:r>
          </a:p>
          <a:p>
            <a:pPr>
              <a:spcBef>
                <a:spcPts val="2400"/>
              </a:spcBef>
              <a:buSzPct val="100000"/>
              <a:defRPr/>
            </a:pPr>
            <a:r>
              <a:rPr lang="en-US" b="1" dirty="0">
                <a:solidFill>
                  <a:schemeClr val="accent1">
                    <a:lumMod val="75000"/>
                  </a:schemeClr>
                </a:solidFill>
              </a:rPr>
              <a:t>Unknown</a:t>
            </a:r>
          </a:p>
          <a:p>
            <a:pPr lvl="1">
              <a:spcBef>
                <a:spcPts val="600"/>
              </a:spcBef>
              <a:buFont typeface="Wingdings" pitchFamily="2" charset="2"/>
              <a:buChar char="v"/>
              <a:defRPr/>
            </a:pPr>
            <a:r>
              <a:rPr lang="en-US" sz="2600" dirty="0">
                <a:solidFill>
                  <a:srgbClr val="0070C0"/>
                </a:solidFill>
              </a:rPr>
              <a:t>integration of devices</a:t>
            </a:r>
          </a:p>
        </p:txBody>
      </p:sp>
      <p:sp>
        <p:nvSpPr>
          <p:cNvPr id="2" name="Title 1"/>
          <p:cNvSpPr>
            <a:spLocks noGrp="1"/>
          </p:cNvSpPr>
          <p:nvPr>
            <p:ph type="title"/>
          </p:nvPr>
        </p:nvSpPr>
        <p:spPr/>
        <p:txBody>
          <a:bodyPr/>
          <a:lstStyle/>
          <a:p>
            <a:pPr>
              <a:defRPr/>
            </a:pPr>
            <a:r>
              <a:rPr lang="en-US" dirty="0" smtClean="0"/>
              <a:t>Future Software Trends</a:t>
            </a:r>
            <a:endParaRPr lang="en-US" dirty="0"/>
          </a:p>
        </p:txBody>
      </p:sp>
      <p:pic>
        <p:nvPicPr>
          <p:cNvPr id="21508" name="Picture 4" descr="C:\Documents and Settings\dannellys\Local Settings\Temporary Internet Files\Content.IE5\FJH0RJL5\MCj0297429000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1600" y="0"/>
            <a:ext cx="16764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66785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animEffect transition="in" filter="diamond(in)">
                                      <p:cBhvr>
                                        <p:cTn id="7" dur="2000"/>
                                        <p:tgtEl>
                                          <p:spTgt spid="18434">
                                            <p:txEl>
                                              <p:pRg st="0" end="0"/>
                                            </p:txEl>
                                          </p:spTgt>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18434">
                                            <p:txEl>
                                              <p:pRg st="1" end="1"/>
                                            </p:txEl>
                                          </p:spTgt>
                                        </p:tgtEl>
                                        <p:attrNameLst>
                                          <p:attrName>style.visibility</p:attrName>
                                        </p:attrNameLst>
                                      </p:cBhvr>
                                      <p:to>
                                        <p:strVal val="visible"/>
                                      </p:to>
                                    </p:set>
                                    <p:animEffect transition="in" filter="diamond(in)">
                                      <p:cBhvr>
                                        <p:cTn id="10" dur="2000"/>
                                        <p:tgtEl>
                                          <p:spTgt spid="1843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animEffect transition="in" filter="diamond(in)">
                                      <p:cBhvr>
                                        <p:cTn id="15" dur="2000"/>
                                        <p:tgtEl>
                                          <p:spTgt spid="18434">
                                            <p:txEl>
                                              <p:pRg st="2" end="2"/>
                                            </p:txEl>
                                          </p:spTgt>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18434">
                                            <p:txEl>
                                              <p:pRg st="3" end="3"/>
                                            </p:txEl>
                                          </p:spTgt>
                                        </p:tgtEl>
                                        <p:attrNameLst>
                                          <p:attrName>style.visibility</p:attrName>
                                        </p:attrNameLst>
                                      </p:cBhvr>
                                      <p:to>
                                        <p:strVal val="visible"/>
                                      </p:to>
                                    </p:set>
                                    <p:animEffect transition="in" filter="diamond(in)">
                                      <p:cBhvr>
                                        <p:cTn id="18" dur="2000"/>
                                        <p:tgtEl>
                                          <p:spTgt spid="1843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animEffect transition="in" filter="diamond(in)">
                                      <p:cBhvr>
                                        <p:cTn id="23" dur="2000"/>
                                        <p:tgtEl>
                                          <p:spTgt spid="18434">
                                            <p:txEl>
                                              <p:pRg st="4" end="4"/>
                                            </p:txEl>
                                          </p:spTgt>
                                        </p:tgtEl>
                                      </p:cBhvr>
                                    </p:animEffect>
                                  </p:childTnLst>
                                </p:cTn>
                              </p:par>
                              <p:par>
                                <p:cTn id="24" presetID="8" presetClass="entr" presetSubtype="16" fill="hold" grpId="0" nodeType="withEffect">
                                  <p:stCondLst>
                                    <p:cond delay="0"/>
                                  </p:stCondLst>
                                  <p:childTnLst>
                                    <p:set>
                                      <p:cBhvr>
                                        <p:cTn id="25" dur="1" fill="hold">
                                          <p:stCondLst>
                                            <p:cond delay="0"/>
                                          </p:stCondLst>
                                        </p:cTn>
                                        <p:tgtEl>
                                          <p:spTgt spid="18434">
                                            <p:txEl>
                                              <p:pRg st="5" end="5"/>
                                            </p:txEl>
                                          </p:spTgt>
                                        </p:tgtEl>
                                        <p:attrNameLst>
                                          <p:attrName>style.visibility</p:attrName>
                                        </p:attrNameLst>
                                      </p:cBhvr>
                                      <p:to>
                                        <p:strVal val="visible"/>
                                      </p:to>
                                    </p:set>
                                    <p:animEffect transition="in" filter="diamond(in)">
                                      <p:cBhvr>
                                        <p:cTn id="26" dur="2000"/>
                                        <p:tgtEl>
                                          <p:spTgt spid="1843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838200" y="365126"/>
            <a:ext cx="10515600" cy="875872"/>
          </a:xfrm>
        </p:spPr>
        <p:txBody>
          <a:bodyPr/>
          <a:lstStyle/>
          <a:p>
            <a:r>
              <a:rPr lang="en-US" dirty="0"/>
              <a:t>Our Environment</a:t>
            </a:r>
          </a:p>
        </p:txBody>
      </p:sp>
      <p:sp>
        <p:nvSpPr>
          <p:cNvPr id="74755" name="Oval 3"/>
          <p:cNvSpPr>
            <a:spLocks noChangeArrowheads="1"/>
          </p:cNvSpPr>
          <p:nvPr/>
        </p:nvSpPr>
        <p:spPr bwMode="auto">
          <a:xfrm>
            <a:off x="5029200" y="4029503"/>
            <a:ext cx="1192614" cy="7357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compiler</a:t>
            </a:r>
          </a:p>
          <a:p>
            <a:r>
              <a:rPr lang="en-US" sz="1400"/>
              <a:t>javac.exe</a:t>
            </a:r>
          </a:p>
        </p:txBody>
      </p:sp>
      <p:sp>
        <p:nvSpPr>
          <p:cNvPr id="74756" name="Text Box 4"/>
          <p:cNvSpPr txBox="1">
            <a:spLocks noChangeArrowheads="1"/>
          </p:cNvSpPr>
          <p:nvPr/>
        </p:nvSpPr>
        <p:spPr bwMode="auto">
          <a:xfrm>
            <a:off x="2679701" y="4880303"/>
            <a:ext cx="1652825" cy="5232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class definition</a:t>
            </a:r>
          </a:p>
          <a:p>
            <a:r>
              <a:rPr lang="en-US" sz="1400"/>
              <a:t>source file: Dog.java</a:t>
            </a:r>
          </a:p>
        </p:txBody>
      </p:sp>
      <p:sp>
        <p:nvSpPr>
          <p:cNvPr id="74757" name="Text Box 5"/>
          <p:cNvSpPr txBox="1">
            <a:spLocks noChangeArrowheads="1"/>
          </p:cNvSpPr>
          <p:nvPr/>
        </p:nvSpPr>
        <p:spPr bwMode="auto">
          <a:xfrm>
            <a:off x="5867400" y="5570865"/>
            <a:ext cx="1682768" cy="5232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class definition</a:t>
            </a:r>
          </a:p>
          <a:p>
            <a:r>
              <a:rPr lang="en-US" sz="1400"/>
              <a:t>binary file: Dog.class</a:t>
            </a:r>
          </a:p>
        </p:txBody>
      </p:sp>
      <p:sp>
        <p:nvSpPr>
          <p:cNvPr id="74758" name="Oval 6"/>
          <p:cNvSpPr>
            <a:spLocks noChangeArrowheads="1"/>
          </p:cNvSpPr>
          <p:nvPr/>
        </p:nvSpPr>
        <p:spPr bwMode="auto">
          <a:xfrm>
            <a:off x="6858000" y="4258103"/>
            <a:ext cx="2974816" cy="7357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java virtual machine (JVM)</a:t>
            </a:r>
          </a:p>
          <a:p>
            <a:r>
              <a:rPr lang="en-US" sz="1400"/>
              <a:t>java.exe</a:t>
            </a:r>
          </a:p>
        </p:txBody>
      </p:sp>
      <p:sp>
        <p:nvSpPr>
          <p:cNvPr id="74759" name="Oval 7"/>
          <p:cNvSpPr>
            <a:spLocks noChangeArrowheads="1"/>
          </p:cNvSpPr>
          <p:nvPr/>
        </p:nvSpPr>
        <p:spPr bwMode="auto">
          <a:xfrm>
            <a:off x="4876800" y="2657903"/>
            <a:ext cx="3925786" cy="7357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dirty="0"/>
              <a:t>Development Environment</a:t>
            </a:r>
          </a:p>
          <a:p>
            <a:r>
              <a:rPr lang="en-US" sz="1400" dirty="0"/>
              <a:t>BlueJ.exe, jEdit, </a:t>
            </a:r>
            <a:r>
              <a:rPr lang="en-US" sz="1400" dirty="0" err="1"/>
              <a:t>jPad</a:t>
            </a:r>
            <a:r>
              <a:rPr lang="en-US" sz="1400" dirty="0"/>
              <a:t>, command line</a:t>
            </a:r>
          </a:p>
        </p:txBody>
      </p:sp>
      <p:sp>
        <p:nvSpPr>
          <p:cNvPr id="74760" name="Oval 8"/>
          <p:cNvSpPr>
            <a:spLocks noChangeArrowheads="1"/>
          </p:cNvSpPr>
          <p:nvPr/>
        </p:nvSpPr>
        <p:spPr bwMode="auto">
          <a:xfrm>
            <a:off x="1752600" y="3419903"/>
            <a:ext cx="3061644" cy="7357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dirty="0"/>
              <a:t> text editor</a:t>
            </a:r>
          </a:p>
          <a:p>
            <a:r>
              <a:rPr lang="en-US" sz="1400" dirty="0"/>
              <a:t>BlueJ, jEdit, notepad.exe, …</a:t>
            </a:r>
          </a:p>
        </p:txBody>
      </p:sp>
      <p:cxnSp>
        <p:nvCxnSpPr>
          <p:cNvPr id="74763" name="AutoShape 11"/>
          <p:cNvCxnSpPr>
            <a:cxnSpLocks noChangeShapeType="1"/>
            <a:stCxn id="74775" idx="2"/>
            <a:endCxn id="74760" idx="0"/>
          </p:cNvCxnSpPr>
          <p:nvPr/>
        </p:nvCxnSpPr>
        <p:spPr bwMode="auto">
          <a:xfrm rot="16200000" flipH="1">
            <a:off x="2697582" y="2834062"/>
            <a:ext cx="1089452" cy="82228"/>
          </a:xfrm>
          <a:prstGeom prst="curvedConnector3">
            <a:avLst>
              <a:gd name="adj1" fmla="val 50000"/>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764" name="AutoShape 12"/>
          <p:cNvCxnSpPr>
            <a:cxnSpLocks noChangeShapeType="1"/>
            <a:stCxn id="74775" idx="2"/>
            <a:endCxn id="74759" idx="2"/>
          </p:cNvCxnSpPr>
          <p:nvPr/>
        </p:nvCxnSpPr>
        <p:spPr bwMode="auto">
          <a:xfrm rot="16200000" flipH="1">
            <a:off x="3691334" y="1840310"/>
            <a:ext cx="695326" cy="1675606"/>
          </a:xfrm>
          <a:prstGeom prst="curvedConnector2">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765" name="AutoShape 13"/>
          <p:cNvCxnSpPr>
            <a:cxnSpLocks noChangeShapeType="1"/>
            <a:stCxn id="74760" idx="4"/>
            <a:endCxn id="74756" idx="0"/>
          </p:cNvCxnSpPr>
          <p:nvPr/>
        </p:nvCxnSpPr>
        <p:spPr bwMode="auto">
          <a:xfrm rot="16200000" flipH="1">
            <a:off x="3032440" y="4406631"/>
            <a:ext cx="724654" cy="222691"/>
          </a:xfrm>
          <a:prstGeom prst="curvedConnector3">
            <a:avLst>
              <a:gd name="adj1" fmla="val 50000"/>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766" name="AutoShape 14"/>
          <p:cNvCxnSpPr>
            <a:cxnSpLocks noChangeShapeType="1"/>
            <a:stCxn id="74756" idx="3"/>
            <a:endCxn id="74755" idx="3"/>
          </p:cNvCxnSpPr>
          <p:nvPr/>
        </p:nvCxnSpPr>
        <p:spPr bwMode="auto">
          <a:xfrm flipV="1">
            <a:off x="4332526" y="4657501"/>
            <a:ext cx="871329" cy="484412"/>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767" name="AutoShape 15"/>
          <p:cNvCxnSpPr>
            <a:cxnSpLocks noChangeShapeType="1"/>
            <a:stCxn id="74755" idx="4"/>
            <a:endCxn id="74757" idx="1"/>
          </p:cNvCxnSpPr>
          <p:nvPr/>
        </p:nvCxnSpPr>
        <p:spPr bwMode="auto">
          <a:xfrm rot="16200000" flipH="1">
            <a:off x="5212840" y="5177916"/>
            <a:ext cx="1067226" cy="241893"/>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768" name="AutoShape 16"/>
          <p:cNvCxnSpPr>
            <a:cxnSpLocks noChangeShapeType="1"/>
            <a:stCxn id="74757" idx="3"/>
            <a:endCxn id="74758" idx="4"/>
          </p:cNvCxnSpPr>
          <p:nvPr/>
        </p:nvCxnSpPr>
        <p:spPr bwMode="auto">
          <a:xfrm flipV="1">
            <a:off x="7550168" y="4993849"/>
            <a:ext cx="795240" cy="838626"/>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769" name="AutoShape 17"/>
          <p:cNvCxnSpPr>
            <a:cxnSpLocks noChangeShapeType="1"/>
            <a:stCxn id="74759" idx="4"/>
            <a:endCxn id="74755" idx="0"/>
          </p:cNvCxnSpPr>
          <p:nvPr/>
        </p:nvCxnSpPr>
        <p:spPr bwMode="auto">
          <a:xfrm rot="5400000">
            <a:off x="5914675" y="3104482"/>
            <a:ext cx="635853" cy="121418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770" name="AutoShape 18"/>
          <p:cNvCxnSpPr>
            <a:cxnSpLocks noChangeShapeType="1"/>
            <a:stCxn id="74759" idx="4"/>
            <a:endCxn id="74758" idx="1"/>
          </p:cNvCxnSpPr>
          <p:nvPr/>
        </p:nvCxnSpPr>
        <p:spPr bwMode="auto">
          <a:xfrm rot="16200000" flipH="1">
            <a:off x="6580573" y="3652770"/>
            <a:ext cx="972201" cy="453959"/>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4771" name="Picture 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25000" y="2819400"/>
            <a:ext cx="762000" cy="762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4772" name="AutoShape 20"/>
          <p:cNvCxnSpPr>
            <a:cxnSpLocks noChangeShapeType="1"/>
            <a:stCxn id="74758" idx="7"/>
            <a:endCxn id="74771" idx="2"/>
          </p:cNvCxnSpPr>
          <p:nvPr/>
        </p:nvCxnSpPr>
        <p:spPr bwMode="auto">
          <a:xfrm rot="5400000" flipH="1" flipV="1">
            <a:off x="9259357" y="3719207"/>
            <a:ext cx="784450" cy="50883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4773" name="Text Box 21"/>
          <p:cNvSpPr txBox="1">
            <a:spLocks noChangeArrowheads="1"/>
          </p:cNvSpPr>
          <p:nvPr/>
        </p:nvSpPr>
        <p:spPr bwMode="auto">
          <a:xfrm>
            <a:off x="9620251" y="2513113"/>
            <a:ext cx="684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output</a:t>
            </a:r>
          </a:p>
        </p:txBody>
      </p:sp>
      <p:pic>
        <p:nvPicPr>
          <p:cNvPr id="74775" name="Picture 23" descr="C:\home\finson\cse142\dev\lectures-inwork\n0069.gif"/>
          <p:cNvPicPr>
            <a:picLocks noChangeAspect="1" noChangeArrowheads="1"/>
          </p:cNvPicPr>
          <p:nvPr/>
        </p:nvPicPr>
        <p:blipFill>
          <a:blip r:embed="rId3">
            <a:extLst>
              <a:ext uri="{28A0092B-C50C-407E-A947-70E740481C1C}">
                <a14:useLocalDpi xmlns:a14="http://schemas.microsoft.com/office/drawing/2010/main" val="0"/>
              </a:ext>
            </a:extLst>
          </a:blip>
          <a:srcRect l="36000" t="24141" r="28125" b="26666"/>
          <a:stretch>
            <a:fillRect/>
          </a:stretch>
        </p:blipFill>
        <p:spPr bwMode="auto">
          <a:xfrm>
            <a:off x="2592388" y="1216026"/>
            <a:ext cx="1217612" cy="1114425"/>
          </a:xfrm>
          <a:prstGeom prst="rect">
            <a:avLst/>
          </a:prstGeom>
          <a:noFill/>
          <a:extLst>
            <a:ext uri="{909E8E84-426E-40DD-AFC4-6F175D3DCCD1}">
              <a14:hiddenFill xmlns:a14="http://schemas.microsoft.com/office/drawing/2010/main">
                <a:solidFill>
                  <a:srgbClr val="FFFFFF"/>
                </a:solidFill>
              </a14:hiddenFill>
            </a:ext>
          </a:extLst>
        </p:spPr>
      </p:pic>
      <p:sp>
        <p:nvSpPr>
          <p:cNvPr id="74762" name="Text Box 10"/>
          <p:cNvSpPr txBox="1">
            <a:spLocks noChangeArrowheads="1"/>
          </p:cNvSpPr>
          <p:nvPr/>
        </p:nvSpPr>
        <p:spPr bwMode="auto">
          <a:xfrm>
            <a:off x="3352800" y="1217713"/>
            <a:ext cx="10417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you and me</a:t>
            </a:r>
          </a:p>
        </p:txBody>
      </p:sp>
    </p:spTree>
    <p:extLst>
      <p:ext uri="{BB962C8B-B14F-4D97-AF65-F5344CB8AC3E}">
        <p14:creationId xmlns:p14="http://schemas.microsoft.com/office/powerpoint/2010/main" val="17127752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Improvements</a:t>
            </a:r>
            <a:endParaRPr lang="en-US" dirty="0"/>
          </a:p>
        </p:txBody>
      </p:sp>
      <p:graphicFrame>
        <p:nvGraphicFramePr>
          <p:cNvPr id="5" name="Diagram 4"/>
          <p:cNvGraphicFramePr/>
          <p:nvPr>
            <p:extLst>
              <p:ext uri="{D42A27DB-BD31-4B8C-83A1-F6EECF244321}">
                <p14:modId xmlns:p14="http://schemas.microsoft.com/office/powerpoint/2010/main" val="433029292"/>
              </p:ext>
            </p:extLst>
          </p:nvPr>
        </p:nvGraphicFramePr>
        <p:xfrm>
          <a:off x="2133600" y="1397000"/>
          <a:ext cx="8077200" cy="477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17560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ALL ties together…</a:t>
            </a:r>
            <a:endParaRPr lang="en-US" dirty="0"/>
          </a:p>
        </p:txBody>
      </p:sp>
      <p:graphicFrame>
        <p:nvGraphicFramePr>
          <p:cNvPr id="3" name="Diagram 2"/>
          <p:cNvGraphicFramePr/>
          <p:nvPr>
            <p:extLst/>
          </p:nvPr>
        </p:nvGraphicFramePr>
        <p:xfrm>
          <a:off x="3200400" y="1600200"/>
          <a:ext cx="60960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86600" y="1524000"/>
            <a:ext cx="666750"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86749" y="5867400"/>
            <a:ext cx="666750"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descr="https://encrypted-tbn0.gstatic.com/images?q=tbn:ANd9GcS5iQ20YFmCJ2KFApNB8n2F6YvN0wDXOsDJv1_Ht2-cLmCjtJAc7fdS0tN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53500" y="2667000"/>
            <a:ext cx="950473" cy="6667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encrypted-tbn0.gstatic.com/images?q=tbn:ANd9GcQyCURKyMrJIXgonF4Et5sl0neeBVCvHeJxiXG-dyCfrcytA_rt2YPvte4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53499" y="3429000"/>
            <a:ext cx="950473" cy="950473"/>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89514" y="5824452"/>
            <a:ext cx="762000" cy="303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2" name="Picture 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35911" y="6200775"/>
            <a:ext cx="1269206" cy="199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3" name="Picture 7"/>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166258" y="3146503"/>
            <a:ext cx="1240971" cy="282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4"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24742" y="3547728"/>
            <a:ext cx="1524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60916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400" dirty="0" smtClean="0">
                <a:solidFill>
                  <a:srgbClr val="C00000"/>
                </a:solidFill>
                <a:latin typeface="Algerian" panose="04020705040A02060702" pitchFamily="82" charset="0"/>
              </a:rPr>
              <a:t>2) GIT &amp; GIT Hub</a:t>
            </a:r>
            <a:endParaRPr lang="en-US" sz="4400" dirty="0">
              <a:solidFill>
                <a:srgbClr val="C00000"/>
              </a:solidFill>
              <a:latin typeface="Algerian" panose="04020705040A02060702" pitchFamily="82" charset="0"/>
            </a:endParaRPr>
          </a:p>
        </p:txBody>
      </p:sp>
      <p:sp>
        <p:nvSpPr>
          <p:cNvPr id="5" name="Subtitle 4"/>
          <p:cNvSpPr>
            <a:spLocks noGrp="1"/>
          </p:cNvSpPr>
          <p:nvPr>
            <p:ph type="subTitle" idx="1"/>
          </p:nvPr>
        </p:nvSpPr>
        <p:spPr/>
        <p:txBody>
          <a:bodyPr/>
          <a:lstStyle/>
          <a:p>
            <a:endParaRPr lang="en-US"/>
          </a:p>
        </p:txBody>
      </p:sp>
      <p:pic>
        <p:nvPicPr>
          <p:cNvPr id="6" name="Resim1" descr="C:\Users\Kara\Desktop\git.png"/>
          <p:cNvPicPr>
            <a:picLocks noRo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886" y="219056"/>
            <a:ext cx="1795505" cy="903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28016" y="219056"/>
            <a:ext cx="2140374" cy="1251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45914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smtClean="0"/>
              <a:t>Version control systems</a:t>
            </a:r>
          </a:p>
        </p:txBody>
      </p:sp>
      <p:sp>
        <p:nvSpPr>
          <p:cNvPr id="4099" name="Content Placeholder 2"/>
          <p:cNvSpPr>
            <a:spLocks noGrp="1"/>
          </p:cNvSpPr>
          <p:nvPr>
            <p:ph idx="1"/>
          </p:nvPr>
        </p:nvSpPr>
        <p:spPr/>
        <p:txBody>
          <a:bodyPr/>
          <a:lstStyle/>
          <a:p>
            <a:r>
              <a:rPr lang="en-US" sz="2400">
                <a:solidFill>
                  <a:srgbClr val="FF0000"/>
                </a:solidFill>
              </a:rPr>
              <a:t>Version control </a:t>
            </a:r>
            <a:r>
              <a:rPr lang="en-US" sz="2400"/>
              <a:t>(or </a:t>
            </a:r>
            <a:r>
              <a:rPr lang="en-US" sz="2400">
                <a:solidFill>
                  <a:srgbClr val="FF0000"/>
                </a:solidFill>
              </a:rPr>
              <a:t>revision control</a:t>
            </a:r>
            <a:r>
              <a:rPr lang="en-US" sz="2400"/>
              <a:t>, or </a:t>
            </a:r>
            <a:r>
              <a:rPr lang="en-US" sz="2400">
                <a:solidFill>
                  <a:srgbClr val="FF0000"/>
                </a:solidFill>
              </a:rPr>
              <a:t>source control</a:t>
            </a:r>
            <a:r>
              <a:rPr lang="en-US" sz="2400"/>
              <a:t>) is all about managing multiple versions of documents, programs, web sites, etc.</a:t>
            </a:r>
          </a:p>
          <a:p>
            <a:pPr lvl="1"/>
            <a:r>
              <a:rPr lang="en-US" sz="2000"/>
              <a:t>Almost all </a:t>
            </a:r>
            <a:r>
              <a:rPr lang="en-US" altLang="en-US" sz="2000"/>
              <a:t>“</a:t>
            </a:r>
            <a:r>
              <a:rPr lang="en-US" sz="2000"/>
              <a:t>real</a:t>
            </a:r>
            <a:r>
              <a:rPr lang="en-US" altLang="en-US" sz="2000"/>
              <a:t>”</a:t>
            </a:r>
            <a:r>
              <a:rPr lang="en-US" sz="2000"/>
              <a:t> projects use some kind of version control</a:t>
            </a:r>
          </a:p>
          <a:p>
            <a:pPr lvl="1"/>
            <a:r>
              <a:rPr lang="en-US" sz="2000"/>
              <a:t>Essential for team projects, but also very useful for individual projects</a:t>
            </a:r>
          </a:p>
          <a:p>
            <a:r>
              <a:rPr lang="en-US" sz="2400"/>
              <a:t>Some well-known version control systems are CVS, Subversion, Mercurial, and Git</a:t>
            </a:r>
          </a:p>
          <a:p>
            <a:pPr lvl="1"/>
            <a:r>
              <a:rPr lang="en-US" sz="2000"/>
              <a:t>CVS and Subversion use a </a:t>
            </a:r>
            <a:r>
              <a:rPr lang="en-US" altLang="en-US" sz="2000"/>
              <a:t>“</a:t>
            </a:r>
            <a:r>
              <a:rPr lang="en-US" sz="2000"/>
              <a:t>central</a:t>
            </a:r>
            <a:r>
              <a:rPr lang="en-US" altLang="en-US" sz="2000"/>
              <a:t>”</a:t>
            </a:r>
            <a:r>
              <a:rPr lang="en-US" sz="2000"/>
              <a:t> repository; users </a:t>
            </a:r>
            <a:r>
              <a:rPr lang="en-US" altLang="en-US" sz="2000"/>
              <a:t>“</a:t>
            </a:r>
            <a:r>
              <a:rPr lang="en-US" sz="2000"/>
              <a:t>check out</a:t>
            </a:r>
            <a:r>
              <a:rPr lang="en-US" altLang="en-US" sz="2000"/>
              <a:t>”</a:t>
            </a:r>
            <a:r>
              <a:rPr lang="en-US" sz="2000"/>
              <a:t> files, work on them, and </a:t>
            </a:r>
            <a:r>
              <a:rPr lang="en-US" altLang="en-US" sz="2000"/>
              <a:t>“</a:t>
            </a:r>
            <a:r>
              <a:rPr lang="en-US" sz="2000"/>
              <a:t>check them in</a:t>
            </a:r>
            <a:r>
              <a:rPr lang="en-US" altLang="en-US" sz="2000"/>
              <a:t>”</a:t>
            </a:r>
            <a:endParaRPr lang="en-US" sz="2000"/>
          </a:p>
          <a:p>
            <a:pPr lvl="1"/>
            <a:r>
              <a:rPr lang="en-US" sz="2000"/>
              <a:t>Mercurial and Git treat all repositories as equal</a:t>
            </a:r>
          </a:p>
          <a:p>
            <a:r>
              <a:rPr lang="en-US" sz="2400"/>
              <a:t>Distributed systems like Mercurial and Git are newer and are gradually replacing centralized systems like CVS and Subversion</a:t>
            </a:r>
            <a:endParaRPr lang="en-US" sz="2000"/>
          </a:p>
        </p:txBody>
      </p:sp>
      <p:sp>
        <p:nvSpPr>
          <p:cNvPr id="4100"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FE0B4928-0269-4AB5-B57A-C6F272883945}" type="slidenum">
              <a:rPr lang="en-US" sz="1400">
                <a:latin typeface="Arial" panose="020B0604020202020204" pitchFamily="34" charset="0"/>
              </a:rPr>
              <a:pPr/>
              <a:t>43</a:t>
            </a:fld>
            <a:endParaRPr lang="en-US" sz="1400">
              <a:latin typeface="Arial" panose="020B0604020202020204" pitchFamily="34" charset="0"/>
            </a:endParaRPr>
          </a:p>
        </p:txBody>
      </p:sp>
    </p:spTree>
    <p:extLst>
      <p:ext uri="{BB962C8B-B14F-4D97-AF65-F5344CB8AC3E}">
        <p14:creationId xmlns:p14="http://schemas.microsoft.com/office/powerpoint/2010/main" val="36259420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smtClean="0"/>
              <a:t>Why version control?</a:t>
            </a:r>
          </a:p>
        </p:txBody>
      </p:sp>
      <p:sp>
        <p:nvSpPr>
          <p:cNvPr id="5123" name="Content Placeholder 2"/>
          <p:cNvSpPr>
            <a:spLocks noGrp="1"/>
          </p:cNvSpPr>
          <p:nvPr>
            <p:ph idx="1"/>
          </p:nvPr>
        </p:nvSpPr>
        <p:spPr/>
        <p:txBody>
          <a:bodyPr/>
          <a:lstStyle/>
          <a:p>
            <a:r>
              <a:rPr lang="en-US" smtClean="0"/>
              <a:t>For working by yourself:</a:t>
            </a:r>
          </a:p>
          <a:p>
            <a:pPr lvl="1"/>
            <a:r>
              <a:rPr lang="en-US" smtClean="0"/>
              <a:t>Gives you a “time machine” for going back to earlier versions</a:t>
            </a:r>
          </a:p>
          <a:p>
            <a:pPr lvl="1"/>
            <a:r>
              <a:rPr lang="en-US" smtClean="0"/>
              <a:t>Gives you great support for different versions (standalone, web app, etc.) of the same basic project</a:t>
            </a:r>
          </a:p>
          <a:p>
            <a:r>
              <a:rPr lang="en-US" smtClean="0"/>
              <a:t>For working with others:</a:t>
            </a:r>
          </a:p>
          <a:p>
            <a:pPr lvl="1"/>
            <a:r>
              <a:rPr lang="en-US" smtClean="0"/>
              <a:t>Greatly simplifies concurrent work, merging changes</a:t>
            </a:r>
          </a:p>
          <a:p>
            <a:r>
              <a:rPr lang="en-US" smtClean="0"/>
              <a:t>For getting an internship or job:</a:t>
            </a:r>
          </a:p>
          <a:p>
            <a:pPr lvl="1"/>
            <a:r>
              <a:rPr lang="en-US" smtClean="0"/>
              <a:t>Any company with a clue uses some kind of version control</a:t>
            </a:r>
          </a:p>
          <a:p>
            <a:pPr lvl="1"/>
            <a:r>
              <a:rPr lang="en-US" smtClean="0"/>
              <a:t>Companies without a clue are bad places to work</a:t>
            </a:r>
          </a:p>
        </p:txBody>
      </p:sp>
    </p:spTree>
    <p:extLst>
      <p:ext uri="{BB962C8B-B14F-4D97-AF65-F5344CB8AC3E}">
        <p14:creationId xmlns:p14="http://schemas.microsoft.com/office/powerpoint/2010/main" val="40006988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Resim1" descr="C:\Users\Kara\Desktop\x3.jpg"/>
          <p:cNvPicPr>
            <a:picLocks noRo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9144000" cy="653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522135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and versions</a:t>
            </a:r>
            <a:endParaRPr lang="en-US" dirty="0"/>
          </a:p>
        </p:txBody>
      </p:sp>
      <p:pic>
        <p:nvPicPr>
          <p:cNvPr id="1026" name="Picture 2" descr="snapshot-based VC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80687" y="1669576"/>
            <a:ext cx="9227449" cy="4096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8661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aytBaşlığı1"/>
          <p:cNvSpPr>
            <a:spLocks noGrp="1" noChangeArrowheads="1"/>
          </p:cNvSpPr>
          <p:nvPr>
            <p:ph type="title"/>
          </p:nvPr>
        </p:nvSpPr>
        <p:spPr/>
        <p:txBody>
          <a:bodyPr/>
          <a:lstStyle/>
          <a:p>
            <a:endParaRPr lang="en-US" altLang="en-US" smtClean="0"/>
          </a:p>
        </p:txBody>
      </p:sp>
      <p:pic>
        <p:nvPicPr>
          <p:cNvPr id="8195" name="Nesne1" descr="C:\Users\Kara\Desktop\x.png"/>
          <p:cNvPicPr>
            <a:picLocks noGrp="1" noRot="1" noChangeAspect="1" noChangeArrowheads="1"/>
          </p:cNvPicPr>
          <p:nvPr>
            <p:ph type="clipArt" idx="1"/>
          </p:nvPr>
        </p:nvPicPr>
        <p:blipFill>
          <a:blip r:embed="rId2">
            <a:extLst>
              <a:ext uri="{28A0092B-C50C-407E-A947-70E740481C1C}">
                <a14:useLocalDpi xmlns:a14="http://schemas.microsoft.com/office/drawing/2010/main" val="0"/>
              </a:ext>
            </a:extLst>
          </a:blip>
          <a:srcRect/>
          <a:stretch>
            <a:fillRect/>
          </a:stretch>
        </p:blipFill>
        <p:spPr>
          <a:xfrm>
            <a:off x="2165350" y="1577975"/>
            <a:ext cx="7831138" cy="4521200"/>
          </a:xfrm>
        </p:spPr>
      </p:pic>
    </p:spTree>
    <p:extLst>
      <p:ext uri="{BB962C8B-B14F-4D97-AF65-F5344CB8AC3E}">
        <p14:creationId xmlns:p14="http://schemas.microsoft.com/office/powerpoint/2010/main" val="7336493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aytBaşlığı1"/>
          <p:cNvSpPr>
            <a:spLocks noGrp="1" noChangeArrowheads="1"/>
          </p:cNvSpPr>
          <p:nvPr>
            <p:ph type="title"/>
          </p:nvPr>
        </p:nvSpPr>
        <p:spPr/>
        <p:txBody>
          <a:bodyPr/>
          <a:lstStyle/>
          <a:p>
            <a:endParaRPr lang="en-US" altLang="en-US" smtClean="0"/>
          </a:p>
        </p:txBody>
      </p:sp>
      <p:pic>
        <p:nvPicPr>
          <p:cNvPr id="9219" name="Nesne1" descr="C:\Users\Kara\Desktop\x2.png"/>
          <p:cNvPicPr>
            <a:picLocks noGrp="1" noRot="1" noChangeAspect="1" noChangeArrowheads="1"/>
          </p:cNvPicPr>
          <p:nvPr>
            <p:ph type="clipArt" idx="1"/>
          </p:nvPr>
        </p:nvPicPr>
        <p:blipFill>
          <a:blip r:embed="rId2">
            <a:extLst>
              <a:ext uri="{28A0092B-C50C-407E-A947-70E740481C1C}">
                <a14:useLocalDpi xmlns:a14="http://schemas.microsoft.com/office/drawing/2010/main" val="0"/>
              </a:ext>
            </a:extLst>
          </a:blip>
          <a:srcRect/>
          <a:stretch>
            <a:fillRect/>
          </a:stretch>
        </p:blipFill>
        <p:spPr>
          <a:xfrm>
            <a:off x="2170113" y="358775"/>
            <a:ext cx="7677150" cy="6203950"/>
          </a:xfrm>
        </p:spPr>
      </p:pic>
    </p:spTree>
    <p:extLst>
      <p:ext uri="{BB962C8B-B14F-4D97-AF65-F5344CB8AC3E}">
        <p14:creationId xmlns:p14="http://schemas.microsoft.com/office/powerpoint/2010/main" val="37786690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smtClean="0"/>
              <a:t>Why Git?</a:t>
            </a:r>
          </a:p>
        </p:txBody>
      </p:sp>
      <p:sp>
        <p:nvSpPr>
          <p:cNvPr id="6147" name="Content Placeholder 2"/>
          <p:cNvSpPr>
            <a:spLocks noGrp="1"/>
          </p:cNvSpPr>
          <p:nvPr>
            <p:ph idx="1"/>
          </p:nvPr>
        </p:nvSpPr>
        <p:spPr/>
        <p:txBody>
          <a:bodyPr/>
          <a:lstStyle/>
          <a:p>
            <a:r>
              <a:rPr lang="en-US" smtClean="0"/>
              <a:t>Git has many advantages over earlier systems such as CVS and Subversion</a:t>
            </a:r>
          </a:p>
          <a:p>
            <a:pPr lvl="1"/>
            <a:r>
              <a:rPr lang="en-US" smtClean="0"/>
              <a:t>More efficient, better workflow, etc.</a:t>
            </a:r>
          </a:p>
          <a:p>
            <a:pPr lvl="1"/>
            <a:r>
              <a:rPr lang="en-US" smtClean="0"/>
              <a:t>See the literature for an extensive list of reasons</a:t>
            </a:r>
          </a:p>
          <a:p>
            <a:pPr lvl="1"/>
            <a:r>
              <a:rPr lang="en-US" smtClean="0"/>
              <a:t>Of course, there are always those who disagree</a:t>
            </a:r>
          </a:p>
          <a:p>
            <a:r>
              <a:rPr lang="en-US" smtClean="0"/>
              <a:t>Best competitor: Mercurial</a:t>
            </a:r>
          </a:p>
          <a:p>
            <a:pPr lvl="1"/>
            <a:r>
              <a:rPr lang="en-US" smtClean="0"/>
              <a:t>I like Mercurial better</a:t>
            </a:r>
          </a:p>
          <a:p>
            <a:pPr lvl="1"/>
            <a:r>
              <a:rPr lang="en-US" smtClean="0"/>
              <a:t>Same concepts, slightly simpler to use</a:t>
            </a:r>
          </a:p>
          <a:p>
            <a:pPr lvl="1"/>
            <a:r>
              <a:rPr lang="en-US" smtClean="0"/>
              <a:t>In my (very limited) experience, the Eclipse plugin is easier to install and use</a:t>
            </a:r>
          </a:p>
          <a:p>
            <a:pPr lvl="1"/>
            <a:r>
              <a:rPr lang="en-US" smtClean="0"/>
              <a:t>Much less popular than Git</a:t>
            </a:r>
          </a:p>
        </p:txBody>
      </p:sp>
    </p:spTree>
    <p:extLst>
      <p:ext uri="{BB962C8B-B14F-4D97-AF65-F5344CB8AC3E}">
        <p14:creationId xmlns:p14="http://schemas.microsoft.com/office/powerpoint/2010/main" val="6000975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a:t>Us</a:t>
            </a:r>
          </a:p>
        </p:txBody>
      </p:sp>
      <p:sp>
        <p:nvSpPr>
          <p:cNvPr id="102403" name="Oval 3"/>
          <p:cNvSpPr>
            <a:spLocks noChangeArrowheads="1"/>
          </p:cNvSpPr>
          <p:nvPr/>
        </p:nvSpPr>
        <p:spPr bwMode="auto">
          <a:xfrm>
            <a:off x="5029200" y="4029503"/>
            <a:ext cx="1192614" cy="7357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compiler</a:t>
            </a:r>
          </a:p>
          <a:p>
            <a:r>
              <a:rPr lang="en-US" sz="1400"/>
              <a:t>javac.exe</a:t>
            </a:r>
          </a:p>
        </p:txBody>
      </p:sp>
      <p:sp>
        <p:nvSpPr>
          <p:cNvPr id="102404" name="Text Box 4"/>
          <p:cNvSpPr txBox="1">
            <a:spLocks noChangeArrowheads="1"/>
          </p:cNvSpPr>
          <p:nvPr/>
        </p:nvSpPr>
        <p:spPr bwMode="auto">
          <a:xfrm>
            <a:off x="2679701" y="4880303"/>
            <a:ext cx="1652825" cy="5232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class definition</a:t>
            </a:r>
          </a:p>
          <a:p>
            <a:r>
              <a:rPr lang="en-US" sz="1400"/>
              <a:t>source file: Dog.java</a:t>
            </a:r>
          </a:p>
        </p:txBody>
      </p:sp>
      <p:sp>
        <p:nvSpPr>
          <p:cNvPr id="102405" name="Text Box 5"/>
          <p:cNvSpPr txBox="1">
            <a:spLocks noChangeArrowheads="1"/>
          </p:cNvSpPr>
          <p:nvPr/>
        </p:nvSpPr>
        <p:spPr bwMode="auto">
          <a:xfrm>
            <a:off x="5867400" y="5570865"/>
            <a:ext cx="1682768" cy="5232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class definition</a:t>
            </a:r>
          </a:p>
          <a:p>
            <a:r>
              <a:rPr lang="en-US" sz="1400"/>
              <a:t>binary file: Dog.class</a:t>
            </a:r>
          </a:p>
        </p:txBody>
      </p:sp>
      <p:sp>
        <p:nvSpPr>
          <p:cNvPr id="102406" name="Oval 6"/>
          <p:cNvSpPr>
            <a:spLocks noChangeArrowheads="1"/>
          </p:cNvSpPr>
          <p:nvPr/>
        </p:nvSpPr>
        <p:spPr bwMode="auto">
          <a:xfrm>
            <a:off x="6858000" y="4258103"/>
            <a:ext cx="2974816" cy="7357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java virtual machine (JVM)</a:t>
            </a:r>
          </a:p>
          <a:p>
            <a:r>
              <a:rPr lang="en-US" sz="1400"/>
              <a:t>java.exe</a:t>
            </a:r>
          </a:p>
        </p:txBody>
      </p:sp>
      <p:sp>
        <p:nvSpPr>
          <p:cNvPr id="102407" name="Oval 7"/>
          <p:cNvSpPr>
            <a:spLocks noChangeArrowheads="1"/>
          </p:cNvSpPr>
          <p:nvPr/>
        </p:nvSpPr>
        <p:spPr bwMode="auto">
          <a:xfrm>
            <a:off x="4876800" y="2657903"/>
            <a:ext cx="3925786" cy="7357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dirty="0"/>
              <a:t>Development Environment</a:t>
            </a:r>
          </a:p>
          <a:p>
            <a:r>
              <a:rPr lang="en-US" sz="1400" dirty="0"/>
              <a:t>BlueJ.exe, jEdit, </a:t>
            </a:r>
            <a:r>
              <a:rPr lang="en-US" sz="1400" dirty="0" err="1"/>
              <a:t>jPad</a:t>
            </a:r>
            <a:r>
              <a:rPr lang="en-US" sz="1400" dirty="0"/>
              <a:t>, command line</a:t>
            </a:r>
          </a:p>
        </p:txBody>
      </p:sp>
      <p:sp>
        <p:nvSpPr>
          <p:cNvPr id="102408" name="Oval 8"/>
          <p:cNvSpPr>
            <a:spLocks noChangeArrowheads="1"/>
          </p:cNvSpPr>
          <p:nvPr/>
        </p:nvSpPr>
        <p:spPr bwMode="auto">
          <a:xfrm>
            <a:off x="1752600" y="3419903"/>
            <a:ext cx="3061644" cy="7357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dirty="0"/>
              <a:t> text editor</a:t>
            </a:r>
          </a:p>
          <a:p>
            <a:r>
              <a:rPr lang="en-US" sz="1400" dirty="0"/>
              <a:t>BlueJ, jEdit, notepad.exe, …</a:t>
            </a:r>
          </a:p>
        </p:txBody>
      </p:sp>
      <p:cxnSp>
        <p:nvCxnSpPr>
          <p:cNvPr id="102409" name="AutoShape 9"/>
          <p:cNvCxnSpPr>
            <a:cxnSpLocks noChangeShapeType="1"/>
            <a:stCxn id="102422" idx="4"/>
            <a:endCxn id="102408" idx="0"/>
          </p:cNvCxnSpPr>
          <p:nvPr/>
        </p:nvCxnSpPr>
        <p:spPr bwMode="auto">
          <a:xfrm rot="5400000">
            <a:off x="2614299" y="2719499"/>
            <a:ext cx="1369527" cy="31278"/>
          </a:xfrm>
          <a:prstGeom prst="curvedConnector3">
            <a:avLst>
              <a:gd name="adj1" fmla="val 50000"/>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410" name="AutoShape 10"/>
          <p:cNvCxnSpPr>
            <a:cxnSpLocks noChangeShapeType="1"/>
            <a:stCxn id="102422" idx="4"/>
            <a:endCxn id="102407" idx="2"/>
          </p:cNvCxnSpPr>
          <p:nvPr/>
        </p:nvCxnSpPr>
        <p:spPr bwMode="auto">
          <a:xfrm rot="16200000" flipH="1">
            <a:off x="3608051" y="1757025"/>
            <a:ext cx="975401" cy="1562100"/>
          </a:xfrm>
          <a:prstGeom prst="curvedConnector2">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411" name="AutoShape 11"/>
          <p:cNvCxnSpPr>
            <a:cxnSpLocks noChangeShapeType="1"/>
            <a:stCxn id="102408" idx="4"/>
            <a:endCxn id="102404" idx="0"/>
          </p:cNvCxnSpPr>
          <p:nvPr/>
        </p:nvCxnSpPr>
        <p:spPr bwMode="auto">
          <a:xfrm rot="16200000" flipH="1">
            <a:off x="3032440" y="4406631"/>
            <a:ext cx="724654" cy="222691"/>
          </a:xfrm>
          <a:prstGeom prst="curvedConnector3">
            <a:avLst>
              <a:gd name="adj1" fmla="val 50000"/>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412" name="AutoShape 12"/>
          <p:cNvCxnSpPr>
            <a:cxnSpLocks noChangeShapeType="1"/>
            <a:stCxn id="102404" idx="3"/>
            <a:endCxn id="102403" idx="3"/>
          </p:cNvCxnSpPr>
          <p:nvPr/>
        </p:nvCxnSpPr>
        <p:spPr bwMode="auto">
          <a:xfrm flipV="1">
            <a:off x="4332526" y="4657501"/>
            <a:ext cx="871329" cy="484412"/>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413" name="AutoShape 13"/>
          <p:cNvCxnSpPr>
            <a:cxnSpLocks noChangeShapeType="1"/>
            <a:stCxn id="102403" idx="4"/>
            <a:endCxn id="102405" idx="1"/>
          </p:cNvCxnSpPr>
          <p:nvPr/>
        </p:nvCxnSpPr>
        <p:spPr bwMode="auto">
          <a:xfrm rot="16200000" flipH="1">
            <a:off x="5212840" y="5177916"/>
            <a:ext cx="1067226" cy="241893"/>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414" name="AutoShape 14"/>
          <p:cNvCxnSpPr>
            <a:cxnSpLocks noChangeShapeType="1"/>
            <a:stCxn id="102405" idx="3"/>
            <a:endCxn id="102406" idx="4"/>
          </p:cNvCxnSpPr>
          <p:nvPr/>
        </p:nvCxnSpPr>
        <p:spPr bwMode="auto">
          <a:xfrm flipV="1">
            <a:off x="7550168" y="4993849"/>
            <a:ext cx="795240" cy="838626"/>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415" name="AutoShape 15"/>
          <p:cNvCxnSpPr>
            <a:cxnSpLocks noChangeShapeType="1"/>
            <a:stCxn id="102407" idx="4"/>
            <a:endCxn id="102403" idx="0"/>
          </p:cNvCxnSpPr>
          <p:nvPr/>
        </p:nvCxnSpPr>
        <p:spPr bwMode="auto">
          <a:xfrm rot="5400000">
            <a:off x="5914675" y="3104482"/>
            <a:ext cx="635853" cy="121418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416" name="AutoShape 16"/>
          <p:cNvCxnSpPr>
            <a:cxnSpLocks noChangeShapeType="1"/>
            <a:stCxn id="102407" idx="4"/>
            <a:endCxn id="102406" idx="1"/>
          </p:cNvCxnSpPr>
          <p:nvPr/>
        </p:nvCxnSpPr>
        <p:spPr bwMode="auto">
          <a:xfrm rot="16200000" flipH="1">
            <a:off x="6580573" y="3652770"/>
            <a:ext cx="972201" cy="453959"/>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2417" name="Picture 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25000" y="2819400"/>
            <a:ext cx="762000" cy="762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2418" name="AutoShape 18"/>
          <p:cNvCxnSpPr>
            <a:cxnSpLocks noChangeShapeType="1"/>
            <a:stCxn id="102406" idx="7"/>
            <a:endCxn id="102417" idx="2"/>
          </p:cNvCxnSpPr>
          <p:nvPr/>
        </p:nvCxnSpPr>
        <p:spPr bwMode="auto">
          <a:xfrm rot="5400000" flipH="1" flipV="1">
            <a:off x="9259357" y="3719207"/>
            <a:ext cx="784450" cy="50883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419" name="Text Box 19"/>
          <p:cNvSpPr txBox="1">
            <a:spLocks noChangeArrowheads="1"/>
          </p:cNvSpPr>
          <p:nvPr/>
        </p:nvSpPr>
        <p:spPr bwMode="auto">
          <a:xfrm>
            <a:off x="9620251" y="2513113"/>
            <a:ext cx="684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output</a:t>
            </a:r>
          </a:p>
        </p:txBody>
      </p:sp>
      <p:pic>
        <p:nvPicPr>
          <p:cNvPr id="102420" name="Picture 20" descr="C:\home\finson\cse142\dev\lectures-inwork\n0069.gif"/>
          <p:cNvPicPr>
            <a:picLocks noChangeAspect="1" noChangeArrowheads="1"/>
          </p:cNvPicPr>
          <p:nvPr/>
        </p:nvPicPr>
        <p:blipFill>
          <a:blip r:embed="rId3">
            <a:extLst>
              <a:ext uri="{28A0092B-C50C-407E-A947-70E740481C1C}">
                <a14:useLocalDpi xmlns:a14="http://schemas.microsoft.com/office/drawing/2010/main" val="0"/>
              </a:ext>
            </a:extLst>
          </a:blip>
          <a:srcRect l="36000" t="24141" r="28125" b="26666"/>
          <a:stretch>
            <a:fillRect/>
          </a:stretch>
        </p:blipFill>
        <p:spPr bwMode="auto">
          <a:xfrm>
            <a:off x="2592388" y="1216026"/>
            <a:ext cx="1217612" cy="1114425"/>
          </a:xfrm>
          <a:prstGeom prst="rect">
            <a:avLst/>
          </a:prstGeom>
          <a:noFill/>
          <a:extLst>
            <a:ext uri="{909E8E84-426E-40DD-AFC4-6F175D3DCCD1}">
              <a14:hiddenFill xmlns:a14="http://schemas.microsoft.com/office/drawing/2010/main">
                <a:solidFill>
                  <a:srgbClr val="FFFFFF"/>
                </a:solidFill>
              </a14:hiddenFill>
            </a:ext>
          </a:extLst>
        </p:spPr>
      </p:pic>
      <p:sp>
        <p:nvSpPr>
          <p:cNvPr id="102421" name="Text Box 21"/>
          <p:cNvSpPr txBox="1">
            <a:spLocks noChangeArrowheads="1"/>
          </p:cNvSpPr>
          <p:nvPr/>
        </p:nvSpPr>
        <p:spPr bwMode="auto">
          <a:xfrm>
            <a:off x="3352800" y="1217713"/>
            <a:ext cx="10417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you and me</a:t>
            </a:r>
          </a:p>
        </p:txBody>
      </p:sp>
      <p:sp>
        <p:nvSpPr>
          <p:cNvPr id="102422" name="Oval 22"/>
          <p:cNvSpPr>
            <a:spLocks noChangeArrowheads="1"/>
          </p:cNvSpPr>
          <p:nvPr/>
        </p:nvSpPr>
        <p:spPr bwMode="auto">
          <a:xfrm>
            <a:off x="1905000" y="1531025"/>
            <a:ext cx="2819400" cy="519351"/>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2423" name="Text Box 23"/>
          <p:cNvSpPr txBox="1">
            <a:spLocks noChangeArrowheads="1"/>
          </p:cNvSpPr>
          <p:nvPr/>
        </p:nvSpPr>
        <p:spPr bwMode="auto">
          <a:xfrm>
            <a:off x="5562601" y="1413947"/>
            <a:ext cx="2282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solidFill>
                  <a:srgbClr val="FF0000"/>
                </a:solidFill>
              </a:rPr>
              <a:t>the programmer</a:t>
            </a:r>
          </a:p>
        </p:txBody>
      </p:sp>
      <p:cxnSp>
        <p:nvCxnSpPr>
          <p:cNvPr id="102424" name="AutoShape 24"/>
          <p:cNvCxnSpPr>
            <a:cxnSpLocks noChangeShapeType="1"/>
            <a:stCxn id="102423" idx="1"/>
            <a:endCxn id="102422" idx="6"/>
          </p:cNvCxnSpPr>
          <p:nvPr/>
        </p:nvCxnSpPr>
        <p:spPr bwMode="auto">
          <a:xfrm rot="10800000" flipV="1">
            <a:off x="4724400" y="1598613"/>
            <a:ext cx="838200" cy="192087"/>
          </a:xfrm>
          <a:prstGeom prst="curvedConnector3">
            <a:avLst>
              <a:gd name="adj1" fmla="val 50000"/>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032722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smtClean="0"/>
              <a:t>Why Source Control?</a:t>
            </a:r>
          </a:p>
        </p:txBody>
      </p:sp>
      <p:sp>
        <p:nvSpPr>
          <p:cNvPr id="3" name="Content Placeholder 2"/>
          <p:cNvSpPr>
            <a:spLocks noGrp="1"/>
          </p:cNvSpPr>
          <p:nvPr>
            <p:ph idx="1"/>
          </p:nvPr>
        </p:nvSpPr>
        <p:spPr>
          <a:xfrm>
            <a:off x="1981200" y="1981200"/>
            <a:ext cx="8534400" cy="3886200"/>
          </a:xfrm>
        </p:spPr>
        <p:txBody>
          <a:bodyPr/>
          <a:lstStyle/>
          <a:p>
            <a:pPr>
              <a:defRPr/>
            </a:pPr>
            <a:r>
              <a:rPr lang="en-US" dirty="0" smtClean="0"/>
              <a:t>How do we make big or risky code changes without affecting the </a:t>
            </a:r>
            <a:r>
              <a:rPr lang="en-US" i="1" dirty="0" smtClean="0">
                <a:solidFill>
                  <a:srgbClr val="FFC000"/>
                </a:solidFill>
              </a:rPr>
              <a:t>stable</a:t>
            </a:r>
            <a:r>
              <a:rPr lang="en-US" dirty="0" smtClean="0"/>
              <a:t> version?</a:t>
            </a:r>
          </a:p>
          <a:p>
            <a:pPr marL="0" indent="0">
              <a:buNone/>
              <a:defRPr/>
            </a:pPr>
            <a:endParaRPr lang="en-US" dirty="0"/>
          </a:p>
          <a:p>
            <a:pPr>
              <a:defRPr/>
            </a:pPr>
            <a:r>
              <a:rPr lang="en-US" dirty="0" smtClean="0"/>
              <a:t>How do we work on new versions and still support old versions?</a:t>
            </a:r>
            <a:endParaRPr lang="en-US" dirty="0"/>
          </a:p>
        </p:txBody>
      </p:sp>
    </p:spTree>
    <p:extLst>
      <p:ext uri="{BB962C8B-B14F-4D97-AF65-F5344CB8AC3E}">
        <p14:creationId xmlns:p14="http://schemas.microsoft.com/office/powerpoint/2010/main" val="7188947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mtClean="0"/>
              <a:t>Popular Tools</a:t>
            </a:r>
          </a:p>
        </p:txBody>
      </p:sp>
      <p:grpSp>
        <p:nvGrpSpPr>
          <p:cNvPr id="8196" name="Group 4"/>
          <p:cNvGrpSpPr>
            <a:grpSpLocks/>
          </p:cNvGrpSpPr>
          <p:nvPr/>
        </p:nvGrpSpPr>
        <p:grpSpPr bwMode="auto">
          <a:xfrm>
            <a:off x="4292600" y="2273300"/>
            <a:ext cx="3606800" cy="2603500"/>
            <a:chOff x="3607141" y="2272567"/>
            <a:chExt cx="3607142" cy="2604234"/>
          </a:xfrm>
        </p:grpSpPr>
        <p:pic>
          <p:nvPicPr>
            <p:cNvPr id="8197" name="Picture 2" descr="Perforce Softw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141" y="2272567"/>
              <a:ext cx="1219200" cy="1219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4" descr="Subvers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2200" y="2431683"/>
              <a:ext cx="1042083" cy="900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6" descr="GitHu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341" y="3657600"/>
              <a:ext cx="1219200" cy="1219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8451867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smtClean="0"/>
              <a:t>Centralized</a:t>
            </a:r>
          </a:p>
        </p:txBody>
      </p:sp>
      <p:pic>
        <p:nvPicPr>
          <p:cNvPr id="9219" name="Picture 2" descr="C:\Users\pjcozzi\AppData\Local\Microsoft\Windows\Temporary Internet Files\Content.IE5\FPFCU4NP\MC9004348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6950" y="1905000"/>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3" descr="C:\Users\pjcozzi\AppData\Local\Microsoft\Windows\Temporary Internet Files\Content.IE5\I31NLQ96\MC90039635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7601" y="4953001"/>
            <a:ext cx="9112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3" descr="C:\Users\pjcozzi\AppData\Local\Microsoft\Windows\Temporary Internet Files\Content.IE5\I31NLQ96\MC90039635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0175" y="4976814"/>
            <a:ext cx="909638"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3" descr="C:\Users\pjcozzi\AppData\Local\Microsoft\Windows\Temporary Internet Files\Content.IE5\I31NLQ96\MC90039635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1501" y="4976814"/>
            <a:ext cx="911225"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TextBox 11"/>
          <p:cNvSpPr txBox="1">
            <a:spLocks noChangeArrowheads="1"/>
          </p:cNvSpPr>
          <p:nvPr/>
        </p:nvSpPr>
        <p:spPr bwMode="auto">
          <a:xfrm>
            <a:off x="6324601" y="2070101"/>
            <a:ext cx="39290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Server holds a centralized </a:t>
            </a:r>
            <a:r>
              <a:rPr lang="en-US" i="1">
                <a:solidFill>
                  <a:srgbClr val="FFC000"/>
                </a:solidFill>
              </a:rPr>
              <a:t>repository</a:t>
            </a:r>
          </a:p>
          <a:p>
            <a:endParaRPr lang="en-US"/>
          </a:p>
          <a:p>
            <a:r>
              <a:rPr lang="en-US"/>
              <a:t>Clients have a revision</a:t>
            </a:r>
          </a:p>
        </p:txBody>
      </p:sp>
    </p:spTree>
    <p:extLst>
      <p:ext uri="{BB962C8B-B14F-4D97-AF65-F5344CB8AC3E}">
        <p14:creationId xmlns:p14="http://schemas.microsoft.com/office/powerpoint/2010/main" val="9519758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mtClean="0"/>
              <a:t>Centralized</a:t>
            </a:r>
          </a:p>
        </p:txBody>
      </p:sp>
      <p:pic>
        <p:nvPicPr>
          <p:cNvPr id="10243" name="Picture 2" descr="C:\Users\pjcozzi\AppData\Local\Microsoft\Windows\Temporary Internet Files\Content.IE5\FPFCU4NP\MC9004348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6950" y="1905000"/>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3" descr="C:\Users\pjcozzi\AppData\Local\Microsoft\Windows\Temporary Internet Files\Content.IE5\I31NLQ96\MC90039635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7601" y="4953001"/>
            <a:ext cx="9112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3" descr="C:\Users\pjcozzi\AppData\Local\Microsoft\Windows\Temporary Internet Files\Content.IE5\I31NLQ96\MC90039635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0175" y="4976814"/>
            <a:ext cx="909638"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3" descr="C:\Users\pjcozzi\AppData\Local\Microsoft\Windows\Temporary Internet Files\Content.IE5\I31NLQ96\MC90039635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1501" y="4976814"/>
            <a:ext cx="911225"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4" descr="C:\Users\pjcozzi\AppData\Local\Microsoft\Windows\Temporary Internet Files\Content.IE5\L0HUY9W3\MC90042605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4838" y="5864226"/>
            <a:ext cx="4508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73214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smtClean="0"/>
              <a:t>Centralized</a:t>
            </a:r>
          </a:p>
        </p:txBody>
      </p:sp>
      <p:pic>
        <p:nvPicPr>
          <p:cNvPr id="11267" name="Picture 2" descr="C:\Users\pjcozzi\AppData\Local\Microsoft\Windows\Temporary Internet Files\Content.IE5\FPFCU4NP\MC9004348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6950" y="1905000"/>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3" descr="C:\Users\pjcozzi\AppData\Local\Microsoft\Windows\Temporary Internet Files\Content.IE5\I31NLQ96\MC90039635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7601" y="4953001"/>
            <a:ext cx="9112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3" descr="C:\Users\pjcozzi\AppData\Local\Microsoft\Windows\Temporary Internet Files\Content.IE5\I31NLQ96\MC90039635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0175" y="4976814"/>
            <a:ext cx="909638"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3" descr="C:\Users\pjcozzi\AppData\Local\Microsoft\Windows\Temporary Internet Files\Content.IE5\I31NLQ96\MC90039635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1501" y="4976814"/>
            <a:ext cx="911225"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271" name="Straight Arrow Connector 4"/>
          <p:cNvCxnSpPr>
            <a:cxnSpLocks noChangeShapeType="1"/>
            <a:stCxn id="11268" idx="0"/>
          </p:cNvCxnSpPr>
          <p:nvPr/>
        </p:nvCxnSpPr>
        <p:spPr bwMode="auto">
          <a:xfrm flipV="1">
            <a:off x="4113214" y="3619500"/>
            <a:ext cx="992187" cy="1333500"/>
          </a:xfrm>
          <a:prstGeom prst="straightConnector1">
            <a:avLst/>
          </a:prstGeom>
          <a:no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72" name="TextBox 7"/>
          <p:cNvSpPr txBox="1">
            <a:spLocks noChangeArrowheads="1"/>
          </p:cNvSpPr>
          <p:nvPr/>
        </p:nvSpPr>
        <p:spPr bwMode="auto">
          <a:xfrm>
            <a:off x="3671888" y="3916364"/>
            <a:ext cx="901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Submit</a:t>
            </a:r>
          </a:p>
        </p:txBody>
      </p:sp>
      <p:pic>
        <p:nvPicPr>
          <p:cNvPr id="11273" name="Picture 4" descr="C:\Users\pjcozzi\AppData\Local\Microsoft\Windows\Temporary Internet Files\Content.IE5\L0HUY9W3\MC90042605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4838" y="5864226"/>
            <a:ext cx="4508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80955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mtClean="0"/>
              <a:t>Centralized</a:t>
            </a:r>
          </a:p>
        </p:txBody>
      </p:sp>
      <p:pic>
        <p:nvPicPr>
          <p:cNvPr id="12291" name="Picture 2" descr="C:\Users\pjcozzi\AppData\Local\Microsoft\Windows\Temporary Internet Files\Content.IE5\FPFCU4NP\MC9004348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6950" y="1905000"/>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3" descr="C:\Users\pjcozzi\AppData\Local\Microsoft\Windows\Temporary Internet Files\Content.IE5\I31NLQ96\MC90039635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7601" y="4953001"/>
            <a:ext cx="9112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3" descr="C:\Users\pjcozzi\AppData\Local\Microsoft\Windows\Temporary Internet Files\Content.IE5\I31NLQ96\MC90039635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0175" y="4976814"/>
            <a:ext cx="909638"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3" descr="C:\Users\pjcozzi\AppData\Local\Microsoft\Windows\Temporary Internet Files\Content.IE5\I31NLQ96\MC90039635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1501" y="4976814"/>
            <a:ext cx="911225"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4" descr="C:\Users\pjcozzi\AppData\Local\Microsoft\Windows\Temporary Internet Files\Content.IE5\L0HUY9W3\MC90042605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4838" y="5864226"/>
            <a:ext cx="4508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4" descr="C:\Users\pjcozzi\AppData\Local\Microsoft\Windows\Temporary Internet Files\Content.IE5\L0HUY9W3\MC90042605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9600" y="3200400"/>
            <a:ext cx="45085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68795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t>Centralized</a:t>
            </a:r>
          </a:p>
        </p:txBody>
      </p:sp>
      <p:pic>
        <p:nvPicPr>
          <p:cNvPr id="13315" name="Picture 2" descr="C:\Users\pjcozzi\AppData\Local\Microsoft\Windows\Temporary Internet Files\Content.IE5\FPFCU4NP\MC90043484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6950" y="1905000"/>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3" descr="C:\Users\pjcozzi\AppData\Local\Microsoft\Windows\Temporary Internet Files\Content.IE5\I31NLQ96\MC90039635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7601" y="4953001"/>
            <a:ext cx="9112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3" descr="C:\Users\pjcozzi\AppData\Local\Microsoft\Windows\Temporary Internet Files\Content.IE5\I31NLQ96\MC90039635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0175" y="4976814"/>
            <a:ext cx="909638"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3" descr="C:\Users\pjcozzi\AppData\Local\Microsoft\Windows\Temporary Internet Files\Content.IE5\I31NLQ96\MC90039635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1501" y="4976814"/>
            <a:ext cx="911225"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TextBox 7"/>
          <p:cNvSpPr txBox="1">
            <a:spLocks noChangeArrowheads="1"/>
          </p:cNvSpPr>
          <p:nvPr/>
        </p:nvSpPr>
        <p:spPr bwMode="auto">
          <a:xfrm>
            <a:off x="6470650" y="3765550"/>
            <a:ext cx="2198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Get Latest Revision</a:t>
            </a:r>
          </a:p>
        </p:txBody>
      </p:sp>
      <p:cxnSp>
        <p:nvCxnSpPr>
          <p:cNvPr id="13320" name="Straight Arrow Connector 3"/>
          <p:cNvCxnSpPr>
            <a:cxnSpLocks noChangeShapeType="1"/>
            <a:stCxn id="13315" idx="2"/>
            <a:endCxn id="13317" idx="0"/>
          </p:cNvCxnSpPr>
          <p:nvPr/>
        </p:nvCxnSpPr>
        <p:spPr bwMode="auto">
          <a:xfrm>
            <a:off x="5664200" y="3619501"/>
            <a:ext cx="0" cy="1357313"/>
          </a:xfrm>
          <a:prstGeom prst="straightConnector1">
            <a:avLst/>
          </a:prstGeom>
          <a:no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21" name="Straight Arrow Connector 9"/>
          <p:cNvCxnSpPr>
            <a:cxnSpLocks noChangeShapeType="1"/>
            <a:endCxn id="13318" idx="0"/>
          </p:cNvCxnSpPr>
          <p:nvPr/>
        </p:nvCxnSpPr>
        <p:spPr bwMode="auto">
          <a:xfrm>
            <a:off x="5664201" y="3619501"/>
            <a:ext cx="1712913" cy="1357313"/>
          </a:xfrm>
          <a:prstGeom prst="straightConnector1">
            <a:avLst/>
          </a:prstGeom>
          <a:no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322" name="Picture 4" descr="C:\Users\pjcozzi\AppData\Local\Microsoft\Windows\Temporary Internet Files\Content.IE5\L0HUY9W3\MC900426058[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9600" y="3200400"/>
            <a:ext cx="45085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4" descr="C:\Users\pjcozzi\AppData\Local\Microsoft\Windows\Temporary Internet Files\Content.IE5\L0HUY9W3\MC900426058[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44838" y="5864226"/>
            <a:ext cx="4508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4" name="Picture 4" descr="C:\Users\pjcozzi\AppData\Local\Microsoft\Windows\Temporary Internet Files\Content.IE5\L0HUY9W3\MC900426058[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3164" y="5867401"/>
            <a:ext cx="452437"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5" name="Picture 4" descr="C:\Users\pjcozzi\AppData\Local\Microsoft\Windows\Temporary Internet Files\Content.IE5\L0HUY9W3\MC900426058[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6075" y="5864226"/>
            <a:ext cx="4524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52882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smtClean="0"/>
              <a:t>Centralized</a:t>
            </a:r>
          </a:p>
        </p:txBody>
      </p:sp>
      <p:pic>
        <p:nvPicPr>
          <p:cNvPr id="14339" name="Picture 2" descr="C:\Users\pjcozzi\AppData\Local\Microsoft\Windows\Temporary Internet Files\Content.IE5\FPFCU4NP\MC9004348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6950" y="1905000"/>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3" descr="C:\Users\pjcozzi\AppData\Local\Microsoft\Windows\Temporary Internet Files\Content.IE5\I31NLQ96\MC90039635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7601" y="4953001"/>
            <a:ext cx="9112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3" descr="C:\Users\pjcozzi\AppData\Local\Microsoft\Windows\Temporary Internet Files\Content.IE5\I31NLQ96\MC90039635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0175" y="4976814"/>
            <a:ext cx="909638"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3" descr="C:\Users\pjcozzi\AppData\Local\Microsoft\Windows\Temporary Internet Files\Content.IE5\I31NLQ96\MC90039635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1501" y="4976814"/>
            <a:ext cx="911225"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TextBox 7"/>
          <p:cNvSpPr txBox="1">
            <a:spLocks noChangeArrowheads="1"/>
          </p:cNvSpPr>
          <p:nvPr/>
        </p:nvSpPr>
        <p:spPr bwMode="auto">
          <a:xfrm>
            <a:off x="4433888" y="4440239"/>
            <a:ext cx="26209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Modify/add/remove files</a:t>
            </a:r>
          </a:p>
        </p:txBody>
      </p:sp>
      <p:pic>
        <p:nvPicPr>
          <p:cNvPr id="14344" name="Picture 4" descr="C:\Users\pjcozzi\AppData\Local\Microsoft\Windows\Temporary Internet Files\Content.IE5\L0HUY9W3\MC90042605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9600" y="3200400"/>
            <a:ext cx="45085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4" descr="C:\Users\pjcozzi\AppData\Local\Microsoft\Windows\Temporary Internet Files\Content.IE5\L0HUY9W3\MC90042605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4838" y="5864226"/>
            <a:ext cx="4508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6" name="Picture 4" descr="C:\Users\pjcozzi\AppData\Local\Microsoft\Windows\Temporary Internet Files\Content.IE5\L0HUY9W3\MC90042605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3164" y="5867401"/>
            <a:ext cx="452437" cy="41592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347" name="Picture 4" descr="C:\Users\pjcozzi\AppData\Local\Microsoft\Windows\Temporary Internet Files\Content.IE5\L0HUY9W3\MC90042605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96075" y="5864226"/>
            <a:ext cx="4524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20124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mtClean="0"/>
              <a:t>Centralized</a:t>
            </a:r>
          </a:p>
        </p:txBody>
      </p:sp>
      <p:pic>
        <p:nvPicPr>
          <p:cNvPr id="15363" name="Picture 2" descr="C:\Users\pjcozzi\AppData\Local\Microsoft\Windows\Temporary Internet Files\Content.IE5\FPFCU4NP\MC9004348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6950" y="1905000"/>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3" descr="C:\Users\pjcozzi\AppData\Local\Microsoft\Windows\Temporary Internet Files\Content.IE5\I31NLQ96\MC90039635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7601" y="4953001"/>
            <a:ext cx="9112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3" descr="C:\Users\pjcozzi\AppData\Local\Microsoft\Windows\Temporary Internet Files\Content.IE5\I31NLQ96\MC90039635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0175" y="4976814"/>
            <a:ext cx="909638"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3" descr="C:\Users\pjcozzi\AppData\Local\Microsoft\Windows\Temporary Internet Files\Content.IE5\I31NLQ96\MC90039635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1501" y="4976814"/>
            <a:ext cx="911225"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TextBox 7"/>
          <p:cNvSpPr txBox="1">
            <a:spLocks noChangeArrowheads="1"/>
          </p:cNvSpPr>
          <p:nvPr/>
        </p:nvSpPr>
        <p:spPr bwMode="auto">
          <a:xfrm>
            <a:off x="5781675" y="4113214"/>
            <a:ext cx="903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Submit</a:t>
            </a:r>
          </a:p>
        </p:txBody>
      </p:sp>
      <p:pic>
        <p:nvPicPr>
          <p:cNvPr id="15368" name="Picture 4" descr="C:\Users\pjcozzi\AppData\Local\Microsoft\Windows\Temporary Internet Files\Content.IE5\L0HUY9W3\MC90042605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9600" y="3200400"/>
            <a:ext cx="450850" cy="41433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369" name="Picture 4" descr="C:\Users\pjcozzi\AppData\Local\Microsoft\Windows\Temporary Internet Files\Content.IE5\L0HUY9W3\MC90042605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4838" y="5864226"/>
            <a:ext cx="4508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0" name="Picture 4" descr="C:\Users\pjcozzi\AppData\Local\Microsoft\Windows\Temporary Internet Files\Content.IE5\L0HUY9W3\MC90042605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96075" y="5864226"/>
            <a:ext cx="4524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371" name="Straight Arrow Connector 11"/>
          <p:cNvCxnSpPr>
            <a:cxnSpLocks noChangeShapeType="1"/>
            <a:stCxn id="15365" idx="0"/>
            <a:endCxn id="15363" idx="2"/>
          </p:cNvCxnSpPr>
          <p:nvPr/>
        </p:nvCxnSpPr>
        <p:spPr bwMode="auto">
          <a:xfrm flipV="1">
            <a:off x="5664200" y="3619501"/>
            <a:ext cx="0" cy="1357313"/>
          </a:xfrm>
          <a:prstGeom prst="straightConnector1">
            <a:avLst/>
          </a:prstGeom>
          <a:no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5372" name="Picture 4" descr="C:\Users\pjcozzi\AppData\Local\Microsoft\Windows\Temporary Internet Files\Content.IE5\L0HUY9W3\MC90042605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3164" y="5867401"/>
            <a:ext cx="452437" cy="41592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05948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mtClean="0"/>
              <a:t>Centralized</a:t>
            </a:r>
          </a:p>
        </p:txBody>
      </p:sp>
      <p:pic>
        <p:nvPicPr>
          <p:cNvPr id="16387" name="Picture 2" descr="C:\Users\pjcozzi\AppData\Local\Microsoft\Windows\Temporary Internet Files\Content.IE5\FPFCU4NP\MC90043484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6950" y="1905000"/>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3" descr="C:\Users\pjcozzi\AppData\Local\Microsoft\Windows\Temporary Internet Files\Content.IE5\I31NLQ96\MC90039635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7601" y="4953001"/>
            <a:ext cx="9112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3" descr="C:\Users\pjcozzi\AppData\Local\Microsoft\Windows\Temporary Internet Files\Content.IE5\I31NLQ96\MC90039635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0175" y="4976814"/>
            <a:ext cx="909638"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3" descr="C:\Users\pjcozzi\AppData\Local\Microsoft\Windows\Temporary Internet Files\Content.IE5\I31NLQ96\MC90039635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1501" y="4976814"/>
            <a:ext cx="911225"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TextBox 7"/>
          <p:cNvSpPr txBox="1">
            <a:spLocks noChangeArrowheads="1"/>
          </p:cNvSpPr>
          <p:nvPr/>
        </p:nvSpPr>
        <p:spPr bwMode="auto">
          <a:xfrm>
            <a:off x="6470650" y="3765550"/>
            <a:ext cx="2198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Get Latest Revision</a:t>
            </a:r>
          </a:p>
        </p:txBody>
      </p:sp>
      <p:cxnSp>
        <p:nvCxnSpPr>
          <p:cNvPr id="16392" name="Straight Arrow Connector 3"/>
          <p:cNvCxnSpPr>
            <a:cxnSpLocks noChangeShapeType="1"/>
            <a:stCxn id="16387" idx="2"/>
            <a:endCxn id="16388" idx="0"/>
          </p:cNvCxnSpPr>
          <p:nvPr/>
        </p:nvCxnSpPr>
        <p:spPr bwMode="auto">
          <a:xfrm flipH="1">
            <a:off x="4113214" y="3619500"/>
            <a:ext cx="1550987" cy="1333500"/>
          </a:xfrm>
          <a:prstGeom prst="straightConnector1">
            <a:avLst/>
          </a:prstGeom>
          <a:no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93" name="Straight Arrow Connector 9"/>
          <p:cNvCxnSpPr>
            <a:cxnSpLocks noChangeShapeType="1"/>
            <a:endCxn id="16390" idx="0"/>
          </p:cNvCxnSpPr>
          <p:nvPr/>
        </p:nvCxnSpPr>
        <p:spPr bwMode="auto">
          <a:xfrm>
            <a:off x="5664201" y="3619501"/>
            <a:ext cx="1712913" cy="1357313"/>
          </a:xfrm>
          <a:prstGeom prst="straightConnector1">
            <a:avLst/>
          </a:prstGeom>
          <a:no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394" name="Picture 4" descr="C:\Users\pjcozzi\AppData\Local\Microsoft\Windows\Temporary Internet Files\Content.IE5\L0HUY9W3\MC900426058[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9600" y="3200400"/>
            <a:ext cx="450850" cy="41433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395" name="Picture 4" descr="C:\Users\pjcozzi\AppData\Local\Microsoft\Windows\Temporary Internet Files\Content.IE5\L0HUY9W3\MC900426058[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44838" y="5864226"/>
            <a:ext cx="450850" cy="41592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396" name="Picture 4" descr="C:\Users\pjcozzi\AppData\Local\Microsoft\Windows\Temporary Internet Files\Content.IE5\L0HUY9W3\MC900426058[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3164" y="5867401"/>
            <a:ext cx="452437" cy="41592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397" name="Picture 4" descr="C:\Users\pjcozzi\AppData\Local\Microsoft\Windows\Temporary Internet Files\Content.IE5\L0HUY9W3\MC900426058[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6075" y="5864226"/>
            <a:ext cx="452438" cy="41592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42324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a:t>Development Environment</a:t>
            </a:r>
          </a:p>
        </p:txBody>
      </p:sp>
      <p:sp>
        <p:nvSpPr>
          <p:cNvPr id="103427" name="Oval 3"/>
          <p:cNvSpPr>
            <a:spLocks noChangeArrowheads="1"/>
          </p:cNvSpPr>
          <p:nvPr/>
        </p:nvSpPr>
        <p:spPr bwMode="auto">
          <a:xfrm>
            <a:off x="5029200" y="4029503"/>
            <a:ext cx="1192614" cy="7357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compiler</a:t>
            </a:r>
          </a:p>
          <a:p>
            <a:r>
              <a:rPr lang="en-US" sz="1400"/>
              <a:t>javac.exe</a:t>
            </a:r>
          </a:p>
        </p:txBody>
      </p:sp>
      <p:sp>
        <p:nvSpPr>
          <p:cNvPr id="103428" name="Text Box 4"/>
          <p:cNvSpPr txBox="1">
            <a:spLocks noChangeArrowheads="1"/>
          </p:cNvSpPr>
          <p:nvPr/>
        </p:nvSpPr>
        <p:spPr bwMode="auto">
          <a:xfrm>
            <a:off x="2679701" y="4880303"/>
            <a:ext cx="1652825" cy="5232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class definition</a:t>
            </a:r>
          </a:p>
          <a:p>
            <a:r>
              <a:rPr lang="en-US" sz="1400"/>
              <a:t>source file: Dog.java</a:t>
            </a:r>
          </a:p>
        </p:txBody>
      </p:sp>
      <p:sp>
        <p:nvSpPr>
          <p:cNvPr id="103429" name="Text Box 5"/>
          <p:cNvSpPr txBox="1">
            <a:spLocks noChangeArrowheads="1"/>
          </p:cNvSpPr>
          <p:nvPr/>
        </p:nvSpPr>
        <p:spPr bwMode="auto">
          <a:xfrm>
            <a:off x="5867400" y="5570865"/>
            <a:ext cx="1682768" cy="5232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class definition</a:t>
            </a:r>
          </a:p>
          <a:p>
            <a:r>
              <a:rPr lang="en-US" sz="1400"/>
              <a:t>binary file: Dog.class</a:t>
            </a:r>
          </a:p>
        </p:txBody>
      </p:sp>
      <p:sp>
        <p:nvSpPr>
          <p:cNvPr id="103430" name="Oval 6"/>
          <p:cNvSpPr>
            <a:spLocks noChangeArrowheads="1"/>
          </p:cNvSpPr>
          <p:nvPr/>
        </p:nvSpPr>
        <p:spPr bwMode="auto">
          <a:xfrm>
            <a:off x="6858000" y="4258103"/>
            <a:ext cx="2974816" cy="7357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java virtual machine (JVM)</a:t>
            </a:r>
          </a:p>
          <a:p>
            <a:r>
              <a:rPr lang="en-US" sz="1400"/>
              <a:t>java.exe</a:t>
            </a:r>
          </a:p>
        </p:txBody>
      </p:sp>
      <p:sp>
        <p:nvSpPr>
          <p:cNvPr id="103431" name="Oval 7"/>
          <p:cNvSpPr>
            <a:spLocks noChangeArrowheads="1"/>
          </p:cNvSpPr>
          <p:nvPr/>
        </p:nvSpPr>
        <p:spPr bwMode="auto">
          <a:xfrm>
            <a:off x="4868863" y="2657903"/>
            <a:ext cx="3925786" cy="735747"/>
          </a:xfrm>
          <a:prstGeom prst="ellipse">
            <a:avLst/>
          </a:prstGeom>
          <a:noFill/>
          <a:ln w="254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dirty="0"/>
              <a:t>Development Environment</a:t>
            </a:r>
          </a:p>
          <a:p>
            <a:r>
              <a:rPr lang="en-US" sz="1400" dirty="0"/>
              <a:t>BlueJ.exe, jEdit, </a:t>
            </a:r>
            <a:r>
              <a:rPr lang="en-US" sz="1400" dirty="0" err="1"/>
              <a:t>jPad</a:t>
            </a:r>
            <a:r>
              <a:rPr lang="en-US" sz="1400" dirty="0"/>
              <a:t>, command line</a:t>
            </a:r>
          </a:p>
        </p:txBody>
      </p:sp>
      <p:sp>
        <p:nvSpPr>
          <p:cNvPr id="103432" name="Oval 8"/>
          <p:cNvSpPr>
            <a:spLocks noChangeArrowheads="1"/>
          </p:cNvSpPr>
          <p:nvPr/>
        </p:nvSpPr>
        <p:spPr bwMode="auto">
          <a:xfrm>
            <a:off x="1744663" y="3419903"/>
            <a:ext cx="3061644" cy="735747"/>
          </a:xfrm>
          <a:prstGeom prst="ellipse">
            <a:avLst/>
          </a:prstGeom>
          <a:noFill/>
          <a:ln w="254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dirty="0"/>
              <a:t> text editor</a:t>
            </a:r>
          </a:p>
          <a:p>
            <a:r>
              <a:rPr lang="en-US" sz="1400" dirty="0"/>
              <a:t>BlueJ, jEdit, notepad.exe, …</a:t>
            </a:r>
          </a:p>
        </p:txBody>
      </p:sp>
      <p:cxnSp>
        <p:nvCxnSpPr>
          <p:cNvPr id="103433" name="AutoShape 9"/>
          <p:cNvCxnSpPr>
            <a:cxnSpLocks noChangeShapeType="1"/>
            <a:stCxn id="103444" idx="2"/>
            <a:endCxn id="103432" idx="0"/>
          </p:cNvCxnSpPr>
          <p:nvPr/>
        </p:nvCxnSpPr>
        <p:spPr bwMode="auto">
          <a:xfrm rot="16200000" flipH="1">
            <a:off x="2693613" y="2838031"/>
            <a:ext cx="1089452" cy="74291"/>
          </a:xfrm>
          <a:prstGeom prst="curvedConnector3">
            <a:avLst>
              <a:gd name="adj1" fmla="val 50000"/>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434" name="AutoShape 10"/>
          <p:cNvCxnSpPr>
            <a:cxnSpLocks noChangeShapeType="1"/>
            <a:stCxn id="103444" idx="2"/>
            <a:endCxn id="103431" idx="2"/>
          </p:cNvCxnSpPr>
          <p:nvPr/>
        </p:nvCxnSpPr>
        <p:spPr bwMode="auto">
          <a:xfrm rot="16200000" flipH="1">
            <a:off x="3687365" y="1844279"/>
            <a:ext cx="695326" cy="1667669"/>
          </a:xfrm>
          <a:prstGeom prst="curvedConnector2">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435" name="AutoShape 11"/>
          <p:cNvCxnSpPr>
            <a:cxnSpLocks noChangeShapeType="1"/>
            <a:stCxn id="103432" idx="4"/>
            <a:endCxn id="103428" idx="0"/>
          </p:cNvCxnSpPr>
          <p:nvPr/>
        </p:nvCxnSpPr>
        <p:spPr bwMode="auto">
          <a:xfrm rot="16200000" flipH="1">
            <a:off x="3028472" y="4402662"/>
            <a:ext cx="724654" cy="230628"/>
          </a:xfrm>
          <a:prstGeom prst="curvedConnector3">
            <a:avLst>
              <a:gd name="adj1" fmla="val 50000"/>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436" name="AutoShape 12"/>
          <p:cNvCxnSpPr>
            <a:cxnSpLocks noChangeShapeType="1"/>
            <a:stCxn id="103428" idx="3"/>
            <a:endCxn id="103427" idx="3"/>
          </p:cNvCxnSpPr>
          <p:nvPr/>
        </p:nvCxnSpPr>
        <p:spPr bwMode="auto">
          <a:xfrm flipV="1">
            <a:off x="4332526" y="4657501"/>
            <a:ext cx="871329" cy="484412"/>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437" name="AutoShape 13"/>
          <p:cNvCxnSpPr>
            <a:cxnSpLocks noChangeShapeType="1"/>
            <a:stCxn id="103427" idx="4"/>
            <a:endCxn id="103429" idx="1"/>
          </p:cNvCxnSpPr>
          <p:nvPr/>
        </p:nvCxnSpPr>
        <p:spPr bwMode="auto">
          <a:xfrm rot="16200000" flipH="1">
            <a:off x="5212840" y="5177916"/>
            <a:ext cx="1067226" cy="241893"/>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438" name="AutoShape 14"/>
          <p:cNvCxnSpPr>
            <a:cxnSpLocks noChangeShapeType="1"/>
            <a:stCxn id="103429" idx="3"/>
            <a:endCxn id="103430" idx="4"/>
          </p:cNvCxnSpPr>
          <p:nvPr/>
        </p:nvCxnSpPr>
        <p:spPr bwMode="auto">
          <a:xfrm flipV="1">
            <a:off x="7550168" y="4993849"/>
            <a:ext cx="795240" cy="838626"/>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439" name="AutoShape 15"/>
          <p:cNvCxnSpPr>
            <a:cxnSpLocks noChangeShapeType="1"/>
            <a:stCxn id="103431" idx="4"/>
            <a:endCxn id="103427" idx="0"/>
          </p:cNvCxnSpPr>
          <p:nvPr/>
        </p:nvCxnSpPr>
        <p:spPr bwMode="auto">
          <a:xfrm rot="5400000">
            <a:off x="5910707" y="3108452"/>
            <a:ext cx="635853" cy="1206249"/>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440" name="AutoShape 16"/>
          <p:cNvCxnSpPr>
            <a:cxnSpLocks noChangeShapeType="1"/>
            <a:stCxn id="103431" idx="4"/>
            <a:endCxn id="103430" idx="1"/>
          </p:cNvCxnSpPr>
          <p:nvPr/>
        </p:nvCxnSpPr>
        <p:spPr bwMode="auto">
          <a:xfrm rot="16200000" flipH="1">
            <a:off x="6576605" y="3648801"/>
            <a:ext cx="972201" cy="46189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3441" name="Picture 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25000" y="2819400"/>
            <a:ext cx="762000" cy="762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3442" name="AutoShape 18"/>
          <p:cNvCxnSpPr>
            <a:cxnSpLocks noChangeShapeType="1"/>
            <a:stCxn id="103430" idx="7"/>
            <a:endCxn id="103441" idx="2"/>
          </p:cNvCxnSpPr>
          <p:nvPr/>
        </p:nvCxnSpPr>
        <p:spPr bwMode="auto">
          <a:xfrm rot="5400000" flipH="1" flipV="1">
            <a:off x="9259357" y="3719207"/>
            <a:ext cx="784450" cy="50883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443" name="Text Box 19"/>
          <p:cNvSpPr txBox="1">
            <a:spLocks noChangeArrowheads="1"/>
          </p:cNvSpPr>
          <p:nvPr/>
        </p:nvSpPr>
        <p:spPr bwMode="auto">
          <a:xfrm>
            <a:off x="9620251" y="2513113"/>
            <a:ext cx="684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output</a:t>
            </a:r>
          </a:p>
        </p:txBody>
      </p:sp>
      <p:pic>
        <p:nvPicPr>
          <p:cNvPr id="103444" name="Picture 20" descr="C:\home\finson\cse142\dev\lectures-inwork\n0069.gif"/>
          <p:cNvPicPr>
            <a:picLocks noChangeAspect="1" noChangeArrowheads="1"/>
          </p:cNvPicPr>
          <p:nvPr/>
        </p:nvPicPr>
        <p:blipFill>
          <a:blip r:embed="rId3">
            <a:extLst>
              <a:ext uri="{28A0092B-C50C-407E-A947-70E740481C1C}">
                <a14:useLocalDpi xmlns:a14="http://schemas.microsoft.com/office/drawing/2010/main" val="0"/>
              </a:ext>
            </a:extLst>
          </a:blip>
          <a:srcRect l="36000" t="24141" r="28125" b="26666"/>
          <a:stretch>
            <a:fillRect/>
          </a:stretch>
        </p:blipFill>
        <p:spPr bwMode="auto">
          <a:xfrm>
            <a:off x="2592388" y="1216026"/>
            <a:ext cx="1217612" cy="1114425"/>
          </a:xfrm>
          <a:prstGeom prst="rect">
            <a:avLst/>
          </a:prstGeom>
          <a:noFill/>
          <a:extLst>
            <a:ext uri="{909E8E84-426E-40DD-AFC4-6F175D3DCCD1}">
              <a14:hiddenFill xmlns:a14="http://schemas.microsoft.com/office/drawing/2010/main">
                <a:solidFill>
                  <a:srgbClr val="FFFFFF"/>
                </a:solidFill>
              </a14:hiddenFill>
            </a:ext>
          </a:extLst>
        </p:spPr>
      </p:pic>
      <p:sp>
        <p:nvSpPr>
          <p:cNvPr id="103445" name="Text Box 21"/>
          <p:cNvSpPr txBox="1">
            <a:spLocks noChangeArrowheads="1"/>
          </p:cNvSpPr>
          <p:nvPr/>
        </p:nvSpPr>
        <p:spPr bwMode="auto">
          <a:xfrm>
            <a:off x="3352800" y="1217713"/>
            <a:ext cx="10417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you and me</a:t>
            </a:r>
          </a:p>
        </p:txBody>
      </p:sp>
      <p:sp>
        <p:nvSpPr>
          <p:cNvPr id="103446" name="Text Box 22"/>
          <p:cNvSpPr txBox="1">
            <a:spLocks noChangeArrowheads="1"/>
          </p:cNvSpPr>
          <p:nvPr/>
        </p:nvSpPr>
        <p:spPr bwMode="auto">
          <a:xfrm>
            <a:off x="4724401" y="1415534"/>
            <a:ext cx="30676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solidFill>
                  <a:srgbClr val="0000FF"/>
                </a:solidFill>
              </a:rPr>
              <a:t>our development environment</a:t>
            </a:r>
          </a:p>
        </p:txBody>
      </p:sp>
      <p:sp>
        <p:nvSpPr>
          <p:cNvPr id="103449" name="Freeform 25"/>
          <p:cNvSpPr>
            <a:spLocks/>
          </p:cNvSpPr>
          <p:nvPr/>
        </p:nvSpPr>
        <p:spPr bwMode="auto">
          <a:xfrm>
            <a:off x="3429001" y="2482334"/>
            <a:ext cx="184731" cy="369332"/>
          </a:xfrm>
          <a:custGeom>
            <a:avLst/>
            <a:gdLst>
              <a:gd name="T0" fmla="*/ 1584 w 1584"/>
              <a:gd name="T1" fmla="*/ 0 h 960"/>
              <a:gd name="T2" fmla="*/ 768 w 1584"/>
              <a:gd name="T3" fmla="*/ 336 h 960"/>
              <a:gd name="T4" fmla="*/ 0 w 1584"/>
              <a:gd name="T5" fmla="*/ 960 h 960"/>
            </a:gdLst>
            <a:ahLst/>
            <a:cxnLst>
              <a:cxn ang="0">
                <a:pos x="T0" y="T1"/>
              </a:cxn>
              <a:cxn ang="0">
                <a:pos x="T2" y="T3"/>
              </a:cxn>
              <a:cxn ang="0">
                <a:pos x="T4" y="T5"/>
              </a:cxn>
            </a:cxnLst>
            <a:rect l="0" t="0" r="r" b="b"/>
            <a:pathLst>
              <a:path w="1584" h="960">
                <a:moveTo>
                  <a:pt x="1584" y="0"/>
                </a:moveTo>
                <a:cubicBezTo>
                  <a:pt x="1308" y="88"/>
                  <a:pt x="1032" y="176"/>
                  <a:pt x="768" y="336"/>
                </a:cubicBezTo>
                <a:cubicBezTo>
                  <a:pt x="504" y="496"/>
                  <a:pt x="252" y="728"/>
                  <a:pt x="0" y="960"/>
                </a:cubicBezTo>
              </a:path>
            </a:pathLst>
          </a:custGeom>
          <a:noFill/>
          <a:ln w="50800" cap="flat" cmpd="sng">
            <a:solidFill>
              <a:schemeClr val="accent2"/>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3450" name="Freeform 26"/>
          <p:cNvSpPr>
            <a:spLocks/>
          </p:cNvSpPr>
          <p:nvPr/>
        </p:nvSpPr>
        <p:spPr bwMode="auto">
          <a:xfrm>
            <a:off x="5943601" y="2101334"/>
            <a:ext cx="184731" cy="369332"/>
          </a:xfrm>
          <a:custGeom>
            <a:avLst/>
            <a:gdLst>
              <a:gd name="T0" fmla="*/ 0 w 499"/>
              <a:gd name="T1" fmla="*/ 0 h 480"/>
              <a:gd name="T2" fmla="*/ 269 w 499"/>
              <a:gd name="T3" fmla="*/ 70 h 480"/>
              <a:gd name="T4" fmla="*/ 472 w 499"/>
              <a:gd name="T5" fmla="*/ 247 h 480"/>
              <a:gd name="T6" fmla="*/ 432 w 499"/>
              <a:gd name="T7" fmla="*/ 480 h 480"/>
            </a:gdLst>
            <a:ahLst/>
            <a:cxnLst>
              <a:cxn ang="0">
                <a:pos x="T0" y="T1"/>
              </a:cxn>
              <a:cxn ang="0">
                <a:pos x="T2" y="T3"/>
              </a:cxn>
              <a:cxn ang="0">
                <a:pos x="T4" y="T5"/>
              </a:cxn>
              <a:cxn ang="0">
                <a:pos x="T6" y="T7"/>
              </a:cxn>
            </a:cxnLst>
            <a:rect l="0" t="0" r="r" b="b"/>
            <a:pathLst>
              <a:path w="499" h="480">
                <a:moveTo>
                  <a:pt x="0" y="0"/>
                </a:moveTo>
                <a:cubicBezTo>
                  <a:pt x="45" y="12"/>
                  <a:pt x="190" y="29"/>
                  <a:pt x="269" y="70"/>
                </a:cubicBezTo>
                <a:cubicBezTo>
                  <a:pt x="348" y="111"/>
                  <a:pt x="445" y="179"/>
                  <a:pt x="472" y="247"/>
                </a:cubicBezTo>
                <a:cubicBezTo>
                  <a:pt x="499" y="315"/>
                  <a:pt x="440" y="432"/>
                  <a:pt x="432" y="480"/>
                </a:cubicBezTo>
              </a:path>
            </a:pathLst>
          </a:custGeom>
          <a:noFill/>
          <a:ln w="50800" cap="flat" cmpd="sng">
            <a:solidFill>
              <a:schemeClr val="accent2"/>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3451" name="Text Box 27"/>
          <p:cNvSpPr txBox="1">
            <a:spLocks noChangeArrowheads="1"/>
          </p:cNvSpPr>
          <p:nvPr/>
        </p:nvSpPr>
        <p:spPr bwMode="auto">
          <a:xfrm>
            <a:off x="2198688" y="4341813"/>
            <a:ext cx="2123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a:solidFill>
                  <a:srgbClr val="FF0000"/>
                </a:solidFill>
              </a:rPr>
              <a:t>edit the source code</a:t>
            </a:r>
          </a:p>
        </p:txBody>
      </p:sp>
      <p:sp>
        <p:nvSpPr>
          <p:cNvPr id="103452" name="Text Box 28"/>
          <p:cNvSpPr txBox="1">
            <a:spLocks noChangeArrowheads="1"/>
          </p:cNvSpPr>
          <p:nvPr/>
        </p:nvSpPr>
        <p:spPr bwMode="auto">
          <a:xfrm>
            <a:off x="5105401" y="3429000"/>
            <a:ext cx="11308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a:solidFill>
                  <a:srgbClr val="FF0000"/>
                </a:solidFill>
              </a:rPr>
              <a:t>compile it</a:t>
            </a:r>
          </a:p>
        </p:txBody>
      </p:sp>
      <p:sp>
        <p:nvSpPr>
          <p:cNvPr id="103453" name="Text Box 29"/>
          <p:cNvSpPr txBox="1">
            <a:spLocks noChangeArrowheads="1"/>
          </p:cNvSpPr>
          <p:nvPr/>
        </p:nvSpPr>
        <p:spPr bwMode="auto">
          <a:xfrm>
            <a:off x="7162800" y="3657600"/>
            <a:ext cx="7024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a:solidFill>
                  <a:srgbClr val="FF0000"/>
                </a:solidFill>
              </a:rPr>
              <a:t>run it</a:t>
            </a:r>
          </a:p>
        </p:txBody>
      </p:sp>
    </p:spTree>
    <p:extLst>
      <p:ext uri="{BB962C8B-B14F-4D97-AF65-F5344CB8AC3E}">
        <p14:creationId xmlns:p14="http://schemas.microsoft.com/office/powerpoint/2010/main" val="27675727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mtClean="0"/>
              <a:t>Distributed</a:t>
            </a:r>
          </a:p>
        </p:txBody>
      </p:sp>
      <p:pic>
        <p:nvPicPr>
          <p:cNvPr id="17411" name="Picture 3" descr="C:\Users\pjcozzi\AppData\Local\Microsoft\Windows\Temporary Internet Files\Content.IE5\I31NLQ96\MC90039635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1" y="3403600"/>
            <a:ext cx="911225"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3" descr="C:\Users\pjcozzi\AppData\Local\Microsoft\Windows\Temporary Internet Files\Content.IE5\I31NLQ96\MC90039635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1" y="5021264"/>
            <a:ext cx="9112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3" descr="C:\Users\pjcozzi\AppData\Local\Microsoft\Windows\Temporary Internet Files\Content.IE5\I31NLQ96\MC90039635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1" y="3656014"/>
            <a:ext cx="9112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Box 6"/>
          <p:cNvSpPr txBox="1">
            <a:spLocks noChangeArrowheads="1"/>
          </p:cNvSpPr>
          <p:nvPr/>
        </p:nvSpPr>
        <p:spPr bwMode="auto">
          <a:xfrm>
            <a:off x="2971800" y="1828801"/>
            <a:ext cx="6789738"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All machines have a full copy of the repository</a:t>
            </a:r>
          </a:p>
          <a:p>
            <a:endParaRPr lang="en-US"/>
          </a:p>
          <a:p>
            <a:r>
              <a:rPr lang="en-US"/>
              <a:t>Repositories can be </a:t>
            </a:r>
            <a:r>
              <a:rPr lang="en-US" i="1">
                <a:solidFill>
                  <a:srgbClr val="FFC000"/>
                </a:solidFill>
              </a:rPr>
              <a:t>cloned</a:t>
            </a:r>
            <a:r>
              <a:rPr lang="en-US"/>
              <a:t> </a:t>
            </a:r>
          </a:p>
          <a:p>
            <a:endParaRPr lang="en-US"/>
          </a:p>
          <a:p>
            <a:r>
              <a:rPr lang="en-US"/>
              <a:t>Repositories can be </a:t>
            </a:r>
            <a:r>
              <a:rPr lang="en-US" i="1">
                <a:solidFill>
                  <a:srgbClr val="FFC000"/>
                </a:solidFill>
              </a:rPr>
              <a:t>pushed</a:t>
            </a:r>
            <a:r>
              <a:rPr lang="en-US"/>
              <a:t>  to and </a:t>
            </a:r>
            <a:r>
              <a:rPr lang="en-US" i="1">
                <a:solidFill>
                  <a:srgbClr val="FFC000"/>
                </a:solidFill>
              </a:rPr>
              <a:t>pulled</a:t>
            </a:r>
            <a:r>
              <a:rPr lang="en-US"/>
              <a:t>  from other machines</a:t>
            </a:r>
          </a:p>
        </p:txBody>
      </p:sp>
    </p:spTree>
    <p:extLst>
      <p:ext uri="{BB962C8B-B14F-4D97-AF65-F5344CB8AC3E}">
        <p14:creationId xmlns:p14="http://schemas.microsoft.com/office/powerpoint/2010/main" val="14557832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t>Distributed</a:t>
            </a:r>
          </a:p>
        </p:txBody>
      </p:sp>
      <p:pic>
        <p:nvPicPr>
          <p:cNvPr id="18435" name="Picture 3" descr="C:\Users\pjcozzi\AppData\Local\Microsoft\Windows\Temporary Internet Files\Content.IE5\I31NLQ96\MC90039635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1" y="3403600"/>
            <a:ext cx="911225"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3" descr="C:\Users\pjcozzi\AppData\Local\Microsoft\Windows\Temporary Internet Files\Content.IE5\I31NLQ96\MC90039635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1" y="5021264"/>
            <a:ext cx="9112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3" descr="C:\Users\pjcozzi\AppData\Local\Microsoft\Windows\Temporary Internet Files\Content.IE5\I31NLQ96\MC90039635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1" y="3656014"/>
            <a:ext cx="9112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2" descr="C:\Users\pjcozzi\AppData\Local\Microsoft\Windows\Temporary Internet Files\Content.IE5\FPFCU4NP\MC90039721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4419601"/>
            <a:ext cx="5461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439" name="Curved Connector 6"/>
          <p:cNvCxnSpPr>
            <a:cxnSpLocks noChangeShapeType="1"/>
            <a:stCxn id="18435" idx="2"/>
            <a:endCxn id="18438" idx="3"/>
          </p:cNvCxnSpPr>
          <p:nvPr/>
        </p:nvCxnSpPr>
        <p:spPr bwMode="auto">
          <a:xfrm rot="5400000">
            <a:off x="2273301" y="4338638"/>
            <a:ext cx="341312" cy="290513"/>
          </a:xfrm>
          <a:prstGeom prst="curvedConnector2">
            <a:avLst/>
          </a:prstGeom>
          <a:no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40" name="TextBox 7"/>
          <p:cNvSpPr txBox="1">
            <a:spLocks noChangeArrowheads="1"/>
          </p:cNvSpPr>
          <p:nvPr/>
        </p:nvSpPr>
        <p:spPr bwMode="auto">
          <a:xfrm>
            <a:off x="1717676" y="2590801"/>
            <a:ext cx="26463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Create a local repo</a:t>
            </a:r>
          </a:p>
          <a:p>
            <a:r>
              <a:rPr lang="en-US"/>
              <a:t>Locally </a:t>
            </a:r>
            <a:r>
              <a:rPr lang="en-US" i="1">
                <a:solidFill>
                  <a:srgbClr val="FFC000"/>
                </a:solidFill>
              </a:rPr>
              <a:t>commit</a:t>
            </a:r>
            <a:r>
              <a:rPr lang="en-US"/>
              <a:t> changes</a:t>
            </a:r>
          </a:p>
        </p:txBody>
      </p:sp>
      <p:sp>
        <p:nvSpPr>
          <p:cNvPr id="18441" name="TextBox 8"/>
          <p:cNvSpPr txBox="1">
            <a:spLocks noChangeArrowheads="1"/>
          </p:cNvSpPr>
          <p:nvPr/>
        </p:nvSpPr>
        <p:spPr bwMode="auto">
          <a:xfrm>
            <a:off x="5715001" y="1712914"/>
            <a:ext cx="4595813"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atin typeface="Courier New" pitchFamily="49" charset="0"/>
                <a:cs typeface="Courier New" pitchFamily="49" charset="0"/>
              </a:rPr>
              <a:t>git init</a:t>
            </a:r>
          </a:p>
          <a:p>
            <a:r>
              <a:rPr lang="en-US">
                <a:latin typeface="Courier New" pitchFamily="49" charset="0"/>
                <a:cs typeface="Courier New" pitchFamily="49" charset="0"/>
              </a:rPr>
              <a:t>// Add files to directory</a:t>
            </a:r>
          </a:p>
          <a:p>
            <a:r>
              <a:rPr lang="en-US">
                <a:latin typeface="Courier New" pitchFamily="49" charset="0"/>
                <a:cs typeface="Courier New" pitchFamily="49" charset="0"/>
              </a:rPr>
              <a:t>git add *</a:t>
            </a:r>
          </a:p>
          <a:p>
            <a:r>
              <a:rPr lang="en-US">
                <a:latin typeface="Courier New" pitchFamily="49" charset="0"/>
                <a:cs typeface="Courier New" pitchFamily="49" charset="0"/>
              </a:rPr>
              <a:t>git commit –a –m ‘&lt;description&gt;’</a:t>
            </a:r>
          </a:p>
        </p:txBody>
      </p:sp>
    </p:spTree>
    <p:extLst>
      <p:ext uri="{BB962C8B-B14F-4D97-AF65-F5344CB8AC3E}">
        <p14:creationId xmlns:p14="http://schemas.microsoft.com/office/powerpoint/2010/main" val="24569177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mtClean="0"/>
              <a:t>Distributed</a:t>
            </a:r>
          </a:p>
        </p:txBody>
      </p:sp>
      <p:pic>
        <p:nvPicPr>
          <p:cNvPr id="19459" name="Picture 3" descr="C:\Users\pjcozzi\AppData\Local\Microsoft\Windows\Temporary Internet Files\Content.IE5\I31NLQ96\MC90039635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1" y="3403600"/>
            <a:ext cx="911225"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3" descr="C:\Users\pjcozzi\AppData\Local\Microsoft\Windows\Temporary Internet Files\Content.IE5\I31NLQ96\MC90039635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1" y="5021264"/>
            <a:ext cx="9112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3" descr="C:\Users\pjcozzi\AppData\Local\Microsoft\Windows\Temporary Internet Files\Content.IE5\I31NLQ96\MC90039635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1" y="3656014"/>
            <a:ext cx="9112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2" descr="C:\Users\pjcozzi\AppData\Local\Microsoft\Windows\Temporary Internet Files\Content.IE5\FPFCU4NP\MC90039721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4419601"/>
            <a:ext cx="5461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2" descr="C:\Users\pjcozzi\AppData\Local\Microsoft\Windows\Temporary Internet Files\Content.IE5\FPFCU4NP\MC90039721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3800" y="5791201"/>
            <a:ext cx="5461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464" name="Straight Arrow Connector 9"/>
          <p:cNvCxnSpPr>
            <a:cxnSpLocks noChangeShapeType="1"/>
            <a:stCxn id="19459" idx="2"/>
            <a:endCxn id="19460" idx="1"/>
          </p:cNvCxnSpPr>
          <p:nvPr/>
        </p:nvCxnSpPr>
        <p:spPr bwMode="auto">
          <a:xfrm>
            <a:off x="2589214" y="4313239"/>
            <a:ext cx="1830387" cy="1163637"/>
          </a:xfrm>
          <a:prstGeom prst="straightConnector1">
            <a:avLst/>
          </a:prstGeom>
          <a:no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65" name="TextBox 11"/>
          <p:cNvSpPr txBox="1">
            <a:spLocks noChangeArrowheads="1"/>
          </p:cNvSpPr>
          <p:nvPr/>
        </p:nvSpPr>
        <p:spPr bwMode="auto">
          <a:xfrm>
            <a:off x="3581400" y="3217864"/>
            <a:ext cx="2287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i="1">
                <a:solidFill>
                  <a:srgbClr val="FFC000"/>
                </a:solidFill>
              </a:rPr>
              <a:t>Clone</a:t>
            </a:r>
            <a:r>
              <a:rPr lang="en-US"/>
              <a:t> a remote repo</a:t>
            </a:r>
          </a:p>
        </p:txBody>
      </p:sp>
      <p:pic>
        <p:nvPicPr>
          <p:cNvPr id="19466" name="Picture 2" descr="C:\Users\pjcozzi\AppData\Local\Microsoft\Windows\Temporary Internet Files\Content.IE5\FPFCU4NP\MC90039721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3300" y="4700588"/>
            <a:ext cx="54610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467" name="Straight Arrow Connector 13"/>
          <p:cNvCxnSpPr>
            <a:cxnSpLocks noChangeShapeType="1"/>
            <a:endCxn id="19461" idx="1"/>
          </p:cNvCxnSpPr>
          <p:nvPr/>
        </p:nvCxnSpPr>
        <p:spPr bwMode="auto">
          <a:xfrm>
            <a:off x="3044826" y="3724275"/>
            <a:ext cx="3584575" cy="387350"/>
          </a:xfrm>
          <a:prstGeom prst="straightConnector1">
            <a:avLst/>
          </a:prstGeom>
          <a:no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68" name="TextBox 15"/>
          <p:cNvSpPr txBox="1">
            <a:spLocks noChangeArrowheads="1"/>
          </p:cNvSpPr>
          <p:nvPr/>
        </p:nvSpPr>
        <p:spPr bwMode="auto">
          <a:xfrm>
            <a:off x="3200400" y="2009776"/>
            <a:ext cx="66287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400" dirty="0" err="1">
                <a:latin typeface="Courier New" pitchFamily="49" charset="0"/>
                <a:cs typeface="Courier New" pitchFamily="49" charset="0"/>
              </a:rPr>
              <a:t>git</a:t>
            </a:r>
            <a:r>
              <a:rPr lang="en-US" sz="1400" dirty="0">
                <a:latin typeface="Courier New" pitchFamily="49" charset="0"/>
                <a:cs typeface="Courier New" pitchFamily="49" charset="0"/>
              </a:rPr>
              <a:t> clone git@github.com:CIS565-Fall-2012/</a:t>
            </a:r>
            <a:r>
              <a:rPr lang="en-US" sz="1400" dirty="0" err="1">
                <a:latin typeface="Courier New" pitchFamily="49" charset="0"/>
                <a:cs typeface="Courier New" pitchFamily="49" charset="0"/>
              </a:rPr>
              <a:t>exampleProject.git</a:t>
            </a:r>
            <a:endParaRPr lang="en-US" sz="1400" dirty="0">
              <a:latin typeface="Courier New" pitchFamily="49" charset="0"/>
              <a:cs typeface="Courier New" pitchFamily="49" charset="0"/>
            </a:endParaRPr>
          </a:p>
        </p:txBody>
      </p:sp>
    </p:spTree>
    <p:extLst>
      <p:ext uri="{BB962C8B-B14F-4D97-AF65-F5344CB8AC3E}">
        <p14:creationId xmlns:p14="http://schemas.microsoft.com/office/powerpoint/2010/main" val="1159192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t>Distributed</a:t>
            </a:r>
          </a:p>
        </p:txBody>
      </p:sp>
      <p:pic>
        <p:nvPicPr>
          <p:cNvPr id="20483" name="Picture 3" descr="C:\Users\pjcozzi\AppData\Local\Microsoft\Windows\Temporary Internet Files\Content.IE5\I31NLQ96\MC90039635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1" y="3403600"/>
            <a:ext cx="911225"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3" descr="C:\Users\pjcozzi\AppData\Local\Microsoft\Windows\Temporary Internet Files\Content.IE5\I31NLQ96\MC90039635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1" y="5021264"/>
            <a:ext cx="9112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3" descr="C:\Users\pjcozzi\AppData\Local\Microsoft\Windows\Temporary Internet Files\Content.IE5\I31NLQ96\MC90039635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1" y="3656014"/>
            <a:ext cx="9112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2" descr="C:\Users\pjcozzi\AppData\Local\Microsoft\Windows\Temporary Internet Files\Content.IE5\FPFCU4NP\MC90039721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4419601"/>
            <a:ext cx="5461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2" descr="C:\Users\pjcozzi\AppData\Local\Microsoft\Windows\Temporary Internet Files\Content.IE5\FPFCU4NP\MC90039721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3800" y="5791201"/>
            <a:ext cx="546100" cy="46831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0488" name="Picture 2" descr="C:\Users\pjcozzi\AppData\Local\Microsoft\Windows\Temporary Internet Files\Content.IE5\FPFCU4NP\MC90039721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3300" y="4700588"/>
            <a:ext cx="54610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Box 14"/>
          <p:cNvSpPr txBox="1">
            <a:spLocks noChangeArrowheads="1"/>
          </p:cNvSpPr>
          <p:nvPr/>
        </p:nvSpPr>
        <p:spPr bwMode="auto">
          <a:xfrm>
            <a:off x="4648201" y="6259514"/>
            <a:ext cx="2646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Locally </a:t>
            </a:r>
            <a:r>
              <a:rPr lang="en-US" i="1">
                <a:solidFill>
                  <a:srgbClr val="FFC000"/>
                </a:solidFill>
              </a:rPr>
              <a:t>commit</a:t>
            </a:r>
            <a:r>
              <a:rPr lang="en-US"/>
              <a:t> changes</a:t>
            </a:r>
          </a:p>
        </p:txBody>
      </p:sp>
      <p:sp>
        <p:nvSpPr>
          <p:cNvPr id="20490" name="TextBox 15"/>
          <p:cNvSpPr txBox="1">
            <a:spLocks noChangeArrowheads="1"/>
          </p:cNvSpPr>
          <p:nvPr/>
        </p:nvSpPr>
        <p:spPr bwMode="auto">
          <a:xfrm>
            <a:off x="5715001" y="1992314"/>
            <a:ext cx="4595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atin typeface="Courier New" pitchFamily="49" charset="0"/>
                <a:cs typeface="Courier New" pitchFamily="49" charset="0"/>
              </a:rPr>
              <a:t>git commit –a –m ‘&lt;description&gt;’</a:t>
            </a:r>
          </a:p>
        </p:txBody>
      </p:sp>
    </p:spTree>
    <p:extLst>
      <p:ext uri="{BB962C8B-B14F-4D97-AF65-F5344CB8AC3E}">
        <p14:creationId xmlns:p14="http://schemas.microsoft.com/office/powerpoint/2010/main" val="33395807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smtClean="0"/>
              <a:t>Distributed</a:t>
            </a:r>
          </a:p>
        </p:txBody>
      </p:sp>
      <p:pic>
        <p:nvPicPr>
          <p:cNvPr id="21507" name="Picture 3" descr="C:\Users\pjcozzi\AppData\Local\Microsoft\Windows\Temporary Internet Files\Content.IE5\I31NLQ96\MC90039635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1" y="3403600"/>
            <a:ext cx="911225"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3" descr="C:\Users\pjcozzi\AppData\Local\Microsoft\Windows\Temporary Internet Files\Content.IE5\I31NLQ96\MC90039635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1" y="5021264"/>
            <a:ext cx="9112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3" descr="C:\Users\pjcozzi\AppData\Local\Microsoft\Windows\Temporary Internet Files\Content.IE5\I31NLQ96\MC90039635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1" y="3656014"/>
            <a:ext cx="9112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2" descr="C:\Users\pjcozzi\AppData\Local\Microsoft\Windows\Temporary Internet Files\Content.IE5\FPFCU4NP\MC90039721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4419601"/>
            <a:ext cx="546100" cy="468313"/>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1511" name="Picture 2" descr="C:\Users\pjcozzi\AppData\Local\Microsoft\Windows\Temporary Internet Files\Content.IE5\FPFCU4NP\MC90039721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3800" y="5791201"/>
            <a:ext cx="546100" cy="46831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1512" name="Picture 2" descr="C:\Users\pjcozzi\AppData\Local\Microsoft\Windows\Temporary Internet Files\Content.IE5\FPFCU4NP\MC90039721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3300" y="4700588"/>
            <a:ext cx="54610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3" name="TextBox 14"/>
          <p:cNvSpPr txBox="1">
            <a:spLocks noChangeArrowheads="1"/>
          </p:cNvSpPr>
          <p:nvPr/>
        </p:nvSpPr>
        <p:spPr bwMode="auto">
          <a:xfrm>
            <a:off x="4648201" y="6259514"/>
            <a:ext cx="3133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i="1">
                <a:solidFill>
                  <a:srgbClr val="FFC000"/>
                </a:solidFill>
              </a:rPr>
              <a:t>Push</a:t>
            </a:r>
            <a:r>
              <a:rPr lang="en-US">
                <a:solidFill>
                  <a:srgbClr val="FFC000"/>
                </a:solidFill>
              </a:rPr>
              <a:t> </a:t>
            </a:r>
            <a:r>
              <a:rPr lang="en-US"/>
              <a:t>changes to other repos</a:t>
            </a:r>
          </a:p>
        </p:txBody>
      </p:sp>
      <p:cxnSp>
        <p:nvCxnSpPr>
          <p:cNvPr id="21514" name="Straight Arrow Connector 9"/>
          <p:cNvCxnSpPr>
            <a:cxnSpLocks noChangeShapeType="1"/>
            <a:endCxn id="21507" idx="2"/>
          </p:cNvCxnSpPr>
          <p:nvPr/>
        </p:nvCxnSpPr>
        <p:spPr bwMode="auto">
          <a:xfrm flipH="1" flipV="1">
            <a:off x="2589214" y="4313238"/>
            <a:ext cx="1830387" cy="1249362"/>
          </a:xfrm>
          <a:prstGeom prst="straightConnector1">
            <a:avLst/>
          </a:prstGeom>
          <a:no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15" name="TextBox 13"/>
          <p:cNvSpPr txBox="1">
            <a:spLocks noChangeArrowheads="1"/>
          </p:cNvSpPr>
          <p:nvPr/>
        </p:nvSpPr>
        <p:spPr bwMode="auto">
          <a:xfrm>
            <a:off x="8923338" y="1992314"/>
            <a:ext cx="12874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atin typeface="Courier New" pitchFamily="49" charset="0"/>
                <a:cs typeface="Courier New" pitchFamily="49" charset="0"/>
              </a:rPr>
              <a:t>git push</a:t>
            </a:r>
          </a:p>
        </p:txBody>
      </p:sp>
    </p:spTree>
    <p:extLst>
      <p:ext uri="{BB962C8B-B14F-4D97-AF65-F5344CB8AC3E}">
        <p14:creationId xmlns:p14="http://schemas.microsoft.com/office/powerpoint/2010/main" val="203309566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mtClean="0"/>
              <a:t>Distributed</a:t>
            </a:r>
          </a:p>
        </p:txBody>
      </p:sp>
      <p:pic>
        <p:nvPicPr>
          <p:cNvPr id="22531" name="Picture 3" descr="C:\Users\pjcozzi\AppData\Local\Microsoft\Windows\Temporary Internet Files\Content.IE5\I31NLQ96\MC90039635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1" y="3403600"/>
            <a:ext cx="911225"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3" descr="C:\Users\pjcozzi\AppData\Local\Microsoft\Windows\Temporary Internet Files\Content.IE5\I31NLQ96\MC90039635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1" y="5021264"/>
            <a:ext cx="9112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3" descr="C:\Users\pjcozzi\AppData\Local\Microsoft\Windows\Temporary Internet Files\Content.IE5\I31NLQ96\MC90039635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1" y="3656014"/>
            <a:ext cx="9112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2" descr="C:\Users\pjcozzi\AppData\Local\Microsoft\Windows\Temporary Internet Files\Content.IE5\FPFCU4NP\MC90039721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4419601"/>
            <a:ext cx="546100" cy="468313"/>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2535" name="Picture 2" descr="C:\Users\pjcozzi\AppData\Local\Microsoft\Windows\Temporary Internet Files\Content.IE5\FPFCU4NP\MC90039721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3800" y="5791201"/>
            <a:ext cx="546100" cy="46831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2536" name="Picture 2" descr="C:\Users\pjcozzi\AppData\Local\Microsoft\Windows\Temporary Internet Files\Content.IE5\FPFCU4NP\MC90039721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3300" y="4700588"/>
            <a:ext cx="546100" cy="4683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2537" name="TextBox 14"/>
          <p:cNvSpPr txBox="1">
            <a:spLocks noChangeArrowheads="1"/>
          </p:cNvSpPr>
          <p:nvPr/>
        </p:nvSpPr>
        <p:spPr bwMode="auto">
          <a:xfrm>
            <a:off x="4648201" y="6259514"/>
            <a:ext cx="3262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i="1">
                <a:solidFill>
                  <a:srgbClr val="FFC000"/>
                </a:solidFill>
              </a:rPr>
              <a:t>Pull</a:t>
            </a:r>
            <a:r>
              <a:rPr lang="en-US">
                <a:solidFill>
                  <a:srgbClr val="FFC000"/>
                </a:solidFill>
              </a:rPr>
              <a:t> </a:t>
            </a:r>
            <a:r>
              <a:rPr lang="en-US"/>
              <a:t>changes from other repos</a:t>
            </a:r>
          </a:p>
        </p:txBody>
      </p:sp>
      <p:cxnSp>
        <p:nvCxnSpPr>
          <p:cNvPr id="22538" name="Straight Arrow Connector 9"/>
          <p:cNvCxnSpPr>
            <a:cxnSpLocks noChangeShapeType="1"/>
            <a:stCxn id="22533" idx="1"/>
            <a:endCxn id="22531" idx="3"/>
          </p:cNvCxnSpPr>
          <p:nvPr/>
        </p:nvCxnSpPr>
        <p:spPr bwMode="auto">
          <a:xfrm flipH="1" flipV="1">
            <a:off x="3044826" y="3857625"/>
            <a:ext cx="3584575" cy="254000"/>
          </a:xfrm>
          <a:prstGeom prst="straightConnector1">
            <a:avLst/>
          </a:prstGeom>
          <a:no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9" name="TextBox 13"/>
          <p:cNvSpPr txBox="1">
            <a:spLocks noChangeArrowheads="1"/>
          </p:cNvSpPr>
          <p:nvPr/>
        </p:nvSpPr>
        <p:spPr bwMode="auto">
          <a:xfrm>
            <a:off x="8923338" y="1992314"/>
            <a:ext cx="12874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atin typeface="Courier New" pitchFamily="49" charset="0"/>
                <a:cs typeface="Courier New" pitchFamily="49" charset="0"/>
              </a:rPr>
              <a:t>git pull</a:t>
            </a:r>
          </a:p>
        </p:txBody>
      </p:sp>
    </p:spTree>
    <p:extLst>
      <p:ext uri="{BB962C8B-B14F-4D97-AF65-F5344CB8AC3E}">
        <p14:creationId xmlns:p14="http://schemas.microsoft.com/office/powerpoint/2010/main" val="248897994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smtClean="0"/>
              <a:t>Download and install Git</a:t>
            </a:r>
          </a:p>
        </p:txBody>
      </p:sp>
      <p:sp>
        <p:nvSpPr>
          <p:cNvPr id="7171" name="Content Placeholder 2"/>
          <p:cNvSpPr>
            <a:spLocks noGrp="1"/>
          </p:cNvSpPr>
          <p:nvPr>
            <p:ph idx="1"/>
          </p:nvPr>
        </p:nvSpPr>
        <p:spPr/>
        <p:txBody>
          <a:bodyPr/>
          <a:lstStyle/>
          <a:p>
            <a:r>
              <a:rPr lang="en-US" sz="2400"/>
              <a:t>There are online materials that are better than any that I could provide</a:t>
            </a:r>
          </a:p>
          <a:p>
            <a:r>
              <a:rPr lang="en-US" sz="2400"/>
              <a:t>Here</a:t>
            </a:r>
            <a:r>
              <a:rPr lang="en-US" altLang="en-US" sz="2400"/>
              <a:t>’</a:t>
            </a:r>
            <a:r>
              <a:rPr lang="en-US" sz="2400"/>
              <a:t>s the standard one:</a:t>
            </a:r>
            <a:br>
              <a:rPr lang="en-US" sz="2400"/>
            </a:br>
            <a:r>
              <a:rPr lang="en-US" sz="2400">
                <a:hlinkClick r:id="rId2"/>
              </a:rPr>
              <a:t>http://git-scm.com/downloads</a:t>
            </a:r>
            <a:endParaRPr lang="en-US" sz="2400"/>
          </a:p>
          <a:p>
            <a:r>
              <a:rPr lang="en-US" sz="2400"/>
              <a:t>Here</a:t>
            </a:r>
            <a:r>
              <a:rPr lang="en-US" altLang="en-US" sz="2400"/>
              <a:t>’</a:t>
            </a:r>
            <a:r>
              <a:rPr lang="en-US" sz="2400"/>
              <a:t>s one from StackExchange:</a:t>
            </a:r>
            <a:br>
              <a:rPr lang="en-US" sz="2400"/>
            </a:br>
            <a:r>
              <a:rPr lang="en-US" sz="2400">
                <a:hlinkClick r:id="rId3"/>
              </a:rPr>
              <a:t>http://stackoverflow.com/questions/315911/git-for-beginners-the-definitive-practical-guide#323764</a:t>
            </a:r>
            <a:r>
              <a:rPr lang="en-US" sz="2400"/>
              <a:t/>
            </a:r>
            <a:br>
              <a:rPr lang="en-US" sz="2400"/>
            </a:br>
            <a:endParaRPr lang="en-US" sz="2400"/>
          </a:p>
          <a:p>
            <a:r>
              <a:rPr lang="en-US" sz="2400"/>
              <a:t>Note: Git is primarily a command-line tool</a:t>
            </a:r>
          </a:p>
          <a:p>
            <a:r>
              <a:rPr lang="en-US" sz="2400"/>
              <a:t>I prefer GUIs over command-line tools, but…</a:t>
            </a:r>
          </a:p>
          <a:p>
            <a:r>
              <a:rPr lang="en-US" sz="2400"/>
              <a:t>The GIT GUIs are more trouble than they are worth (YMMV)</a:t>
            </a:r>
          </a:p>
          <a:p>
            <a:endParaRPr lang="en-US" sz="2400"/>
          </a:p>
        </p:txBody>
      </p:sp>
    </p:spTree>
    <p:extLst>
      <p:ext uri="{BB962C8B-B14F-4D97-AF65-F5344CB8AC3E}">
        <p14:creationId xmlns:p14="http://schemas.microsoft.com/office/powerpoint/2010/main" val="414874837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mtClean="0"/>
              <a:t>Introduce yourself to Git</a:t>
            </a:r>
          </a:p>
        </p:txBody>
      </p:sp>
      <p:sp>
        <p:nvSpPr>
          <p:cNvPr id="8195" name="Content Placeholder 2"/>
          <p:cNvSpPr>
            <a:spLocks noGrp="1"/>
          </p:cNvSpPr>
          <p:nvPr>
            <p:ph idx="1"/>
          </p:nvPr>
        </p:nvSpPr>
        <p:spPr/>
        <p:txBody>
          <a:bodyPr/>
          <a:lstStyle/>
          <a:p>
            <a:r>
              <a:rPr lang="en-US" smtClean="0"/>
              <a:t>Enter these lines (with appropriate changes):</a:t>
            </a:r>
          </a:p>
          <a:p>
            <a:pPr lvl="1"/>
            <a:r>
              <a:rPr lang="en-US" sz="2000">
                <a:solidFill>
                  <a:schemeClr val="bg2"/>
                </a:solidFill>
                <a:latin typeface="Consolas" panose="020B0609020204030204" pitchFamily="49" charset="0"/>
                <a:cs typeface="Consolas" panose="020B0609020204030204" pitchFamily="49" charset="0"/>
              </a:rPr>
              <a:t>git config --global user.name "John Smith"</a:t>
            </a:r>
          </a:p>
          <a:p>
            <a:pPr lvl="1"/>
            <a:r>
              <a:rPr lang="en-US" sz="2000">
                <a:solidFill>
                  <a:schemeClr val="bg2"/>
                </a:solidFill>
                <a:latin typeface="Consolas" panose="020B0609020204030204" pitchFamily="49" charset="0"/>
                <a:cs typeface="Consolas" panose="020B0609020204030204" pitchFamily="49" charset="0"/>
              </a:rPr>
              <a:t>git config --global user.email </a:t>
            </a:r>
            <a:r>
              <a:rPr lang="en-US" sz="2000">
                <a:solidFill>
                  <a:schemeClr val="bg2"/>
                </a:solidFill>
                <a:latin typeface="Consolas" panose="020B0609020204030204" pitchFamily="49" charset="0"/>
                <a:cs typeface="Consolas" panose="020B0609020204030204" pitchFamily="49" charset="0"/>
                <a:hlinkClick r:id="rId2"/>
              </a:rPr>
              <a:t>jsmith@seas.upenn.edu</a:t>
            </a:r>
            <a:endParaRPr lang="en-US" sz="2000">
              <a:solidFill>
                <a:schemeClr val="bg2"/>
              </a:solidFill>
              <a:latin typeface="Consolas" panose="020B0609020204030204" pitchFamily="49" charset="0"/>
              <a:cs typeface="Consolas" panose="020B0609020204030204" pitchFamily="49" charset="0"/>
            </a:endParaRPr>
          </a:p>
          <a:p>
            <a:r>
              <a:rPr lang="en-US" smtClean="0"/>
              <a:t>You only need to do this once</a:t>
            </a:r>
            <a:br>
              <a:rPr lang="en-US" smtClean="0"/>
            </a:br>
            <a:endParaRPr lang="en-US" smtClean="0"/>
          </a:p>
          <a:p>
            <a:r>
              <a:rPr lang="en-US" smtClean="0"/>
              <a:t>If you want to use a different name/email address for a particular project, you can change it for just that project</a:t>
            </a:r>
          </a:p>
          <a:p>
            <a:pPr lvl="1"/>
            <a:r>
              <a:rPr lang="en-US" smtClean="0">
                <a:solidFill>
                  <a:schemeClr val="bg2"/>
                </a:solidFill>
                <a:latin typeface="Consolas" panose="020B0609020204030204" pitchFamily="49" charset="0"/>
                <a:cs typeface="Consolas" panose="020B0609020204030204" pitchFamily="49" charset="0"/>
              </a:rPr>
              <a:t>cd</a:t>
            </a:r>
            <a:r>
              <a:rPr lang="en-US" smtClean="0"/>
              <a:t> to the project directory</a:t>
            </a:r>
          </a:p>
          <a:p>
            <a:pPr lvl="1"/>
            <a:r>
              <a:rPr lang="en-US" smtClean="0"/>
              <a:t>Use the above commands, but leave out the </a:t>
            </a:r>
            <a:r>
              <a:rPr lang="en-US" smtClean="0">
                <a:solidFill>
                  <a:schemeClr val="bg2"/>
                </a:solidFill>
                <a:latin typeface="Consolas" panose="020B0609020204030204" pitchFamily="49" charset="0"/>
                <a:cs typeface="Consolas" panose="020B0609020204030204" pitchFamily="49" charset="0"/>
              </a:rPr>
              <a:t>--global</a:t>
            </a:r>
          </a:p>
        </p:txBody>
      </p:sp>
    </p:spTree>
    <p:extLst>
      <p:ext uri="{BB962C8B-B14F-4D97-AF65-F5344CB8AC3E}">
        <p14:creationId xmlns:p14="http://schemas.microsoft.com/office/powerpoint/2010/main" val="200419476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smtClean="0"/>
              <a:t>Create and fill a repository</a:t>
            </a:r>
          </a:p>
        </p:txBody>
      </p:sp>
      <p:sp>
        <p:nvSpPr>
          <p:cNvPr id="9219" name="Content Placeholder 2"/>
          <p:cNvSpPr>
            <a:spLocks noGrp="1"/>
          </p:cNvSpPr>
          <p:nvPr>
            <p:ph idx="1"/>
          </p:nvPr>
        </p:nvSpPr>
        <p:spPr/>
        <p:txBody>
          <a:bodyPr/>
          <a:lstStyle/>
          <a:p>
            <a:pPr marL="514350" indent="-514350">
              <a:buSzPct val="100000"/>
              <a:buFont typeface="Times New Roman" panose="02020603050405020304" pitchFamily="18" charset="0"/>
              <a:buAutoNum type="arabicPeriod"/>
            </a:pPr>
            <a:r>
              <a:rPr lang="en-US" smtClean="0">
                <a:solidFill>
                  <a:schemeClr val="bg2"/>
                </a:solidFill>
                <a:latin typeface="Consolas" panose="020B0609020204030204" pitchFamily="49" charset="0"/>
                <a:cs typeface="Consolas" panose="020B0609020204030204" pitchFamily="49" charset="0"/>
              </a:rPr>
              <a:t>cd</a:t>
            </a:r>
            <a:r>
              <a:rPr lang="en-US" smtClean="0"/>
              <a:t>  to the project directory you want to use</a:t>
            </a:r>
          </a:p>
          <a:p>
            <a:pPr marL="514350" indent="-514350">
              <a:buSzPct val="100000"/>
              <a:buFont typeface="Times New Roman" panose="02020603050405020304" pitchFamily="18" charset="0"/>
              <a:buAutoNum type="arabicPeriod"/>
            </a:pPr>
            <a:r>
              <a:rPr lang="en-US" smtClean="0"/>
              <a:t>Type in </a:t>
            </a:r>
            <a:r>
              <a:rPr lang="en-US" smtClean="0">
                <a:solidFill>
                  <a:schemeClr val="bg2"/>
                </a:solidFill>
                <a:latin typeface="Consolas" panose="020B0609020204030204" pitchFamily="49" charset="0"/>
                <a:cs typeface="Consolas" panose="020B0609020204030204" pitchFamily="49" charset="0"/>
              </a:rPr>
              <a:t>git init</a:t>
            </a:r>
          </a:p>
          <a:p>
            <a:pPr marL="914400" lvl="1" indent="-514350">
              <a:buSzPct val="100000"/>
            </a:pPr>
            <a:r>
              <a:rPr lang="en-US" smtClean="0"/>
              <a:t>This creates the repository (a directory named </a:t>
            </a:r>
            <a:r>
              <a:rPr lang="en-US" smtClean="0">
                <a:solidFill>
                  <a:schemeClr val="bg2"/>
                </a:solidFill>
                <a:latin typeface="Consolas" panose="020B0609020204030204" pitchFamily="49" charset="0"/>
                <a:cs typeface="Consolas" panose="020B0609020204030204" pitchFamily="49" charset="0"/>
              </a:rPr>
              <a:t>.git</a:t>
            </a:r>
            <a:r>
              <a:rPr lang="en-US" smtClean="0"/>
              <a:t>)</a:t>
            </a:r>
          </a:p>
          <a:p>
            <a:pPr marL="914400" lvl="1" indent="-514350">
              <a:buSzPct val="100000"/>
            </a:pPr>
            <a:r>
              <a:rPr lang="en-US" smtClean="0"/>
              <a:t>You seldom (if ever) need to look inside this directory</a:t>
            </a:r>
          </a:p>
          <a:p>
            <a:pPr marL="514350" indent="-514350">
              <a:buSzPct val="100000"/>
              <a:buFont typeface="Times New Roman" panose="02020603050405020304" pitchFamily="18" charset="0"/>
              <a:buAutoNum type="arabicPeriod"/>
            </a:pPr>
            <a:r>
              <a:rPr lang="en-US" smtClean="0"/>
              <a:t>Type in </a:t>
            </a:r>
            <a:r>
              <a:rPr lang="en-US" smtClean="0">
                <a:solidFill>
                  <a:schemeClr val="bg2"/>
                </a:solidFill>
                <a:latin typeface="Consolas" panose="020B0609020204030204" pitchFamily="49" charset="0"/>
                <a:cs typeface="Consolas" panose="020B0609020204030204" pitchFamily="49" charset="0"/>
              </a:rPr>
              <a:t>git add </a:t>
            </a:r>
            <a:r>
              <a:rPr lang="en-US" b="1" smtClean="0">
                <a:solidFill>
                  <a:schemeClr val="bg2"/>
                </a:solidFill>
                <a:latin typeface="Consolas" panose="020B0609020204030204" pitchFamily="49" charset="0"/>
                <a:cs typeface="Consolas" panose="020B0609020204030204" pitchFamily="49" charset="0"/>
              </a:rPr>
              <a:t>.</a:t>
            </a:r>
          </a:p>
          <a:p>
            <a:pPr marL="914400" lvl="1" indent="-514350">
              <a:buSzPct val="100000"/>
            </a:pPr>
            <a:r>
              <a:rPr lang="en-US" smtClean="0"/>
              <a:t>The period at the end is part of this command!</a:t>
            </a:r>
          </a:p>
          <a:p>
            <a:pPr marL="1314450" lvl="2" indent="-514350">
              <a:buSzPct val="100000"/>
            </a:pPr>
            <a:r>
              <a:rPr lang="en-US" smtClean="0"/>
              <a:t>Period means “this directory”</a:t>
            </a:r>
          </a:p>
          <a:p>
            <a:pPr marL="914400" lvl="1" indent="-514350">
              <a:buSzPct val="100000"/>
            </a:pPr>
            <a:r>
              <a:rPr lang="en-US" smtClean="0"/>
              <a:t>This adds all your current files to the repository</a:t>
            </a:r>
          </a:p>
          <a:p>
            <a:pPr marL="514350" indent="-514350">
              <a:buSzPct val="100000"/>
              <a:buFont typeface="Times New Roman" panose="02020603050405020304" pitchFamily="18" charset="0"/>
              <a:buAutoNum type="arabicPeriod"/>
            </a:pPr>
            <a:r>
              <a:rPr lang="en-US" smtClean="0"/>
              <a:t>Type in </a:t>
            </a:r>
            <a:r>
              <a:rPr lang="en-US" smtClean="0">
                <a:solidFill>
                  <a:schemeClr val="bg2"/>
                </a:solidFill>
                <a:latin typeface="Consolas" panose="020B0609020204030204" pitchFamily="49" charset="0"/>
                <a:cs typeface="Consolas" panose="020B0609020204030204" pitchFamily="49" charset="0"/>
              </a:rPr>
              <a:t>git commit –m "Initial commit"</a:t>
            </a:r>
          </a:p>
          <a:p>
            <a:pPr marL="914400" lvl="1" indent="-514350">
              <a:buSzPct val="100000"/>
            </a:pPr>
            <a:r>
              <a:rPr lang="en-US" smtClean="0"/>
              <a:t>You can use a different commit message, if you like</a:t>
            </a:r>
          </a:p>
        </p:txBody>
      </p:sp>
    </p:spTree>
    <p:extLst>
      <p:ext uri="{BB962C8B-B14F-4D97-AF65-F5344CB8AC3E}">
        <p14:creationId xmlns:p14="http://schemas.microsoft.com/office/powerpoint/2010/main" val="63911924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mtClean="0"/>
              <a:t>Clone a repository from elsewhere</a:t>
            </a:r>
          </a:p>
        </p:txBody>
      </p:sp>
      <p:sp>
        <p:nvSpPr>
          <p:cNvPr id="10243" name="Content Placeholder 2"/>
          <p:cNvSpPr>
            <a:spLocks noGrp="1"/>
          </p:cNvSpPr>
          <p:nvPr>
            <p:ph idx="1"/>
          </p:nvPr>
        </p:nvSpPr>
        <p:spPr>
          <a:xfrm>
            <a:off x="1905000" y="1371601"/>
            <a:ext cx="8305800" cy="4760913"/>
          </a:xfrm>
        </p:spPr>
        <p:txBody>
          <a:bodyPr/>
          <a:lstStyle/>
          <a:p>
            <a:r>
              <a:rPr lang="en-US" sz="2400">
                <a:solidFill>
                  <a:schemeClr val="bg2"/>
                </a:solidFill>
                <a:latin typeface="Consolas" panose="020B0609020204030204" pitchFamily="49" charset="0"/>
                <a:cs typeface="Consolas" panose="020B0609020204030204" pitchFamily="49" charset="0"/>
              </a:rPr>
              <a:t>git clone </a:t>
            </a:r>
            <a:r>
              <a:rPr lang="en-US" sz="2400" i="1">
                <a:solidFill>
                  <a:schemeClr val="bg2"/>
                </a:solidFill>
                <a:latin typeface="Consolas" panose="020B0609020204030204" pitchFamily="49" charset="0"/>
                <a:cs typeface="Consolas" panose="020B0609020204030204" pitchFamily="49" charset="0"/>
              </a:rPr>
              <a:t>URL</a:t>
            </a:r>
          </a:p>
          <a:p>
            <a:r>
              <a:rPr lang="en-US" sz="2400">
                <a:solidFill>
                  <a:schemeClr val="bg2"/>
                </a:solidFill>
                <a:latin typeface="Consolas" panose="020B0609020204030204" pitchFamily="49" charset="0"/>
                <a:cs typeface="Consolas" panose="020B0609020204030204" pitchFamily="49" charset="0"/>
              </a:rPr>
              <a:t>git clone</a:t>
            </a:r>
            <a:r>
              <a:rPr lang="en-US" sz="2400" i="1">
                <a:solidFill>
                  <a:schemeClr val="bg2"/>
                </a:solidFill>
                <a:latin typeface="Consolas" panose="020B0609020204030204" pitchFamily="49" charset="0"/>
                <a:cs typeface="Consolas" panose="020B0609020204030204" pitchFamily="49" charset="0"/>
              </a:rPr>
              <a:t> URL mypath</a:t>
            </a:r>
          </a:p>
          <a:p>
            <a:pPr lvl="1"/>
            <a:r>
              <a:rPr lang="en-US" sz="2000"/>
              <a:t>These make an exact copy of the repository at the given URL</a:t>
            </a:r>
          </a:p>
          <a:p>
            <a:r>
              <a:rPr lang="en-US" sz="2000">
                <a:solidFill>
                  <a:schemeClr val="bg2"/>
                </a:solidFill>
                <a:latin typeface="Consolas" panose="020B0609020204030204" pitchFamily="49" charset="0"/>
                <a:cs typeface="Consolas" panose="020B0609020204030204" pitchFamily="49" charset="0"/>
              </a:rPr>
              <a:t>git clone git://github.com/</a:t>
            </a:r>
            <a:r>
              <a:rPr lang="en-US" sz="2000" i="1">
                <a:solidFill>
                  <a:schemeClr val="bg2"/>
                </a:solidFill>
                <a:latin typeface="Consolas" panose="020B0609020204030204" pitchFamily="49" charset="0"/>
                <a:cs typeface="Consolas" panose="020B0609020204030204" pitchFamily="49" charset="0"/>
              </a:rPr>
              <a:t>rest_of_path</a:t>
            </a:r>
            <a:r>
              <a:rPr lang="en-US" sz="2000">
                <a:solidFill>
                  <a:schemeClr val="bg2"/>
                </a:solidFill>
                <a:latin typeface="Consolas" panose="020B0609020204030204" pitchFamily="49" charset="0"/>
                <a:cs typeface="Consolas" panose="020B0609020204030204" pitchFamily="49" charset="0"/>
              </a:rPr>
              <a:t>/</a:t>
            </a:r>
            <a:r>
              <a:rPr lang="en-US" sz="2000" i="1">
                <a:solidFill>
                  <a:schemeClr val="bg2"/>
                </a:solidFill>
                <a:latin typeface="Consolas" panose="020B0609020204030204" pitchFamily="49" charset="0"/>
                <a:cs typeface="Consolas" panose="020B0609020204030204" pitchFamily="49" charset="0"/>
              </a:rPr>
              <a:t>file.git</a:t>
            </a:r>
          </a:p>
          <a:p>
            <a:pPr lvl="1"/>
            <a:r>
              <a:rPr lang="en-US" sz="2000"/>
              <a:t>Github is the most popular (free) public repository</a:t>
            </a:r>
          </a:p>
          <a:p>
            <a:r>
              <a:rPr lang="en-US" sz="2400"/>
              <a:t>All repositories are equal</a:t>
            </a:r>
          </a:p>
          <a:p>
            <a:pPr lvl="1"/>
            <a:r>
              <a:rPr lang="en-US" sz="2000"/>
              <a:t>But you can treat some particular repository (such as one on Github) as the “master” directory</a:t>
            </a:r>
          </a:p>
          <a:p>
            <a:r>
              <a:rPr lang="en-US" sz="2400"/>
              <a:t>Typically, each team member works in his/her own repository, and “merges” with other repositories as appropriate</a:t>
            </a:r>
          </a:p>
        </p:txBody>
      </p:sp>
    </p:spTree>
    <p:extLst>
      <p:ext uri="{BB962C8B-B14F-4D97-AF65-F5344CB8AC3E}">
        <p14:creationId xmlns:p14="http://schemas.microsoft.com/office/powerpoint/2010/main" val="20375042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a:t>Source code (we write this)</a:t>
            </a:r>
          </a:p>
        </p:txBody>
      </p:sp>
      <p:sp>
        <p:nvSpPr>
          <p:cNvPr id="104451" name="Oval 3"/>
          <p:cNvSpPr>
            <a:spLocks noChangeArrowheads="1"/>
          </p:cNvSpPr>
          <p:nvPr/>
        </p:nvSpPr>
        <p:spPr bwMode="auto">
          <a:xfrm>
            <a:off x="5029200" y="4029503"/>
            <a:ext cx="1192614" cy="7357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compiler</a:t>
            </a:r>
          </a:p>
          <a:p>
            <a:r>
              <a:rPr lang="en-US" sz="1400"/>
              <a:t>javac.exe</a:t>
            </a:r>
          </a:p>
        </p:txBody>
      </p:sp>
      <p:sp>
        <p:nvSpPr>
          <p:cNvPr id="104452" name="Text Box 4"/>
          <p:cNvSpPr txBox="1">
            <a:spLocks noChangeArrowheads="1"/>
          </p:cNvSpPr>
          <p:nvPr/>
        </p:nvSpPr>
        <p:spPr bwMode="auto">
          <a:xfrm>
            <a:off x="2671764" y="4880302"/>
            <a:ext cx="1652825" cy="52322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class definition</a:t>
            </a:r>
          </a:p>
          <a:p>
            <a:r>
              <a:rPr lang="en-US" sz="1400"/>
              <a:t>source file: </a:t>
            </a:r>
            <a:r>
              <a:rPr lang="en-US" sz="1400">
                <a:solidFill>
                  <a:srgbClr val="FF0000"/>
                </a:solidFill>
              </a:rPr>
              <a:t>Dog.java</a:t>
            </a:r>
            <a:endParaRPr lang="en-US" sz="1400"/>
          </a:p>
        </p:txBody>
      </p:sp>
      <p:sp>
        <p:nvSpPr>
          <p:cNvPr id="104453" name="Text Box 5"/>
          <p:cNvSpPr txBox="1">
            <a:spLocks noChangeArrowheads="1"/>
          </p:cNvSpPr>
          <p:nvPr/>
        </p:nvSpPr>
        <p:spPr bwMode="auto">
          <a:xfrm>
            <a:off x="5867400" y="5570865"/>
            <a:ext cx="1682768" cy="5232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class definition</a:t>
            </a:r>
          </a:p>
          <a:p>
            <a:r>
              <a:rPr lang="en-US" sz="1400"/>
              <a:t>binary file: Dog.class</a:t>
            </a:r>
          </a:p>
        </p:txBody>
      </p:sp>
      <p:sp>
        <p:nvSpPr>
          <p:cNvPr id="104454" name="Oval 6"/>
          <p:cNvSpPr>
            <a:spLocks noChangeArrowheads="1"/>
          </p:cNvSpPr>
          <p:nvPr/>
        </p:nvSpPr>
        <p:spPr bwMode="auto">
          <a:xfrm>
            <a:off x="6858000" y="4258103"/>
            <a:ext cx="2974816" cy="7357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java virtual machine (JVM)</a:t>
            </a:r>
          </a:p>
          <a:p>
            <a:r>
              <a:rPr lang="en-US" sz="1400"/>
              <a:t>java.exe</a:t>
            </a:r>
          </a:p>
        </p:txBody>
      </p:sp>
      <p:sp>
        <p:nvSpPr>
          <p:cNvPr id="104455" name="Oval 7"/>
          <p:cNvSpPr>
            <a:spLocks noChangeArrowheads="1"/>
          </p:cNvSpPr>
          <p:nvPr/>
        </p:nvSpPr>
        <p:spPr bwMode="auto">
          <a:xfrm>
            <a:off x="4876800" y="2657903"/>
            <a:ext cx="3925786" cy="7357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dirty="0"/>
              <a:t>Development Environment</a:t>
            </a:r>
          </a:p>
          <a:p>
            <a:r>
              <a:rPr lang="en-US" sz="1400" dirty="0"/>
              <a:t>BlueJ.exe, jEdit, </a:t>
            </a:r>
            <a:r>
              <a:rPr lang="en-US" sz="1400" dirty="0" err="1"/>
              <a:t>jPad</a:t>
            </a:r>
            <a:r>
              <a:rPr lang="en-US" sz="1400" dirty="0"/>
              <a:t>, command line</a:t>
            </a:r>
          </a:p>
        </p:txBody>
      </p:sp>
      <p:sp>
        <p:nvSpPr>
          <p:cNvPr id="104456" name="Oval 8"/>
          <p:cNvSpPr>
            <a:spLocks noChangeArrowheads="1"/>
          </p:cNvSpPr>
          <p:nvPr/>
        </p:nvSpPr>
        <p:spPr bwMode="auto">
          <a:xfrm>
            <a:off x="1752600" y="3419903"/>
            <a:ext cx="3061644" cy="7357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dirty="0">
                <a:solidFill>
                  <a:schemeClr val="accent2"/>
                </a:solidFill>
              </a:rPr>
              <a:t> text editor</a:t>
            </a:r>
            <a:endParaRPr lang="en-US" sz="1400" dirty="0"/>
          </a:p>
          <a:p>
            <a:r>
              <a:rPr lang="en-US" sz="1400" dirty="0"/>
              <a:t>BlueJ, jEdit, notepad.exe, …</a:t>
            </a:r>
          </a:p>
        </p:txBody>
      </p:sp>
      <p:cxnSp>
        <p:nvCxnSpPr>
          <p:cNvPr id="104457" name="AutoShape 9"/>
          <p:cNvCxnSpPr>
            <a:cxnSpLocks noChangeShapeType="1"/>
            <a:stCxn id="104468" idx="2"/>
            <a:endCxn id="104456" idx="0"/>
          </p:cNvCxnSpPr>
          <p:nvPr/>
        </p:nvCxnSpPr>
        <p:spPr bwMode="auto">
          <a:xfrm rot="16200000" flipH="1">
            <a:off x="2697582" y="2834062"/>
            <a:ext cx="1089452" cy="82228"/>
          </a:xfrm>
          <a:prstGeom prst="curvedConnector3">
            <a:avLst>
              <a:gd name="adj1" fmla="val 50000"/>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458" name="AutoShape 10"/>
          <p:cNvCxnSpPr>
            <a:cxnSpLocks noChangeShapeType="1"/>
            <a:stCxn id="104468" idx="2"/>
            <a:endCxn id="104455" idx="2"/>
          </p:cNvCxnSpPr>
          <p:nvPr/>
        </p:nvCxnSpPr>
        <p:spPr bwMode="auto">
          <a:xfrm rot="16200000" flipH="1">
            <a:off x="3691334" y="1840310"/>
            <a:ext cx="695326" cy="1675606"/>
          </a:xfrm>
          <a:prstGeom prst="curvedConnector2">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459" name="AutoShape 11"/>
          <p:cNvCxnSpPr>
            <a:cxnSpLocks noChangeShapeType="1"/>
            <a:stCxn id="104456" idx="4"/>
            <a:endCxn id="104452" idx="0"/>
          </p:cNvCxnSpPr>
          <p:nvPr/>
        </p:nvCxnSpPr>
        <p:spPr bwMode="auto">
          <a:xfrm rot="16200000" flipH="1">
            <a:off x="3028474" y="4410598"/>
            <a:ext cx="724653" cy="214754"/>
          </a:xfrm>
          <a:prstGeom prst="curvedConnector3">
            <a:avLst>
              <a:gd name="adj1" fmla="val 50000"/>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460" name="AutoShape 12"/>
          <p:cNvCxnSpPr>
            <a:cxnSpLocks noChangeShapeType="1"/>
            <a:stCxn id="104452" idx="3"/>
            <a:endCxn id="104451" idx="3"/>
          </p:cNvCxnSpPr>
          <p:nvPr/>
        </p:nvCxnSpPr>
        <p:spPr bwMode="auto">
          <a:xfrm flipV="1">
            <a:off x="4324588" y="4657502"/>
            <a:ext cx="879266" cy="484411"/>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461" name="AutoShape 13"/>
          <p:cNvCxnSpPr>
            <a:cxnSpLocks noChangeShapeType="1"/>
            <a:stCxn id="104451" idx="4"/>
            <a:endCxn id="104453" idx="1"/>
          </p:cNvCxnSpPr>
          <p:nvPr/>
        </p:nvCxnSpPr>
        <p:spPr bwMode="auto">
          <a:xfrm rot="16200000" flipH="1">
            <a:off x="5212840" y="5177916"/>
            <a:ext cx="1067226" cy="241893"/>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462" name="AutoShape 14"/>
          <p:cNvCxnSpPr>
            <a:cxnSpLocks noChangeShapeType="1"/>
            <a:stCxn id="104453" idx="3"/>
            <a:endCxn id="104454" idx="4"/>
          </p:cNvCxnSpPr>
          <p:nvPr/>
        </p:nvCxnSpPr>
        <p:spPr bwMode="auto">
          <a:xfrm flipV="1">
            <a:off x="7550168" y="4993849"/>
            <a:ext cx="795240" cy="838626"/>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463" name="AutoShape 15"/>
          <p:cNvCxnSpPr>
            <a:cxnSpLocks noChangeShapeType="1"/>
            <a:stCxn id="104455" idx="4"/>
            <a:endCxn id="104451" idx="0"/>
          </p:cNvCxnSpPr>
          <p:nvPr/>
        </p:nvCxnSpPr>
        <p:spPr bwMode="auto">
          <a:xfrm rot="5400000">
            <a:off x="5914675" y="3104482"/>
            <a:ext cx="635853" cy="121418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464" name="AutoShape 16"/>
          <p:cNvCxnSpPr>
            <a:cxnSpLocks noChangeShapeType="1"/>
            <a:stCxn id="104455" idx="4"/>
            <a:endCxn id="104454" idx="1"/>
          </p:cNvCxnSpPr>
          <p:nvPr/>
        </p:nvCxnSpPr>
        <p:spPr bwMode="auto">
          <a:xfrm rot="16200000" flipH="1">
            <a:off x="6580573" y="3652770"/>
            <a:ext cx="972201" cy="453959"/>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4465" name="Picture 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25000" y="2819400"/>
            <a:ext cx="762000" cy="762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4466" name="AutoShape 18"/>
          <p:cNvCxnSpPr>
            <a:cxnSpLocks noChangeShapeType="1"/>
            <a:stCxn id="104454" idx="7"/>
            <a:endCxn id="104465" idx="2"/>
          </p:cNvCxnSpPr>
          <p:nvPr/>
        </p:nvCxnSpPr>
        <p:spPr bwMode="auto">
          <a:xfrm rot="5400000" flipH="1" flipV="1">
            <a:off x="9259357" y="3719207"/>
            <a:ext cx="784450" cy="50883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67" name="Text Box 19"/>
          <p:cNvSpPr txBox="1">
            <a:spLocks noChangeArrowheads="1"/>
          </p:cNvSpPr>
          <p:nvPr/>
        </p:nvSpPr>
        <p:spPr bwMode="auto">
          <a:xfrm>
            <a:off x="9620251" y="2513113"/>
            <a:ext cx="684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output</a:t>
            </a:r>
          </a:p>
        </p:txBody>
      </p:sp>
      <p:pic>
        <p:nvPicPr>
          <p:cNvPr id="104468" name="Picture 20" descr="C:\home\finson\cse142\dev\lectures-inwork\n0069.gif"/>
          <p:cNvPicPr>
            <a:picLocks noChangeAspect="1" noChangeArrowheads="1"/>
          </p:cNvPicPr>
          <p:nvPr/>
        </p:nvPicPr>
        <p:blipFill>
          <a:blip r:embed="rId3">
            <a:extLst>
              <a:ext uri="{28A0092B-C50C-407E-A947-70E740481C1C}">
                <a14:useLocalDpi xmlns:a14="http://schemas.microsoft.com/office/drawing/2010/main" val="0"/>
              </a:ext>
            </a:extLst>
          </a:blip>
          <a:srcRect l="36000" t="24141" r="28125" b="26666"/>
          <a:stretch>
            <a:fillRect/>
          </a:stretch>
        </p:blipFill>
        <p:spPr bwMode="auto">
          <a:xfrm>
            <a:off x="2592388" y="1216026"/>
            <a:ext cx="1217612" cy="1114425"/>
          </a:xfrm>
          <a:prstGeom prst="rect">
            <a:avLst/>
          </a:prstGeom>
          <a:noFill/>
          <a:extLst>
            <a:ext uri="{909E8E84-426E-40DD-AFC4-6F175D3DCCD1}">
              <a14:hiddenFill xmlns:a14="http://schemas.microsoft.com/office/drawing/2010/main">
                <a:solidFill>
                  <a:srgbClr val="FFFFFF"/>
                </a:solidFill>
              </a14:hiddenFill>
            </a:ext>
          </a:extLst>
        </p:spPr>
      </p:pic>
      <p:sp>
        <p:nvSpPr>
          <p:cNvPr id="104469" name="Text Box 21"/>
          <p:cNvSpPr txBox="1">
            <a:spLocks noChangeArrowheads="1"/>
          </p:cNvSpPr>
          <p:nvPr/>
        </p:nvSpPr>
        <p:spPr bwMode="auto">
          <a:xfrm>
            <a:off x="3352800" y="1217713"/>
            <a:ext cx="10417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you and me</a:t>
            </a:r>
          </a:p>
        </p:txBody>
      </p:sp>
      <p:sp>
        <p:nvSpPr>
          <p:cNvPr id="104476" name="Oval 28"/>
          <p:cNvSpPr>
            <a:spLocks noChangeArrowheads="1"/>
          </p:cNvSpPr>
          <p:nvPr/>
        </p:nvSpPr>
        <p:spPr bwMode="auto">
          <a:xfrm>
            <a:off x="2209800" y="4845725"/>
            <a:ext cx="2362200" cy="519351"/>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4477" name="Text Box 29"/>
          <p:cNvSpPr txBox="1">
            <a:spLocks noChangeArrowheads="1"/>
          </p:cNvSpPr>
          <p:nvPr/>
        </p:nvSpPr>
        <p:spPr bwMode="auto">
          <a:xfrm>
            <a:off x="3859214" y="5835134"/>
            <a:ext cx="13158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solidFill>
                  <a:srgbClr val="FF0000"/>
                </a:solidFill>
              </a:rPr>
              <a:t>source code</a:t>
            </a:r>
          </a:p>
        </p:txBody>
      </p:sp>
      <p:cxnSp>
        <p:nvCxnSpPr>
          <p:cNvPr id="104478" name="AutoShape 30"/>
          <p:cNvCxnSpPr>
            <a:cxnSpLocks noChangeShapeType="1"/>
            <a:stCxn id="104477" idx="1"/>
            <a:endCxn id="104476" idx="4"/>
          </p:cNvCxnSpPr>
          <p:nvPr/>
        </p:nvCxnSpPr>
        <p:spPr bwMode="auto">
          <a:xfrm rot="10800000">
            <a:off x="3390902" y="5365077"/>
            <a:ext cx="468313" cy="654725"/>
          </a:xfrm>
          <a:prstGeom prst="curvedConnector2">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7865574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smtClean="0"/>
              <a:t>The repository</a:t>
            </a:r>
          </a:p>
        </p:txBody>
      </p:sp>
      <p:sp>
        <p:nvSpPr>
          <p:cNvPr id="11267" name="Content Placeholder 2"/>
          <p:cNvSpPr>
            <a:spLocks noGrp="1"/>
          </p:cNvSpPr>
          <p:nvPr>
            <p:ph idx="1"/>
          </p:nvPr>
        </p:nvSpPr>
        <p:spPr/>
        <p:txBody>
          <a:bodyPr/>
          <a:lstStyle/>
          <a:p>
            <a:r>
              <a:rPr lang="en-US" sz="2400"/>
              <a:t>Your top-level </a:t>
            </a:r>
            <a:r>
              <a:rPr lang="en-US" sz="2400" b="1"/>
              <a:t>working directory </a:t>
            </a:r>
            <a:r>
              <a:rPr lang="en-US" sz="2400"/>
              <a:t>contains everything about your project</a:t>
            </a:r>
          </a:p>
          <a:p>
            <a:pPr lvl="1"/>
            <a:r>
              <a:rPr lang="en-US" sz="2000"/>
              <a:t>The working directory probably contains many subdirectories—source code, binaries, documentation, data files, etc.</a:t>
            </a:r>
          </a:p>
          <a:p>
            <a:pPr lvl="1"/>
            <a:r>
              <a:rPr lang="en-US" sz="2000"/>
              <a:t>One of these subdirectories, named </a:t>
            </a:r>
            <a:r>
              <a:rPr lang="en-US" sz="2000">
                <a:solidFill>
                  <a:schemeClr val="accent2"/>
                </a:solidFill>
                <a:latin typeface="Trebuchet MS" panose="020B0603020202020204" pitchFamily="34" charset="0"/>
              </a:rPr>
              <a:t>.git</a:t>
            </a:r>
            <a:r>
              <a:rPr lang="en-US" sz="2000"/>
              <a:t>, is your </a:t>
            </a:r>
            <a:r>
              <a:rPr lang="en-US" sz="2000">
                <a:solidFill>
                  <a:schemeClr val="tx2"/>
                </a:solidFill>
              </a:rPr>
              <a:t>repository</a:t>
            </a:r>
          </a:p>
          <a:p>
            <a:r>
              <a:rPr lang="en-US" sz="2400"/>
              <a:t>At any time, you can take a </a:t>
            </a:r>
            <a:r>
              <a:rPr lang="en-US" altLang="en-US" sz="2400"/>
              <a:t>“</a:t>
            </a:r>
            <a:r>
              <a:rPr lang="en-US" sz="2400"/>
              <a:t>snapshot</a:t>
            </a:r>
            <a:r>
              <a:rPr lang="en-US" altLang="en-US" sz="2400"/>
              <a:t>”</a:t>
            </a:r>
            <a:r>
              <a:rPr lang="en-US" sz="2400"/>
              <a:t> of everything (or selected things) in your project directory, and put it in your repository</a:t>
            </a:r>
          </a:p>
          <a:p>
            <a:pPr lvl="1"/>
            <a:r>
              <a:rPr lang="en-US" sz="2000"/>
              <a:t>This </a:t>
            </a:r>
            <a:r>
              <a:rPr lang="en-US" altLang="en-US" sz="2000"/>
              <a:t>“</a:t>
            </a:r>
            <a:r>
              <a:rPr lang="en-US" sz="2000"/>
              <a:t>snapshot</a:t>
            </a:r>
            <a:r>
              <a:rPr lang="en-US" altLang="en-US" sz="2000"/>
              <a:t>”</a:t>
            </a:r>
            <a:r>
              <a:rPr lang="en-US" sz="2000"/>
              <a:t> is called a </a:t>
            </a:r>
            <a:r>
              <a:rPr lang="en-US" sz="2000">
                <a:solidFill>
                  <a:srgbClr val="FF0000"/>
                </a:solidFill>
              </a:rPr>
              <a:t>commit object</a:t>
            </a:r>
          </a:p>
          <a:p>
            <a:pPr lvl="1"/>
            <a:r>
              <a:rPr lang="en-US" sz="2000"/>
              <a:t>The commit object contains (1) a set of files, (2) references to the </a:t>
            </a:r>
            <a:r>
              <a:rPr lang="en-US" altLang="en-US" sz="2000"/>
              <a:t>“</a:t>
            </a:r>
            <a:r>
              <a:rPr lang="en-US" sz="2000"/>
              <a:t>parents</a:t>
            </a:r>
            <a:r>
              <a:rPr lang="en-US" altLang="en-US" sz="2000"/>
              <a:t>”</a:t>
            </a:r>
            <a:r>
              <a:rPr lang="en-US" sz="2000"/>
              <a:t> of the commit object, and (3) a unique </a:t>
            </a:r>
            <a:r>
              <a:rPr lang="en-US" altLang="en-US" sz="2000"/>
              <a:t>“</a:t>
            </a:r>
            <a:r>
              <a:rPr lang="en-US" sz="2000"/>
              <a:t>SHA1</a:t>
            </a:r>
            <a:r>
              <a:rPr lang="en-US" altLang="en-US" sz="2000"/>
              <a:t>”</a:t>
            </a:r>
            <a:r>
              <a:rPr lang="en-US" sz="2000"/>
              <a:t> name</a:t>
            </a:r>
          </a:p>
          <a:p>
            <a:pPr lvl="1"/>
            <a:r>
              <a:rPr lang="en-US" sz="2000"/>
              <a:t>Commit objects do </a:t>
            </a:r>
            <a:r>
              <a:rPr lang="en-US" sz="2000" i="1"/>
              <a:t>not</a:t>
            </a:r>
            <a:r>
              <a:rPr lang="en-US" sz="2000"/>
              <a:t> require huge amounts of memory</a:t>
            </a:r>
          </a:p>
          <a:p>
            <a:r>
              <a:rPr lang="en-US" sz="2400"/>
              <a:t>You can work as much as you like in your working directory, but the repository isn</a:t>
            </a:r>
            <a:r>
              <a:rPr lang="en-US" altLang="en-US" sz="2400"/>
              <a:t>’</a:t>
            </a:r>
            <a:r>
              <a:rPr lang="en-US" sz="2400"/>
              <a:t>t updated until you </a:t>
            </a:r>
            <a:r>
              <a:rPr lang="en-US" sz="2400">
                <a:solidFill>
                  <a:schemeClr val="bg2"/>
                </a:solidFill>
                <a:latin typeface="Consolas" panose="020B0609020204030204" pitchFamily="49" charset="0"/>
                <a:cs typeface="Consolas" panose="020B0609020204030204" pitchFamily="49" charset="0"/>
              </a:rPr>
              <a:t>commit</a:t>
            </a:r>
            <a:r>
              <a:rPr lang="en-US" sz="2400"/>
              <a:t> something</a:t>
            </a:r>
          </a:p>
        </p:txBody>
      </p:sp>
    </p:spTree>
    <p:extLst>
      <p:ext uri="{BB962C8B-B14F-4D97-AF65-F5344CB8AC3E}">
        <p14:creationId xmlns:p14="http://schemas.microsoft.com/office/powerpoint/2010/main" val="383694254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mtClean="0">
                <a:solidFill>
                  <a:srgbClr val="3300FF"/>
                </a:solidFill>
                <a:latin typeface="Trebuchet MS" panose="020B0603020202020204" pitchFamily="34" charset="0"/>
              </a:rPr>
              <a:t>init</a:t>
            </a:r>
            <a:r>
              <a:rPr lang="en-US" smtClean="0">
                <a:solidFill>
                  <a:srgbClr val="3300FF"/>
                </a:solidFill>
              </a:rPr>
              <a:t> </a:t>
            </a:r>
            <a:r>
              <a:rPr lang="en-US" smtClean="0"/>
              <a:t>and the </a:t>
            </a:r>
            <a:r>
              <a:rPr lang="en-US" smtClean="0">
                <a:solidFill>
                  <a:srgbClr val="3300FF"/>
                </a:solidFill>
                <a:latin typeface="Trebuchet MS" panose="020B0603020202020204" pitchFamily="34" charset="0"/>
              </a:rPr>
              <a:t>.git </a:t>
            </a:r>
            <a:r>
              <a:rPr lang="en-US" smtClean="0"/>
              <a:t>repository</a:t>
            </a:r>
          </a:p>
        </p:txBody>
      </p:sp>
      <p:sp>
        <p:nvSpPr>
          <p:cNvPr id="12291" name="Content Placeholder 2"/>
          <p:cNvSpPr>
            <a:spLocks noGrp="1"/>
          </p:cNvSpPr>
          <p:nvPr>
            <p:ph idx="1"/>
          </p:nvPr>
        </p:nvSpPr>
        <p:spPr/>
        <p:txBody>
          <a:bodyPr/>
          <a:lstStyle/>
          <a:p>
            <a:r>
              <a:rPr lang="en-US" smtClean="0"/>
              <a:t>When you said </a:t>
            </a:r>
            <a:r>
              <a:rPr lang="en-US" smtClean="0">
                <a:solidFill>
                  <a:schemeClr val="bg2"/>
                </a:solidFill>
                <a:latin typeface="Consolas" panose="020B0609020204030204" pitchFamily="49" charset="0"/>
                <a:cs typeface="Consolas" panose="020B0609020204030204" pitchFamily="49" charset="0"/>
              </a:rPr>
              <a:t>git init</a:t>
            </a:r>
            <a:r>
              <a:rPr lang="en-US" smtClean="0"/>
              <a:t> in your project directory, or when you cloned an existing project, you created a repository</a:t>
            </a:r>
            <a:endParaRPr lang="en-US" smtClean="0">
              <a:solidFill>
                <a:schemeClr val="accent2"/>
              </a:solidFill>
              <a:latin typeface="Trebuchet MS" panose="020B0603020202020204" pitchFamily="34" charset="0"/>
            </a:endParaRPr>
          </a:p>
          <a:p>
            <a:pPr lvl="1"/>
            <a:r>
              <a:rPr lang="en-US" smtClean="0"/>
              <a:t>The repository is a subdirectory named </a:t>
            </a:r>
            <a:r>
              <a:rPr lang="en-US" smtClean="0">
                <a:solidFill>
                  <a:schemeClr val="accent2"/>
                </a:solidFill>
                <a:latin typeface="Trebuchet MS" panose="020B0603020202020204" pitchFamily="34" charset="0"/>
              </a:rPr>
              <a:t>.git </a:t>
            </a:r>
            <a:r>
              <a:rPr lang="en-US" smtClean="0"/>
              <a:t>containing various files</a:t>
            </a:r>
          </a:p>
          <a:p>
            <a:pPr lvl="1"/>
            <a:r>
              <a:rPr lang="en-US" smtClean="0"/>
              <a:t>The dot indicates a </a:t>
            </a:r>
            <a:r>
              <a:rPr lang="en-US" altLang="en-US" smtClean="0"/>
              <a:t>“</a:t>
            </a:r>
            <a:r>
              <a:rPr lang="en-US" smtClean="0"/>
              <a:t>hidden</a:t>
            </a:r>
            <a:r>
              <a:rPr lang="en-US" altLang="en-US" smtClean="0"/>
              <a:t>”</a:t>
            </a:r>
            <a:r>
              <a:rPr lang="en-US" smtClean="0"/>
              <a:t> directory</a:t>
            </a:r>
          </a:p>
          <a:p>
            <a:pPr lvl="1"/>
            <a:r>
              <a:rPr lang="en-US" smtClean="0"/>
              <a:t>You do </a:t>
            </a:r>
            <a:r>
              <a:rPr lang="en-US" i="1" smtClean="0"/>
              <a:t>not</a:t>
            </a:r>
            <a:r>
              <a:rPr lang="en-US" smtClean="0"/>
              <a:t> work directly with the contents of that directory; various git commands do that for you</a:t>
            </a:r>
          </a:p>
          <a:p>
            <a:pPr lvl="1"/>
            <a:r>
              <a:rPr lang="en-US" smtClean="0"/>
              <a:t>You </a:t>
            </a:r>
            <a:r>
              <a:rPr lang="en-US" i="1" smtClean="0"/>
              <a:t>do</a:t>
            </a:r>
            <a:r>
              <a:rPr lang="en-US" smtClean="0"/>
              <a:t> need a basic understanding of what is in the repository</a:t>
            </a:r>
          </a:p>
        </p:txBody>
      </p:sp>
    </p:spTree>
    <p:extLst>
      <p:ext uri="{BB962C8B-B14F-4D97-AF65-F5344CB8AC3E}">
        <p14:creationId xmlns:p14="http://schemas.microsoft.com/office/powerpoint/2010/main" val="381768897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t>Making commits</a:t>
            </a:r>
          </a:p>
        </p:txBody>
      </p:sp>
      <p:sp>
        <p:nvSpPr>
          <p:cNvPr id="13315" name="Content Placeholder 2"/>
          <p:cNvSpPr>
            <a:spLocks noGrp="1"/>
          </p:cNvSpPr>
          <p:nvPr>
            <p:ph idx="1"/>
          </p:nvPr>
        </p:nvSpPr>
        <p:spPr>
          <a:xfrm>
            <a:off x="1905000" y="1371600"/>
            <a:ext cx="8574088" cy="5181600"/>
          </a:xfrm>
        </p:spPr>
        <p:txBody>
          <a:bodyPr/>
          <a:lstStyle/>
          <a:p>
            <a:r>
              <a:rPr lang="en-US" sz="2000"/>
              <a:t>You do your work in your project directory, as usual</a:t>
            </a:r>
          </a:p>
          <a:p>
            <a:r>
              <a:rPr lang="en-US" sz="2000"/>
              <a:t>If you create new files and/or folders, they are </a:t>
            </a:r>
            <a:r>
              <a:rPr lang="en-US" sz="2000" i="1"/>
              <a:t>not tracked</a:t>
            </a:r>
            <a:r>
              <a:rPr lang="en-US" sz="2000"/>
              <a:t> by Git unless you ask it to do so</a:t>
            </a:r>
          </a:p>
          <a:p>
            <a:pPr lvl="1"/>
            <a:r>
              <a:rPr lang="en-US" sz="1800">
                <a:solidFill>
                  <a:schemeClr val="bg2"/>
                </a:solidFill>
                <a:latin typeface="Consolas" panose="020B0609020204030204" pitchFamily="49" charset="0"/>
                <a:cs typeface="Consolas" panose="020B0609020204030204" pitchFamily="49" charset="0"/>
              </a:rPr>
              <a:t>git add </a:t>
            </a:r>
            <a:r>
              <a:rPr lang="en-US" sz="1800" i="1">
                <a:solidFill>
                  <a:schemeClr val="bg2"/>
                </a:solidFill>
                <a:latin typeface="Consolas" panose="020B0609020204030204" pitchFamily="49" charset="0"/>
                <a:cs typeface="Consolas" panose="020B0609020204030204" pitchFamily="49" charset="0"/>
              </a:rPr>
              <a:t>newFile1 newFolder1 newFolder2 newFile2</a:t>
            </a:r>
          </a:p>
          <a:p>
            <a:r>
              <a:rPr lang="en-US" sz="2000"/>
              <a:t>Committing makes a “snapshot” of everything being tracked into your repository</a:t>
            </a:r>
          </a:p>
          <a:p>
            <a:pPr lvl="1"/>
            <a:r>
              <a:rPr lang="en-US" sz="1800"/>
              <a:t>A message telling what you have done is required</a:t>
            </a:r>
          </a:p>
          <a:p>
            <a:pPr lvl="1"/>
            <a:r>
              <a:rPr lang="en-US" sz="1800">
                <a:solidFill>
                  <a:schemeClr val="bg2"/>
                </a:solidFill>
                <a:latin typeface="Consolas" panose="020B0609020204030204" pitchFamily="49" charset="0"/>
                <a:cs typeface="Consolas" panose="020B0609020204030204" pitchFamily="49" charset="0"/>
              </a:rPr>
              <a:t>git commit –m “Uncrevulated the conundrum bar”</a:t>
            </a:r>
          </a:p>
          <a:p>
            <a:pPr lvl="1"/>
            <a:r>
              <a:rPr lang="en-US" sz="1800">
                <a:solidFill>
                  <a:schemeClr val="bg2"/>
                </a:solidFill>
                <a:latin typeface="Consolas" panose="020B0609020204030204" pitchFamily="49" charset="0"/>
                <a:cs typeface="Consolas" panose="020B0609020204030204" pitchFamily="49" charset="0"/>
              </a:rPr>
              <a:t>git commit</a:t>
            </a:r>
          </a:p>
          <a:p>
            <a:pPr lvl="2"/>
            <a:r>
              <a:rPr lang="en-US" sz="1800">
                <a:cs typeface="Consolas" panose="020B0609020204030204" pitchFamily="49" charset="0"/>
              </a:rPr>
              <a:t>This version opens an editor for you the enter the message</a:t>
            </a:r>
          </a:p>
          <a:p>
            <a:pPr lvl="2"/>
            <a:r>
              <a:rPr lang="en-US" sz="1800">
                <a:cs typeface="Consolas" panose="020B0609020204030204" pitchFamily="49" charset="0"/>
              </a:rPr>
              <a:t>To finish, save and quit the editor</a:t>
            </a:r>
          </a:p>
          <a:p>
            <a:r>
              <a:rPr lang="en-US" sz="2400">
                <a:cs typeface="Consolas" panose="020B0609020204030204" pitchFamily="49" charset="0"/>
              </a:rPr>
              <a:t>Format of the commit message</a:t>
            </a:r>
          </a:p>
          <a:p>
            <a:pPr lvl="1"/>
            <a:r>
              <a:rPr lang="en-US" sz="1800">
                <a:cs typeface="Consolas" panose="020B0609020204030204" pitchFamily="49" charset="0"/>
              </a:rPr>
              <a:t>One line containing the complete summary</a:t>
            </a:r>
          </a:p>
          <a:p>
            <a:pPr lvl="1"/>
            <a:r>
              <a:rPr lang="en-US" sz="1800">
                <a:cs typeface="Consolas" panose="020B0609020204030204" pitchFamily="49" charset="0"/>
              </a:rPr>
              <a:t>If more than one line, the second line must be blank</a:t>
            </a:r>
          </a:p>
        </p:txBody>
      </p:sp>
    </p:spTree>
    <p:extLst>
      <p:ext uri="{BB962C8B-B14F-4D97-AF65-F5344CB8AC3E}">
        <p14:creationId xmlns:p14="http://schemas.microsoft.com/office/powerpoint/2010/main" val="182282298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smtClean="0"/>
              <a:t>Commits and graphs</a:t>
            </a:r>
          </a:p>
        </p:txBody>
      </p:sp>
      <p:sp>
        <p:nvSpPr>
          <p:cNvPr id="14339" name="Content Placeholder 2"/>
          <p:cNvSpPr>
            <a:spLocks noGrp="1"/>
          </p:cNvSpPr>
          <p:nvPr>
            <p:ph idx="1"/>
          </p:nvPr>
        </p:nvSpPr>
        <p:spPr>
          <a:xfrm>
            <a:off x="1905000" y="1371600"/>
            <a:ext cx="8610600" cy="5181600"/>
          </a:xfrm>
        </p:spPr>
        <p:txBody>
          <a:bodyPr/>
          <a:lstStyle/>
          <a:p>
            <a:r>
              <a:rPr lang="en-US" sz="2400"/>
              <a:t>A </a:t>
            </a:r>
            <a:r>
              <a:rPr lang="en-US" sz="2400">
                <a:solidFill>
                  <a:srgbClr val="FF0000"/>
                </a:solidFill>
              </a:rPr>
              <a:t>commit</a:t>
            </a:r>
            <a:r>
              <a:rPr lang="en-US" sz="2400"/>
              <a:t> is when you tell git that a change (or addition) you have made is ready to be included in the project</a:t>
            </a:r>
          </a:p>
          <a:p>
            <a:r>
              <a:rPr lang="en-US" sz="2400"/>
              <a:t>When you commit your change to git, it creates a </a:t>
            </a:r>
            <a:r>
              <a:rPr lang="en-US" sz="2400">
                <a:solidFill>
                  <a:srgbClr val="FF0000"/>
                </a:solidFill>
              </a:rPr>
              <a:t>commit object</a:t>
            </a:r>
          </a:p>
          <a:p>
            <a:pPr lvl="1"/>
            <a:r>
              <a:rPr lang="en-US" sz="2000"/>
              <a:t>A commit object represents the complete state of the project, including all the files in the project</a:t>
            </a:r>
          </a:p>
          <a:p>
            <a:pPr lvl="1"/>
            <a:r>
              <a:rPr lang="en-US" sz="2000"/>
              <a:t>The </a:t>
            </a:r>
            <a:r>
              <a:rPr lang="en-US" sz="2000" i="1"/>
              <a:t>very first </a:t>
            </a:r>
            <a:r>
              <a:rPr lang="en-US" sz="2000"/>
              <a:t>commit object has no </a:t>
            </a:r>
            <a:r>
              <a:rPr lang="en-US" altLang="en-US" sz="2000"/>
              <a:t>“</a:t>
            </a:r>
            <a:r>
              <a:rPr lang="en-US" sz="2000"/>
              <a:t>parents</a:t>
            </a:r>
            <a:r>
              <a:rPr lang="en-US" altLang="en-US" sz="2000"/>
              <a:t>”</a:t>
            </a:r>
            <a:endParaRPr lang="en-US" sz="2000"/>
          </a:p>
          <a:p>
            <a:pPr lvl="1"/>
            <a:r>
              <a:rPr lang="en-US" sz="2000"/>
              <a:t>Usually, you take some commit object, make some changes, and create a new commit object; the original commit object is the parent of the new commit object</a:t>
            </a:r>
          </a:p>
          <a:p>
            <a:pPr lvl="2"/>
            <a:r>
              <a:rPr lang="en-US" sz="1800"/>
              <a:t>Hence, most commit objects have a single parent</a:t>
            </a:r>
          </a:p>
          <a:p>
            <a:pPr lvl="1"/>
            <a:r>
              <a:rPr lang="en-US" sz="2000"/>
              <a:t>You can also </a:t>
            </a:r>
            <a:r>
              <a:rPr lang="en-US" sz="2000">
                <a:solidFill>
                  <a:srgbClr val="FF0000"/>
                </a:solidFill>
              </a:rPr>
              <a:t>merge</a:t>
            </a:r>
            <a:r>
              <a:rPr lang="en-US" sz="2000"/>
              <a:t> two commit objects to form a new one</a:t>
            </a:r>
          </a:p>
          <a:p>
            <a:pPr lvl="2"/>
            <a:r>
              <a:rPr lang="en-US" sz="1800"/>
              <a:t>The new commit object has two parents</a:t>
            </a:r>
          </a:p>
          <a:p>
            <a:r>
              <a:rPr lang="en-US" sz="2600"/>
              <a:t>Hence, commit objects form a </a:t>
            </a:r>
            <a:r>
              <a:rPr lang="en-US" sz="2600" b="1"/>
              <a:t>directed graph</a:t>
            </a:r>
          </a:p>
          <a:p>
            <a:pPr lvl="1"/>
            <a:r>
              <a:rPr lang="en-US" sz="2200"/>
              <a:t>Git is all about using and manipulating this graph</a:t>
            </a:r>
          </a:p>
          <a:p>
            <a:endParaRPr lang="en-US" sz="2400"/>
          </a:p>
        </p:txBody>
      </p:sp>
    </p:spTree>
    <p:extLst>
      <p:ext uri="{BB962C8B-B14F-4D97-AF65-F5344CB8AC3E}">
        <p14:creationId xmlns:p14="http://schemas.microsoft.com/office/powerpoint/2010/main" val="9448704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mtClean="0"/>
              <a:t>Working with your own repository</a:t>
            </a:r>
          </a:p>
        </p:txBody>
      </p:sp>
      <p:sp>
        <p:nvSpPr>
          <p:cNvPr id="15363" name="Content Placeholder 2"/>
          <p:cNvSpPr>
            <a:spLocks noGrp="1"/>
          </p:cNvSpPr>
          <p:nvPr>
            <p:ph idx="1"/>
          </p:nvPr>
        </p:nvSpPr>
        <p:spPr/>
        <p:txBody>
          <a:bodyPr/>
          <a:lstStyle/>
          <a:p>
            <a:r>
              <a:rPr lang="en-US" sz="2400"/>
              <a:t>A </a:t>
            </a:r>
            <a:r>
              <a:rPr lang="en-US" sz="2400">
                <a:solidFill>
                  <a:srgbClr val="FF0000"/>
                </a:solidFill>
              </a:rPr>
              <a:t>head</a:t>
            </a:r>
            <a:r>
              <a:rPr lang="en-US" sz="2400"/>
              <a:t> is a reference to a commit object</a:t>
            </a:r>
          </a:p>
          <a:p>
            <a:r>
              <a:rPr lang="en-US" sz="2400"/>
              <a:t>The </a:t>
            </a:r>
            <a:r>
              <a:rPr lang="en-US" altLang="en-US" sz="2400"/>
              <a:t>“</a:t>
            </a:r>
            <a:r>
              <a:rPr lang="en-US" sz="2400"/>
              <a:t>current head</a:t>
            </a:r>
            <a:r>
              <a:rPr lang="en-US" altLang="en-US" sz="2400"/>
              <a:t>”</a:t>
            </a:r>
            <a:r>
              <a:rPr lang="en-US" sz="2400"/>
              <a:t> is called </a:t>
            </a:r>
            <a:r>
              <a:rPr lang="en-US" sz="2400">
                <a:solidFill>
                  <a:srgbClr val="FF0000"/>
                </a:solidFill>
                <a:latin typeface="Trebuchet MS" panose="020B0603020202020204" pitchFamily="34" charset="0"/>
              </a:rPr>
              <a:t>HEAD</a:t>
            </a:r>
            <a:r>
              <a:rPr lang="en-US" sz="2400"/>
              <a:t> (all caps)</a:t>
            </a:r>
          </a:p>
          <a:p>
            <a:r>
              <a:rPr lang="en-US" sz="2400"/>
              <a:t>Usually, you will take </a:t>
            </a:r>
            <a:r>
              <a:rPr lang="en-US" sz="2400">
                <a:solidFill>
                  <a:schemeClr val="accent2"/>
                </a:solidFill>
                <a:latin typeface="Trebuchet MS" panose="020B0603020202020204" pitchFamily="34" charset="0"/>
              </a:rPr>
              <a:t>HEAD</a:t>
            </a:r>
            <a:r>
              <a:rPr lang="en-US" sz="2400">
                <a:solidFill>
                  <a:schemeClr val="accent2"/>
                </a:solidFill>
              </a:rPr>
              <a:t> </a:t>
            </a:r>
            <a:r>
              <a:rPr lang="en-US" sz="2400"/>
              <a:t>(the current commit object), make some changes to it, and commit the changes, creating a new current commit object</a:t>
            </a:r>
          </a:p>
          <a:p>
            <a:pPr lvl="1"/>
            <a:r>
              <a:rPr lang="en-US" sz="2000"/>
              <a:t>This results in a linear graph:  </a:t>
            </a:r>
            <a:r>
              <a:rPr lang="en-US" sz="2000">
                <a:latin typeface="Trebuchet MS" panose="020B0603020202020204" pitchFamily="34" charset="0"/>
              </a:rPr>
              <a:t>A </a:t>
            </a:r>
            <a:r>
              <a:rPr lang="en-US" sz="2000">
                <a:latin typeface="Trebuchet MS" panose="020B0603020202020204" pitchFamily="34" charset="0"/>
                <a:sym typeface="Wingdings" panose="05000000000000000000" pitchFamily="2" charset="2"/>
              </a:rPr>
              <a:t></a:t>
            </a:r>
            <a:r>
              <a:rPr lang="en-US" sz="2000">
                <a:latin typeface="Trebuchet MS" panose="020B0603020202020204" pitchFamily="34" charset="0"/>
              </a:rPr>
              <a:t> B </a:t>
            </a:r>
            <a:r>
              <a:rPr lang="en-US" sz="2000">
                <a:latin typeface="Trebuchet MS" panose="020B0603020202020204" pitchFamily="34" charset="0"/>
                <a:sym typeface="Wingdings" panose="05000000000000000000" pitchFamily="2" charset="2"/>
              </a:rPr>
              <a:t> C  … HEAD</a:t>
            </a:r>
            <a:br>
              <a:rPr lang="en-US" sz="2000">
                <a:latin typeface="Trebuchet MS" panose="020B0603020202020204" pitchFamily="34" charset="0"/>
                <a:sym typeface="Wingdings" panose="05000000000000000000" pitchFamily="2" charset="2"/>
              </a:rPr>
            </a:br>
            <a:endParaRPr lang="en-US" sz="2000">
              <a:latin typeface="Trebuchet MS" panose="020B0603020202020204" pitchFamily="34" charset="0"/>
              <a:sym typeface="Wingdings" panose="05000000000000000000" pitchFamily="2" charset="2"/>
            </a:endParaRPr>
          </a:p>
          <a:p>
            <a:r>
              <a:rPr lang="en-US" sz="2400">
                <a:sym typeface="Wingdings" panose="05000000000000000000" pitchFamily="2" charset="2"/>
              </a:rPr>
              <a:t>You can also take any previous commit object, make changes to it, and commit those changes</a:t>
            </a:r>
          </a:p>
          <a:p>
            <a:pPr lvl="1"/>
            <a:r>
              <a:rPr lang="en-US" sz="2000">
                <a:sym typeface="Wingdings" panose="05000000000000000000" pitchFamily="2" charset="2"/>
              </a:rPr>
              <a:t>This creates a </a:t>
            </a:r>
            <a:r>
              <a:rPr lang="en-US" sz="2000">
                <a:solidFill>
                  <a:schemeClr val="tx2"/>
                </a:solidFill>
                <a:sym typeface="Wingdings" panose="05000000000000000000" pitchFamily="2" charset="2"/>
              </a:rPr>
              <a:t>branch</a:t>
            </a:r>
            <a:r>
              <a:rPr lang="en-US" sz="2000">
                <a:sym typeface="Wingdings" panose="05000000000000000000" pitchFamily="2" charset="2"/>
              </a:rPr>
              <a:t> in the graph of commit objects</a:t>
            </a:r>
          </a:p>
          <a:p>
            <a:r>
              <a:rPr lang="en-US" sz="2400">
                <a:sym typeface="Wingdings" panose="05000000000000000000" pitchFamily="2" charset="2"/>
              </a:rPr>
              <a:t>You can </a:t>
            </a:r>
            <a:r>
              <a:rPr lang="en-US" sz="2400">
                <a:solidFill>
                  <a:schemeClr val="tx2"/>
                </a:solidFill>
                <a:sym typeface="Wingdings" panose="05000000000000000000" pitchFamily="2" charset="2"/>
              </a:rPr>
              <a:t>merge</a:t>
            </a:r>
            <a:r>
              <a:rPr lang="en-US" sz="2400">
                <a:sym typeface="Wingdings" panose="05000000000000000000" pitchFamily="2" charset="2"/>
              </a:rPr>
              <a:t> any previous commit objects</a:t>
            </a:r>
          </a:p>
          <a:p>
            <a:pPr lvl="1"/>
            <a:r>
              <a:rPr lang="en-US" sz="2000">
                <a:sym typeface="Wingdings" panose="05000000000000000000" pitchFamily="2" charset="2"/>
              </a:rPr>
              <a:t>This joins branches in the commit graph</a:t>
            </a:r>
            <a:endParaRPr lang="en-US" sz="2000"/>
          </a:p>
        </p:txBody>
      </p:sp>
    </p:spTree>
    <p:extLst>
      <p:ext uri="{BB962C8B-B14F-4D97-AF65-F5344CB8AC3E}">
        <p14:creationId xmlns:p14="http://schemas.microsoft.com/office/powerpoint/2010/main" val="380978791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mtClean="0"/>
              <a:t>Commit messages</a:t>
            </a:r>
          </a:p>
        </p:txBody>
      </p:sp>
      <p:sp>
        <p:nvSpPr>
          <p:cNvPr id="16387" name="Content Placeholder 2"/>
          <p:cNvSpPr>
            <a:spLocks noGrp="1"/>
          </p:cNvSpPr>
          <p:nvPr>
            <p:ph idx="1"/>
          </p:nvPr>
        </p:nvSpPr>
        <p:spPr/>
        <p:txBody>
          <a:bodyPr/>
          <a:lstStyle/>
          <a:p>
            <a:r>
              <a:rPr lang="en-US" smtClean="0"/>
              <a:t>In git, </a:t>
            </a:r>
            <a:r>
              <a:rPr lang="en-US" altLang="en-US" smtClean="0"/>
              <a:t>“</a:t>
            </a:r>
            <a:r>
              <a:rPr lang="en-US" smtClean="0"/>
              <a:t>Commits are cheap.</a:t>
            </a:r>
            <a:r>
              <a:rPr lang="en-US" altLang="en-US" smtClean="0"/>
              <a:t>”</a:t>
            </a:r>
            <a:r>
              <a:rPr lang="en-US" smtClean="0"/>
              <a:t> Do them often.</a:t>
            </a:r>
          </a:p>
          <a:p>
            <a:r>
              <a:rPr lang="en-US" smtClean="0"/>
              <a:t>When you commit, you must provide a one-line message stating what you have done</a:t>
            </a:r>
          </a:p>
          <a:p>
            <a:pPr lvl="1"/>
            <a:r>
              <a:rPr lang="en-US" smtClean="0"/>
              <a:t>Terrible message: </a:t>
            </a:r>
            <a:r>
              <a:rPr lang="en-US" altLang="en-US" smtClean="0"/>
              <a:t>“</a:t>
            </a:r>
            <a:r>
              <a:rPr lang="en-US" smtClean="0"/>
              <a:t>Fixed a bunch of things</a:t>
            </a:r>
            <a:r>
              <a:rPr lang="en-US" altLang="en-US" smtClean="0"/>
              <a:t>”</a:t>
            </a:r>
            <a:endParaRPr lang="en-US" smtClean="0"/>
          </a:p>
          <a:p>
            <a:pPr lvl="1"/>
            <a:r>
              <a:rPr lang="en-US" smtClean="0"/>
              <a:t>Better message: </a:t>
            </a:r>
            <a:r>
              <a:rPr lang="en-US" altLang="en-US" smtClean="0"/>
              <a:t>“</a:t>
            </a:r>
            <a:r>
              <a:rPr lang="en-US" smtClean="0"/>
              <a:t>Corrected the calculation of median scores</a:t>
            </a:r>
            <a:r>
              <a:rPr lang="en-US" altLang="en-US" smtClean="0"/>
              <a:t>”</a:t>
            </a:r>
            <a:endParaRPr lang="en-US" smtClean="0"/>
          </a:p>
          <a:p>
            <a:r>
              <a:rPr lang="en-US" smtClean="0"/>
              <a:t>Commit messages can be very helpful, to yourself as well as to your team members</a:t>
            </a:r>
          </a:p>
          <a:p>
            <a:r>
              <a:rPr lang="en-US" smtClean="0"/>
              <a:t>You can</a:t>
            </a:r>
            <a:r>
              <a:rPr lang="en-US" altLang="en-US" smtClean="0"/>
              <a:t>’</a:t>
            </a:r>
            <a:r>
              <a:rPr lang="en-US" smtClean="0"/>
              <a:t>t say much in one line, so commit often</a:t>
            </a:r>
          </a:p>
        </p:txBody>
      </p:sp>
    </p:spTree>
    <p:extLst>
      <p:ext uri="{BB962C8B-B14F-4D97-AF65-F5344CB8AC3E}">
        <p14:creationId xmlns:p14="http://schemas.microsoft.com/office/powerpoint/2010/main" val="426948039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mtClean="0"/>
              <a:t>Choose an editor</a:t>
            </a:r>
          </a:p>
        </p:txBody>
      </p:sp>
      <p:sp>
        <p:nvSpPr>
          <p:cNvPr id="17411" name="Content Placeholder 2"/>
          <p:cNvSpPr>
            <a:spLocks noGrp="1"/>
          </p:cNvSpPr>
          <p:nvPr>
            <p:ph idx="1"/>
          </p:nvPr>
        </p:nvSpPr>
        <p:spPr/>
        <p:txBody>
          <a:bodyPr/>
          <a:lstStyle/>
          <a:p>
            <a:r>
              <a:rPr lang="en-US" smtClean="0"/>
              <a:t>When you “commit,” git will require you to type in a commit message</a:t>
            </a:r>
          </a:p>
          <a:p>
            <a:r>
              <a:rPr lang="en-US" smtClean="0"/>
              <a:t>For longer commit messages, you will use an editor</a:t>
            </a:r>
          </a:p>
          <a:p>
            <a:r>
              <a:rPr lang="en-US" smtClean="0"/>
              <a:t>The default editor is probably </a:t>
            </a:r>
            <a:r>
              <a:rPr lang="en-US" smtClean="0">
                <a:solidFill>
                  <a:schemeClr val="bg2"/>
                </a:solidFill>
                <a:latin typeface="Consolas" panose="020B0609020204030204" pitchFamily="49" charset="0"/>
                <a:cs typeface="Consolas" panose="020B0609020204030204" pitchFamily="49" charset="0"/>
              </a:rPr>
              <a:t>vim</a:t>
            </a:r>
          </a:p>
          <a:p>
            <a:r>
              <a:rPr lang="en-US" smtClean="0"/>
              <a:t>To change the default editor:</a:t>
            </a:r>
          </a:p>
          <a:p>
            <a:pPr lvl="1"/>
            <a:r>
              <a:rPr lang="en-US" sz="2000">
                <a:solidFill>
                  <a:schemeClr val="bg2"/>
                </a:solidFill>
                <a:latin typeface="Consolas" panose="020B0609020204030204" pitchFamily="49" charset="0"/>
                <a:cs typeface="Consolas" panose="020B0609020204030204" pitchFamily="49" charset="0"/>
              </a:rPr>
              <a:t>git config --global core.editor /path/to/editor</a:t>
            </a:r>
            <a:br>
              <a:rPr lang="en-US" sz="2000">
                <a:solidFill>
                  <a:schemeClr val="bg2"/>
                </a:solidFill>
                <a:latin typeface="Consolas" panose="020B0609020204030204" pitchFamily="49" charset="0"/>
                <a:cs typeface="Consolas" panose="020B0609020204030204" pitchFamily="49" charset="0"/>
              </a:rPr>
            </a:br>
            <a:r>
              <a:rPr lang="en-US" sz="2000">
                <a:solidFill>
                  <a:schemeClr val="bg2"/>
                </a:solidFill>
                <a:latin typeface="Consolas" panose="020B0609020204030204" pitchFamily="49" charset="0"/>
                <a:cs typeface="Consolas" panose="020B0609020204030204" pitchFamily="49" charset="0"/>
              </a:rPr>
              <a:t/>
            </a:r>
            <a:br>
              <a:rPr lang="en-US" sz="2000">
                <a:solidFill>
                  <a:schemeClr val="bg2"/>
                </a:solidFill>
                <a:latin typeface="Consolas" panose="020B0609020204030204" pitchFamily="49" charset="0"/>
                <a:cs typeface="Consolas" panose="020B0609020204030204" pitchFamily="49" charset="0"/>
              </a:rPr>
            </a:br>
            <a:endParaRPr lang="en-US" sz="2800"/>
          </a:p>
          <a:p>
            <a:r>
              <a:rPr lang="en-US" smtClean="0"/>
              <a:t>You may also want to turn on colors:</a:t>
            </a:r>
          </a:p>
          <a:p>
            <a:pPr lvl="1"/>
            <a:r>
              <a:rPr lang="en-US" sz="2000">
                <a:solidFill>
                  <a:schemeClr val="bg2"/>
                </a:solidFill>
                <a:latin typeface="Consolas" panose="020B0609020204030204" pitchFamily="49" charset="0"/>
                <a:cs typeface="Consolas" panose="020B0609020204030204" pitchFamily="49" charset="0"/>
              </a:rPr>
              <a:t>git config --global color.ui auto</a:t>
            </a:r>
            <a:endParaRPr lang="en-US" smtClean="0">
              <a:solidFill>
                <a:schemeClr val="bg2"/>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4669023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t>Working with others</a:t>
            </a:r>
          </a:p>
        </p:txBody>
      </p:sp>
      <p:sp>
        <p:nvSpPr>
          <p:cNvPr id="18435" name="Content Placeholder 2"/>
          <p:cNvSpPr>
            <a:spLocks noGrp="1"/>
          </p:cNvSpPr>
          <p:nvPr>
            <p:ph idx="1"/>
          </p:nvPr>
        </p:nvSpPr>
        <p:spPr/>
        <p:txBody>
          <a:bodyPr>
            <a:normAutofit lnSpcReduction="10000"/>
          </a:bodyPr>
          <a:lstStyle/>
          <a:p>
            <a:r>
              <a:rPr lang="en-US" sz="2400"/>
              <a:t>All repositories are equal, but it is convenient to have one central repository in the cloud</a:t>
            </a:r>
          </a:p>
          <a:p>
            <a:r>
              <a:rPr lang="en-US" sz="2400"/>
              <a:t>Here</a:t>
            </a:r>
            <a:r>
              <a:rPr lang="en-US" altLang="en-US" sz="2400"/>
              <a:t>’</a:t>
            </a:r>
            <a:r>
              <a:rPr lang="en-US" sz="2400"/>
              <a:t>s what you normally do:</a:t>
            </a:r>
          </a:p>
          <a:p>
            <a:pPr lvl="1"/>
            <a:r>
              <a:rPr lang="en-US" sz="2000"/>
              <a:t>Download the current HEAD from the central repository</a:t>
            </a:r>
          </a:p>
          <a:p>
            <a:pPr lvl="1"/>
            <a:r>
              <a:rPr lang="en-US" sz="2000"/>
              <a:t>Make your changes</a:t>
            </a:r>
          </a:p>
          <a:p>
            <a:pPr lvl="1"/>
            <a:r>
              <a:rPr lang="en-US" sz="2000"/>
              <a:t>Commit your changes to your local repository</a:t>
            </a:r>
          </a:p>
          <a:p>
            <a:pPr lvl="1"/>
            <a:r>
              <a:rPr lang="en-US" sz="2000"/>
              <a:t>Check to make sure someone else on your team hasn</a:t>
            </a:r>
            <a:r>
              <a:rPr lang="en-US" altLang="en-US" sz="2000"/>
              <a:t>’</a:t>
            </a:r>
            <a:r>
              <a:rPr lang="en-US" sz="2000"/>
              <a:t>t updated the central repository since you got it</a:t>
            </a:r>
          </a:p>
          <a:p>
            <a:pPr lvl="1"/>
            <a:r>
              <a:rPr lang="en-US" sz="2000"/>
              <a:t>Upload your changes to the central repository</a:t>
            </a:r>
          </a:p>
          <a:p>
            <a:r>
              <a:rPr lang="en-US" sz="2400"/>
              <a:t>If the central repository </a:t>
            </a:r>
            <a:r>
              <a:rPr lang="en-US" sz="2400" i="1"/>
              <a:t>has</a:t>
            </a:r>
            <a:r>
              <a:rPr lang="en-US" sz="2400"/>
              <a:t> changed since you got it:</a:t>
            </a:r>
          </a:p>
          <a:p>
            <a:pPr lvl="1"/>
            <a:r>
              <a:rPr lang="en-US" sz="2000"/>
              <a:t>It is </a:t>
            </a:r>
            <a:r>
              <a:rPr lang="en-US" sz="2000" i="1"/>
              <a:t>your</a:t>
            </a:r>
            <a:r>
              <a:rPr lang="en-US" sz="2000"/>
              <a:t> responsibility to </a:t>
            </a:r>
            <a:r>
              <a:rPr lang="en-US" sz="2000" b="1"/>
              <a:t>merge your two versions</a:t>
            </a:r>
          </a:p>
          <a:p>
            <a:pPr lvl="2"/>
            <a:r>
              <a:rPr lang="en-US" sz="1800"/>
              <a:t>This is a strong incentive to commit and upload often!</a:t>
            </a:r>
          </a:p>
          <a:p>
            <a:pPr lvl="1"/>
            <a:r>
              <a:rPr lang="en-US" sz="2000"/>
              <a:t>Git can often do this for you, if there aren</a:t>
            </a:r>
            <a:r>
              <a:rPr lang="en-US" altLang="en-US" sz="2000"/>
              <a:t>’</a:t>
            </a:r>
            <a:r>
              <a:rPr lang="en-US" sz="2000"/>
              <a:t>t incompatible changes</a:t>
            </a:r>
          </a:p>
          <a:p>
            <a:pPr lvl="1"/>
            <a:endParaRPr lang="en-US" sz="2000"/>
          </a:p>
        </p:txBody>
      </p:sp>
    </p:spTree>
    <p:extLst>
      <p:ext uri="{BB962C8B-B14F-4D97-AF65-F5344CB8AC3E}">
        <p14:creationId xmlns:p14="http://schemas.microsoft.com/office/powerpoint/2010/main" val="383467776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mtClean="0"/>
              <a:t>Typical workflow</a:t>
            </a:r>
          </a:p>
        </p:txBody>
      </p:sp>
      <p:sp>
        <p:nvSpPr>
          <p:cNvPr id="19459" name="Content Placeholder 2"/>
          <p:cNvSpPr>
            <a:spLocks noGrp="1"/>
          </p:cNvSpPr>
          <p:nvPr>
            <p:ph idx="1"/>
          </p:nvPr>
        </p:nvSpPr>
        <p:spPr/>
        <p:txBody>
          <a:bodyPr/>
          <a:lstStyle/>
          <a:p>
            <a:r>
              <a:rPr lang="en-US" smtClean="0">
                <a:solidFill>
                  <a:schemeClr val="bg2"/>
                </a:solidFill>
                <a:latin typeface="Consolas" panose="020B0609020204030204" pitchFamily="49" charset="0"/>
                <a:cs typeface="Consolas" panose="020B0609020204030204" pitchFamily="49" charset="0"/>
              </a:rPr>
              <a:t>git pull </a:t>
            </a:r>
            <a:r>
              <a:rPr lang="en-US" i="1" smtClean="0">
                <a:solidFill>
                  <a:schemeClr val="bg2"/>
                </a:solidFill>
                <a:latin typeface="Consolas" panose="020B0609020204030204" pitchFamily="49" charset="0"/>
                <a:cs typeface="Consolas" panose="020B0609020204030204" pitchFamily="49" charset="0"/>
              </a:rPr>
              <a:t>remote_repository</a:t>
            </a:r>
          </a:p>
          <a:p>
            <a:pPr lvl="1"/>
            <a:r>
              <a:rPr lang="en-US" smtClean="0"/>
              <a:t>Get changes from a remote repository and merge them into your own repository</a:t>
            </a:r>
          </a:p>
          <a:p>
            <a:r>
              <a:rPr lang="en-US" smtClean="0">
                <a:solidFill>
                  <a:schemeClr val="bg2"/>
                </a:solidFill>
                <a:latin typeface="Consolas" panose="020B0609020204030204" pitchFamily="49" charset="0"/>
                <a:cs typeface="Consolas" panose="020B0609020204030204" pitchFamily="49" charset="0"/>
              </a:rPr>
              <a:t>git status</a:t>
            </a:r>
          </a:p>
          <a:p>
            <a:pPr lvl="1"/>
            <a:r>
              <a:rPr lang="en-US" smtClean="0"/>
              <a:t>See what Git thinks is going on</a:t>
            </a:r>
          </a:p>
          <a:p>
            <a:pPr lvl="1"/>
            <a:r>
              <a:rPr lang="en-US" smtClean="0"/>
              <a:t>Use this frequently!</a:t>
            </a:r>
          </a:p>
          <a:p>
            <a:r>
              <a:rPr lang="en-US" smtClean="0"/>
              <a:t>Work on your files (remember to </a:t>
            </a:r>
            <a:r>
              <a:rPr lang="en-US" smtClean="0">
                <a:solidFill>
                  <a:schemeClr val="bg2"/>
                </a:solidFill>
                <a:latin typeface="Consolas" panose="020B0609020204030204" pitchFamily="49" charset="0"/>
                <a:cs typeface="Consolas" panose="020B0609020204030204" pitchFamily="49" charset="0"/>
              </a:rPr>
              <a:t>add</a:t>
            </a:r>
            <a:r>
              <a:rPr lang="en-US" smtClean="0"/>
              <a:t> any new ones)</a:t>
            </a:r>
          </a:p>
          <a:p>
            <a:r>
              <a:rPr lang="en-US" smtClean="0">
                <a:solidFill>
                  <a:schemeClr val="bg2"/>
                </a:solidFill>
                <a:latin typeface="Consolas" panose="020B0609020204030204" pitchFamily="49" charset="0"/>
                <a:cs typeface="Consolas" panose="020B0609020204030204" pitchFamily="49" charset="0"/>
              </a:rPr>
              <a:t>git commit –m “</a:t>
            </a:r>
            <a:r>
              <a:rPr lang="en-US" i="1" smtClean="0">
                <a:solidFill>
                  <a:schemeClr val="bg2"/>
                </a:solidFill>
                <a:latin typeface="Consolas" panose="020B0609020204030204" pitchFamily="49" charset="0"/>
                <a:cs typeface="Consolas" panose="020B0609020204030204" pitchFamily="49" charset="0"/>
              </a:rPr>
              <a:t>What I did</a:t>
            </a:r>
            <a:r>
              <a:rPr lang="en-US" smtClean="0">
                <a:solidFill>
                  <a:schemeClr val="bg2"/>
                </a:solidFill>
                <a:latin typeface="Consolas" panose="020B0609020204030204" pitchFamily="49" charset="0"/>
                <a:cs typeface="Consolas" panose="020B0609020204030204" pitchFamily="49" charset="0"/>
              </a:rPr>
              <a:t>”</a:t>
            </a:r>
          </a:p>
          <a:p>
            <a:r>
              <a:rPr lang="en-US" smtClean="0">
                <a:solidFill>
                  <a:schemeClr val="bg2"/>
                </a:solidFill>
                <a:latin typeface="Consolas" panose="020B0609020204030204" pitchFamily="49" charset="0"/>
                <a:cs typeface="Consolas" panose="020B0609020204030204" pitchFamily="49" charset="0"/>
              </a:rPr>
              <a:t>git push</a:t>
            </a:r>
          </a:p>
        </p:txBody>
      </p:sp>
    </p:spTree>
    <p:extLst>
      <p:ext uri="{BB962C8B-B14F-4D97-AF65-F5344CB8AC3E}">
        <p14:creationId xmlns:p14="http://schemas.microsoft.com/office/powerpoint/2010/main" val="428938567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4"/>
          <p:cNvSpPr>
            <a:spLocks noGrp="1"/>
          </p:cNvSpPr>
          <p:nvPr>
            <p:ph type="title"/>
          </p:nvPr>
        </p:nvSpPr>
        <p:spPr/>
        <p:txBody>
          <a:bodyPr/>
          <a:lstStyle/>
          <a:p>
            <a:r>
              <a:rPr lang="en-US" smtClean="0"/>
              <a:t>Multiple versions</a:t>
            </a:r>
          </a:p>
        </p:txBody>
      </p:sp>
      <p:sp>
        <p:nvSpPr>
          <p:cNvPr id="9" name="Oval 8"/>
          <p:cNvSpPr/>
          <p:nvPr/>
        </p:nvSpPr>
        <p:spPr bwMode="auto">
          <a:xfrm>
            <a:off x="5410200" y="1600200"/>
            <a:ext cx="457200" cy="4572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endParaRPr lang="en-US"/>
          </a:p>
        </p:txBody>
      </p:sp>
      <p:sp>
        <p:nvSpPr>
          <p:cNvPr id="20485" name="TextBox 9"/>
          <p:cNvSpPr txBox="1">
            <a:spLocks noChangeArrowheads="1"/>
          </p:cNvSpPr>
          <p:nvPr/>
        </p:nvSpPr>
        <p:spPr bwMode="auto">
          <a:xfrm>
            <a:off x="2590800" y="1524001"/>
            <a:ext cx="213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US"/>
              <a:t>Initial commit</a:t>
            </a:r>
          </a:p>
        </p:txBody>
      </p:sp>
      <p:cxnSp>
        <p:nvCxnSpPr>
          <p:cNvPr id="20486" name="Straight Arrow Connector 14"/>
          <p:cNvCxnSpPr>
            <a:cxnSpLocks noChangeShapeType="1"/>
            <a:stCxn id="20485" idx="3"/>
          </p:cNvCxnSpPr>
          <p:nvPr/>
        </p:nvCxnSpPr>
        <p:spPr bwMode="auto">
          <a:xfrm flipV="1">
            <a:off x="4724400" y="1752600"/>
            <a:ext cx="533400" cy="158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16" name="Oval 15"/>
          <p:cNvSpPr/>
          <p:nvPr/>
        </p:nvSpPr>
        <p:spPr bwMode="auto">
          <a:xfrm>
            <a:off x="5410200" y="2514600"/>
            <a:ext cx="457200" cy="4572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endParaRPr lang="en-US"/>
          </a:p>
        </p:txBody>
      </p:sp>
      <p:cxnSp>
        <p:nvCxnSpPr>
          <p:cNvPr id="20488" name="Straight Arrow Connector 17"/>
          <p:cNvCxnSpPr>
            <a:cxnSpLocks noChangeShapeType="1"/>
            <a:stCxn id="16" idx="0"/>
            <a:endCxn id="9" idx="4"/>
          </p:cNvCxnSpPr>
          <p:nvPr/>
        </p:nvCxnSpPr>
        <p:spPr bwMode="auto">
          <a:xfrm flipV="1">
            <a:off x="5638800" y="2057400"/>
            <a:ext cx="0" cy="457200"/>
          </a:xfrm>
          <a:prstGeom prst="straightConnector1">
            <a:avLst/>
          </a:prstGeom>
          <a:noFill/>
          <a:ln w="38100">
            <a:solidFill>
              <a:schemeClr val="tx1"/>
            </a:solidFill>
            <a:round/>
            <a:headEnd/>
            <a:tailEnd type="arrow" w="lg" len="lg"/>
          </a:ln>
          <a:extLst>
            <a:ext uri="{909E8E84-426E-40DD-AFC4-6F175D3DCCD1}">
              <a14:hiddenFill xmlns:a14="http://schemas.microsoft.com/office/drawing/2010/main">
                <a:noFill/>
              </a14:hiddenFill>
            </a:ext>
          </a:extLst>
        </p:spPr>
      </p:cxnSp>
      <p:sp>
        <p:nvSpPr>
          <p:cNvPr id="20489" name="TextBox 18"/>
          <p:cNvSpPr txBox="1">
            <a:spLocks noChangeArrowheads="1"/>
          </p:cNvSpPr>
          <p:nvPr/>
        </p:nvSpPr>
        <p:spPr bwMode="auto">
          <a:xfrm>
            <a:off x="2590800" y="2433638"/>
            <a:ext cx="2209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US"/>
              <a:t>Second commit</a:t>
            </a:r>
          </a:p>
        </p:txBody>
      </p:sp>
      <p:cxnSp>
        <p:nvCxnSpPr>
          <p:cNvPr id="20490" name="Straight Arrow Connector 19"/>
          <p:cNvCxnSpPr>
            <a:cxnSpLocks noChangeShapeType="1"/>
            <a:stCxn id="20489" idx="3"/>
          </p:cNvCxnSpPr>
          <p:nvPr/>
        </p:nvCxnSpPr>
        <p:spPr bwMode="auto">
          <a:xfrm flipV="1">
            <a:off x="4800600" y="2662239"/>
            <a:ext cx="533400" cy="317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23" name="Oval 22"/>
          <p:cNvSpPr/>
          <p:nvPr/>
        </p:nvSpPr>
        <p:spPr bwMode="auto">
          <a:xfrm>
            <a:off x="5410200" y="3429000"/>
            <a:ext cx="457200" cy="4572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endParaRPr lang="en-US"/>
          </a:p>
        </p:txBody>
      </p:sp>
      <p:cxnSp>
        <p:nvCxnSpPr>
          <p:cNvPr id="20492" name="Straight Arrow Connector 23"/>
          <p:cNvCxnSpPr>
            <a:cxnSpLocks noChangeShapeType="1"/>
            <a:stCxn id="23" idx="0"/>
          </p:cNvCxnSpPr>
          <p:nvPr/>
        </p:nvCxnSpPr>
        <p:spPr bwMode="auto">
          <a:xfrm flipV="1">
            <a:off x="5638800" y="2971800"/>
            <a:ext cx="0" cy="457200"/>
          </a:xfrm>
          <a:prstGeom prst="straightConnector1">
            <a:avLst/>
          </a:prstGeom>
          <a:noFill/>
          <a:ln w="38100">
            <a:solidFill>
              <a:schemeClr val="tx1"/>
            </a:solidFill>
            <a:round/>
            <a:headEnd/>
            <a:tailEnd type="arrow" w="lg" len="lg"/>
          </a:ln>
          <a:extLst>
            <a:ext uri="{909E8E84-426E-40DD-AFC4-6F175D3DCCD1}">
              <a14:hiddenFill xmlns:a14="http://schemas.microsoft.com/office/drawing/2010/main">
                <a:noFill/>
              </a14:hiddenFill>
            </a:ext>
          </a:extLst>
        </p:spPr>
      </p:cxnSp>
      <p:sp>
        <p:nvSpPr>
          <p:cNvPr id="20493" name="TextBox 24"/>
          <p:cNvSpPr txBox="1">
            <a:spLocks noChangeArrowheads="1"/>
          </p:cNvSpPr>
          <p:nvPr/>
        </p:nvSpPr>
        <p:spPr bwMode="auto">
          <a:xfrm>
            <a:off x="2590800" y="3348038"/>
            <a:ext cx="2209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US"/>
              <a:t>Third commit</a:t>
            </a:r>
          </a:p>
        </p:txBody>
      </p:sp>
      <p:cxnSp>
        <p:nvCxnSpPr>
          <p:cNvPr id="20494" name="Straight Arrow Connector 25"/>
          <p:cNvCxnSpPr>
            <a:cxnSpLocks noChangeShapeType="1"/>
            <a:stCxn id="20493" idx="3"/>
          </p:cNvCxnSpPr>
          <p:nvPr/>
        </p:nvCxnSpPr>
        <p:spPr bwMode="auto">
          <a:xfrm flipV="1">
            <a:off x="4800600" y="3576639"/>
            <a:ext cx="533400" cy="317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27" name="Oval 26"/>
          <p:cNvSpPr/>
          <p:nvPr/>
        </p:nvSpPr>
        <p:spPr bwMode="auto">
          <a:xfrm>
            <a:off x="6705600" y="3962400"/>
            <a:ext cx="457200" cy="4572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endParaRPr lang="en-US"/>
          </a:p>
        </p:txBody>
      </p:sp>
      <p:sp>
        <p:nvSpPr>
          <p:cNvPr id="20496" name="TextBox 27"/>
          <p:cNvSpPr txBox="1">
            <a:spLocks noChangeArrowheads="1"/>
          </p:cNvSpPr>
          <p:nvPr/>
        </p:nvSpPr>
        <p:spPr bwMode="auto">
          <a:xfrm>
            <a:off x="7772400" y="3886201"/>
            <a:ext cx="2159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US"/>
              <a:t>Bob gets a copy</a:t>
            </a:r>
          </a:p>
        </p:txBody>
      </p:sp>
      <p:cxnSp>
        <p:nvCxnSpPr>
          <p:cNvPr id="20497" name="Straight Arrow Connector 29"/>
          <p:cNvCxnSpPr>
            <a:cxnSpLocks noChangeShapeType="1"/>
          </p:cNvCxnSpPr>
          <p:nvPr/>
        </p:nvCxnSpPr>
        <p:spPr bwMode="auto">
          <a:xfrm flipH="1">
            <a:off x="7315200" y="4114800"/>
            <a:ext cx="304800" cy="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0498" name="Straight Arrow Connector 30"/>
          <p:cNvCxnSpPr>
            <a:cxnSpLocks noChangeShapeType="1"/>
            <a:endCxn id="23" idx="6"/>
          </p:cNvCxnSpPr>
          <p:nvPr/>
        </p:nvCxnSpPr>
        <p:spPr bwMode="auto">
          <a:xfrm flipH="1" flipV="1">
            <a:off x="5867400" y="3657600"/>
            <a:ext cx="838200" cy="457200"/>
          </a:xfrm>
          <a:prstGeom prst="straightConnector1">
            <a:avLst/>
          </a:prstGeom>
          <a:noFill/>
          <a:ln w="38100">
            <a:solidFill>
              <a:schemeClr val="tx1"/>
            </a:solidFill>
            <a:round/>
            <a:headEnd/>
            <a:tailEnd type="arrow" w="lg" len="lg"/>
          </a:ln>
          <a:extLst>
            <a:ext uri="{909E8E84-426E-40DD-AFC4-6F175D3DCCD1}">
              <a14:hiddenFill xmlns:a14="http://schemas.microsoft.com/office/drawing/2010/main">
                <a:noFill/>
              </a14:hiddenFill>
            </a:ext>
          </a:extLst>
        </p:spPr>
      </p:cxnSp>
      <p:sp>
        <p:nvSpPr>
          <p:cNvPr id="33" name="Oval 32"/>
          <p:cNvSpPr/>
          <p:nvPr/>
        </p:nvSpPr>
        <p:spPr bwMode="auto">
          <a:xfrm>
            <a:off x="5410200" y="4343400"/>
            <a:ext cx="457200" cy="4572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endParaRPr lang="en-US"/>
          </a:p>
        </p:txBody>
      </p:sp>
      <p:cxnSp>
        <p:nvCxnSpPr>
          <p:cNvPr id="20500" name="Straight Arrow Connector 33"/>
          <p:cNvCxnSpPr>
            <a:cxnSpLocks noChangeShapeType="1"/>
            <a:stCxn id="33" idx="0"/>
          </p:cNvCxnSpPr>
          <p:nvPr/>
        </p:nvCxnSpPr>
        <p:spPr bwMode="auto">
          <a:xfrm flipV="1">
            <a:off x="5638800" y="3886200"/>
            <a:ext cx="0" cy="457200"/>
          </a:xfrm>
          <a:prstGeom prst="straightConnector1">
            <a:avLst/>
          </a:prstGeom>
          <a:noFill/>
          <a:ln w="38100">
            <a:solidFill>
              <a:schemeClr val="tx1"/>
            </a:solidFill>
            <a:round/>
            <a:headEnd/>
            <a:tailEnd type="arrow" w="lg" len="lg"/>
          </a:ln>
          <a:extLst>
            <a:ext uri="{909E8E84-426E-40DD-AFC4-6F175D3DCCD1}">
              <a14:hiddenFill xmlns:a14="http://schemas.microsoft.com/office/drawing/2010/main">
                <a:noFill/>
              </a14:hiddenFill>
            </a:ext>
          </a:extLst>
        </p:spPr>
      </p:cxnSp>
      <p:sp>
        <p:nvSpPr>
          <p:cNvPr id="20501" name="TextBox 34"/>
          <p:cNvSpPr txBox="1">
            <a:spLocks noChangeArrowheads="1"/>
          </p:cNvSpPr>
          <p:nvPr/>
        </p:nvSpPr>
        <p:spPr bwMode="auto">
          <a:xfrm>
            <a:off x="2590800" y="4262438"/>
            <a:ext cx="2209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US"/>
              <a:t>Fourth commit</a:t>
            </a:r>
          </a:p>
        </p:txBody>
      </p:sp>
      <p:cxnSp>
        <p:nvCxnSpPr>
          <p:cNvPr id="20502" name="Straight Arrow Connector 35"/>
          <p:cNvCxnSpPr>
            <a:cxnSpLocks noChangeShapeType="1"/>
            <a:stCxn id="20501" idx="3"/>
          </p:cNvCxnSpPr>
          <p:nvPr/>
        </p:nvCxnSpPr>
        <p:spPr bwMode="auto">
          <a:xfrm flipV="1">
            <a:off x="4800600" y="4491039"/>
            <a:ext cx="533400" cy="317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37" name="Oval 36"/>
          <p:cNvSpPr/>
          <p:nvPr/>
        </p:nvSpPr>
        <p:spPr bwMode="auto">
          <a:xfrm>
            <a:off x="6705600" y="4876800"/>
            <a:ext cx="457200" cy="4572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endParaRPr lang="en-US"/>
          </a:p>
        </p:txBody>
      </p:sp>
      <p:cxnSp>
        <p:nvCxnSpPr>
          <p:cNvPr id="20504" name="Straight Arrow Connector 37"/>
          <p:cNvCxnSpPr>
            <a:cxnSpLocks noChangeShapeType="1"/>
            <a:stCxn id="37" idx="0"/>
          </p:cNvCxnSpPr>
          <p:nvPr/>
        </p:nvCxnSpPr>
        <p:spPr bwMode="auto">
          <a:xfrm flipV="1">
            <a:off x="6934200" y="4419600"/>
            <a:ext cx="0" cy="457200"/>
          </a:xfrm>
          <a:prstGeom prst="straightConnector1">
            <a:avLst/>
          </a:prstGeom>
          <a:noFill/>
          <a:ln w="38100">
            <a:solidFill>
              <a:schemeClr val="tx1"/>
            </a:solidFill>
            <a:round/>
            <a:headEnd/>
            <a:tailEnd type="arrow" w="lg" len="lg"/>
          </a:ln>
          <a:extLst>
            <a:ext uri="{909E8E84-426E-40DD-AFC4-6F175D3DCCD1}">
              <a14:hiddenFill xmlns:a14="http://schemas.microsoft.com/office/drawing/2010/main">
                <a:noFill/>
              </a14:hiddenFill>
            </a:ext>
          </a:extLst>
        </p:spPr>
      </p:cxnSp>
      <p:sp>
        <p:nvSpPr>
          <p:cNvPr id="26" name="Oval 25"/>
          <p:cNvSpPr/>
          <p:nvPr/>
        </p:nvSpPr>
        <p:spPr bwMode="auto">
          <a:xfrm>
            <a:off x="5410200" y="5251450"/>
            <a:ext cx="457200" cy="4572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endParaRPr lang="en-US"/>
          </a:p>
        </p:txBody>
      </p:sp>
      <p:cxnSp>
        <p:nvCxnSpPr>
          <p:cNvPr id="20506" name="Straight Arrow Connector 33"/>
          <p:cNvCxnSpPr>
            <a:cxnSpLocks noChangeShapeType="1"/>
            <a:stCxn id="26" idx="0"/>
          </p:cNvCxnSpPr>
          <p:nvPr/>
        </p:nvCxnSpPr>
        <p:spPr bwMode="auto">
          <a:xfrm flipV="1">
            <a:off x="5638800" y="4794250"/>
            <a:ext cx="0" cy="457200"/>
          </a:xfrm>
          <a:prstGeom prst="straightConnector1">
            <a:avLst/>
          </a:prstGeom>
          <a:noFill/>
          <a:ln w="38100">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20507" name="Straight Arrow Connector 33"/>
          <p:cNvCxnSpPr>
            <a:cxnSpLocks noChangeShapeType="1"/>
            <a:stCxn id="26" idx="6"/>
            <a:endCxn id="37" idx="2"/>
          </p:cNvCxnSpPr>
          <p:nvPr/>
        </p:nvCxnSpPr>
        <p:spPr bwMode="auto">
          <a:xfrm flipV="1">
            <a:off x="5867400" y="5105400"/>
            <a:ext cx="838200" cy="374650"/>
          </a:xfrm>
          <a:prstGeom prst="straightConnector1">
            <a:avLst/>
          </a:prstGeom>
          <a:noFill/>
          <a:ln w="38100">
            <a:solidFill>
              <a:schemeClr val="tx1"/>
            </a:solidFill>
            <a:round/>
            <a:headEnd/>
            <a:tailEnd type="arrow" w="lg" len="lg"/>
          </a:ln>
          <a:extLst>
            <a:ext uri="{909E8E84-426E-40DD-AFC4-6F175D3DCCD1}">
              <a14:hiddenFill xmlns:a14="http://schemas.microsoft.com/office/drawing/2010/main">
                <a:noFill/>
              </a14:hiddenFill>
            </a:ext>
          </a:extLst>
        </p:spPr>
      </p:cxnSp>
      <p:sp>
        <p:nvSpPr>
          <p:cNvPr id="20508" name="TextBox 34"/>
          <p:cNvSpPr txBox="1">
            <a:spLocks noChangeArrowheads="1"/>
          </p:cNvSpPr>
          <p:nvPr/>
        </p:nvSpPr>
        <p:spPr bwMode="auto">
          <a:xfrm>
            <a:off x="3733800" y="5257801"/>
            <a:ext cx="1066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US"/>
              <a:t>Merge</a:t>
            </a:r>
          </a:p>
        </p:txBody>
      </p:sp>
      <p:cxnSp>
        <p:nvCxnSpPr>
          <p:cNvPr id="20509" name="Straight Arrow Connector 35"/>
          <p:cNvCxnSpPr>
            <a:cxnSpLocks noChangeShapeType="1"/>
            <a:stCxn id="20508" idx="3"/>
          </p:cNvCxnSpPr>
          <p:nvPr/>
        </p:nvCxnSpPr>
        <p:spPr bwMode="auto">
          <a:xfrm flipV="1">
            <a:off x="4800600" y="5486400"/>
            <a:ext cx="533400" cy="158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20510" name="TextBox 27"/>
          <p:cNvSpPr txBox="1">
            <a:spLocks noChangeArrowheads="1"/>
          </p:cNvSpPr>
          <p:nvPr/>
        </p:nvSpPr>
        <p:spPr bwMode="auto">
          <a:xfrm>
            <a:off x="7772400" y="4872038"/>
            <a:ext cx="191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US"/>
              <a:t>Bob’s commit</a:t>
            </a:r>
          </a:p>
        </p:txBody>
      </p:sp>
      <p:cxnSp>
        <p:nvCxnSpPr>
          <p:cNvPr id="20511" name="Straight Arrow Connector 29"/>
          <p:cNvCxnSpPr>
            <a:cxnSpLocks noChangeShapeType="1"/>
          </p:cNvCxnSpPr>
          <p:nvPr/>
        </p:nvCxnSpPr>
        <p:spPr bwMode="auto">
          <a:xfrm flipH="1">
            <a:off x="7315200" y="5100638"/>
            <a:ext cx="304800" cy="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7718700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a:t>Java compiler and virtual machine</a:t>
            </a:r>
          </a:p>
        </p:txBody>
      </p:sp>
      <p:sp>
        <p:nvSpPr>
          <p:cNvPr id="105475" name="Oval 3"/>
          <p:cNvSpPr>
            <a:spLocks noChangeArrowheads="1"/>
          </p:cNvSpPr>
          <p:nvPr/>
        </p:nvSpPr>
        <p:spPr bwMode="auto">
          <a:xfrm>
            <a:off x="5021263" y="4029503"/>
            <a:ext cx="1192614" cy="735747"/>
          </a:xfrm>
          <a:prstGeom prst="ellipse">
            <a:avLst/>
          </a:prstGeom>
          <a:noFill/>
          <a:ln w="254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compiler</a:t>
            </a:r>
          </a:p>
          <a:p>
            <a:r>
              <a:rPr lang="en-US" sz="1400">
                <a:solidFill>
                  <a:schemeClr val="accent2"/>
                </a:solidFill>
              </a:rPr>
              <a:t>javac.exe</a:t>
            </a:r>
            <a:endParaRPr lang="en-US" sz="1400"/>
          </a:p>
        </p:txBody>
      </p:sp>
      <p:sp>
        <p:nvSpPr>
          <p:cNvPr id="105476" name="Text Box 4"/>
          <p:cNvSpPr txBox="1">
            <a:spLocks noChangeArrowheads="1"/>
          </p:cNvSpPr>
          <p:nvPr/>
        </p:nvSpPr>
        <p:spPr bwMode="auto">
          <a:xfrm>
            <a:off x="2679701" y="4880303"/>
            <a:ext cx="1652825" cy="5232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class definition</a:t>
            </a:r>
          </a:p>
          <a:p>
            <a:r>
              <a:rPr lang="en-US" sz="1400"/>
              <a:t>source file: Dog.java</a:t>
            </a:r>
          </a:p>
        </p:txBody>
      </p:sp>
      <p:sp>
        <p:nvSpPr>
          <p:cNvPr id="105477" name="Text Box 5"/>
          <p:cNvSpPr txBox="1">
            <a:spLocks noChangeArrowheads="1"/>
          </p:cNvSpPr>
          <p:nvPr/>
        </p:nvSpPr>
        <p:spPr bwMode="auto">
          <a:xfrm>
            <a:off x="5867400" y="5570865"/>
            <a:ext cx="1682768" cy="5232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class definition</a:t>
            </a:r>
          </a:p>
          <a:p>
            <a:r>
              <a:rPr lang="en-US" sz="1400"/>
              <a:t>binary file: Dog.class</a:t>
            </a:r>
          </a:p>
        </p:txBody>
      </p:sp>
      <p:sp>
        <p:nvSpPr>
          <p:cNvPr id="105478" name="Oval 6"/>
          <p:cNvSpPr>
            <a:spLocks noChangeArrowheads="1"/>
          </p:cNvSpPr>
          <p:nvPr/>
        </p:nvSpPr>
        <p:spPr bwMode="auto">
          <a:xfrm>
            <a:off x="6850063" y="4258103"/>
            <a:ext cx="2974816" cy="735747"/>
          </a:xfrm>
          <a:prstGeom prst="ellipse">
            <a:avLst/>
          </a:prstGeom>
          <a:noFill/>
          <a:ln w="254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java virtual machine (JVM)</a:t>
            </a:r>
          </a:p>
          <a:p>
            <a:r>
              <a:rPr lang="en-US" sz="1400">
                <a:solidFill>
                  <a:schemeClr val="accent2"/>
                </a:solidFill>
              </a:rPr>
              <a:t>java.exe</a:t>
            </a:r>
            <a:endParaRPr lang="en-US" sz="1400"/>
          </a:p>
        </p:txBody>
      </p:sp>
      <p:sp>
        <p:nvSpPr>
          <p:cNvPr id="105479" name="Oval 7"/>
          <p:cNvSpPr>
            <a:spLocks noChangeArrowheads="1"/>
          </p:cNvSpPr>
          <p:nvPr/>
        </p:nvSpPr>
        <p:spPr bwMode="auto">
          <a:xfrm>
            <a:off x="4876800" y="2657903"/>
            <a:ext cx="3925786" cy="7357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dirty="0"/>
              <a:t>Development Environment</a:t>
            </a:r>
          </a:p>
          <a:p>
            <a:r>
              <a:rPr lang="en-US" sz="1400" dirty="0"/>
              <a:t>BlueJ.exe, jEdit, </a:t>
            </a:r>
            <a:r>
              <a:rPr lang="en-US" sz="1400" dirty="0" err="1"/>
              <a:t>jPad</a:t>
            </a:r>
            <a:r>
              <a:rPr lang="en-US" sz="1400" dirty="0"/>
              <a:t>, command line</a:t>
            </a:r>
          </a:p>
        </p:txBody>
      </p:sp>
      <p:sp>
        <p:nvSpPr>
          <p:cNvPr id="105480" name="Oval 8"/>
          <p:cNvSpPr>
            <a:spLocks noChangeArrowheads="1"/>
          </p:cNvSpPr>
          <p:nvPr/>
        </p:nvSpPr>
        <p:spPr bwMode="auto">
          <a:xfrm>
            <a:off x="1752600" y="3419903"/>
            <a:ext cx="3061644" cy="7357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dirty="0"/>
              <a:t> text editor</a:t>
            </a:r>
          </a:p>
          <a:p>
            <a:r>
              <a:rPr lang="en-US" sz="1400" dirty="0"/>
              <a:t>BlueJ, jEdit, notepad.exe, …</a:t>
            </a:r>
          </a:p>
        </p:txBody>
      </p:sp>
      <p:cxnSp>
        <p:nvCxnSpPr>
          <p:cNvPr id="105481" name="AutoShape 9"/>
          <p:cNvCxnSpPr>
            <a:cxnSpLocks noChangeShapeType="1"/>
            <a:stCxn id="105492" idx="2"/>
            <a:endCxn id="105480" idx="0"/>
          </p:cNvCxnSpPr>
          <p:nvPr/>
        </p:nvCxnSpPr>
        <p:spPr bwMode="auto">
          <a:xfrm rot="16200000" flipH="1">
            <a:off x="2697582" y="2834062"/>
            <a:ext cx="1089452" cy="82228"/>
          </a:xfrm>
          <a:prstGeom prst="curvedConnector3">
            <a:avLst>
              <a:gd name="adj1" fmla="val 50000"/>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482" name="AutoShape 10"/>
          <p:cNvCxnSpPr>
            <a:cxnSpLocks noChangeShapeType="1"/>
            <a:stCxn id="105492" idx="2"/>
            <a:endCxn id="105479" idx="2"/>
          </p:cNvCxnSpPr>
          <p:nvPr/>
        </p:nvCxnSpPr>
        <p:spPr bwMode="auto">
          <a:xfrm rot="16200000" flipH="1">
            <a:off x="3691334" y="1840310"/>
            <a:ext cx="695326" cy="1675606"/>
          </a:xfrm>
          <a:prstGeom prst="curvedConnector2">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483" name="AutoShape 11"/>
          <p:cNvCxnSpPr>
            <a:cxnSpLocks noChangeShapeType="1"/>
            <a:stCxn id="105480" idx="4"/>
            <a:endCxn id="105476" idx="0"/>
          </p:cNvCxnSpPr>
          <p:nvPr/>
        </p:nvCxnSpPr>
        <p:spPr bwMode="auto">
          <a:xfrm rot="16200000" flipH="1">
            <a:off x="3032440" y="4406631"/>
            <a:ext cx="724654" cy="222691"/>
          </a:xfrm>
          <a:prstGeom prst="curvedConnector3">
            <a:avLst>
              <a:gd name="adj1" fmla="val 50000"/>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484" name="AutoShape 12"/>
          <p:cNvCxnSpPr>
            <a:cxnSpLocks noChangeShapeType="1"/>
            <a:stCxn id="105476" idx="3"/>
            <a:endCxn id="105475" idx="3"/>
          </p:cNvCxnSpPr>
          <p:nvPr/>
        </p:nvCxnSpPr>
        <p:spPr bwMode="auto">
          <a:xfrm flipV="1">
            <a:off x="4332525" y="4657501"/>
            <a:ext cx="863392" cy="484412"/>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485" name="AutoShape 13"/>
          <p:cNvCxnSpPr>
            <a:cxnSpLocks noChangeShapeType="1"/>
            <a:stCxn id="105475" idx="4"/>
            <a:endCxn id="105477" idx="1"/>
          </p:cNvCxnSpPr>
          <p:nvPr/>
        </p:nvCxnSpPr>
        <p:spPr bwMode="auto">
          <a:xfrm rot="16200000" flipH="1">
            <a:off x="5208872" y="5173947"/>
            <a:ext cx="1067226" cy="249830"/>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486" name="AutoShape 14"/>
          <p:cNvCxnSpPr>
            <a:cxnSpLocks noChangeShapeType="1"/>
            <a:stCxn id="105477" idx="3"/>
            <a:endCxn id="105478" idx="4"/>
          </p:cNvCxnSpPr>
          <p:nvPr/>
        </p:nvCxnSpPr>
        <p:spPr bwMode="auto">
          <a:xfrm flipV="1">
            <a:off x="7550169" y="4993849"/>
            <a:ext cx="787303" cy="838626"/>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487" name="AutoShape 15"/>
          <p:cNvCxnSpPr>
            <a:cxnSpLocks noChangeShapeType="1"/>
            <a:stCxn id="105479" idx="4"/>
            <a:endCxn id="105475" idx="0"/>
          </p:cNvCxnSpPr>
          <p:nvPr/>
        </p:nvCxnSpPr>
        <p:spPr bwMode="auto">
          <a:xfrm rot="5400000">
            <a:off x="5910707" y="3100515"/>
            <a:ext cx="635853" cy="1222123"/>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488" name="AutoShape 16"/>
          <p:cNvCxnSpPr>
            <a:cxnSpLocks noChangeShapeType="1"/>
            <a:stCxn id="105479" idx="4"/>
            <a:endCxn id="105478" idx="1"/>
          </p:cNvCxnSpPr>
          <p:nvPr/>
        </p:nvCxnSpPr>
        <p:spPr bwMode="auto">
          <a:xfrm rot="16200000" flipH="1">
            <a:off x="6576605" y="3656738"/>
            <a:ext cx="972201" cy="446022"/>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5489" name="Picture 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25000" y="2819400"/>
            <a:ext cx="762000" cy="762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5490" name="AutoShape 18"/>
          <p:cNvCxnSpPr>
            <a:cxnSpLocks noChangeShapeType="1"/>
            <a:stCxn id="105478" idx="7"/>
            <a:endCxn id="105489" idx="2"/>
          </p:cNvCxnSpPr>
          <p:nvPr/>
        </p:nvCxnSpPr>
        <p:spPr bwMode="auto">
          <a:xfrm rot="5400000" flipH="1" flipV="1">
            <a:off x="9255388" y="3715240"/>
            <a:ext cx="784450" cy="516773"/>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91" name="Text Box 19"/>
          <p:cNvSpPr txBox="1">
            <a:spLocks noChangeArrowheads="1"/>
          </p:cNvSpPr>
          <p:nvPr/>
        </p:nvSpPr>
        <p:spPr bwMode="auto">
          <a:xfrm>
            <a:off x="9620251" y="2513113"/>
            <a:ext cx="684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output</a:t>
            </a:r>
          </a:p>
        </p:txBody>
      </p:sp>
      <p:pic>
        <p:nvPicPr>
          <p:cNvPr id="105492" name="Picture 20" descr="C:\home\finson\cse142\dev\lectures-inwork\n0069.gif"/>
          <p:cNvPicPr>
            <a:picLocks noChangeAspect="1" noChangeArrowheads="1"/>
          </p:cNvPicPr>
          <p:nvPr/>
        </p:nvPicPr>
        <p:blipFill>
          <a:blip r:embed="rId3">
            <a:extLst>
              <a:ext uri="{28A0092B-C50C-407E-A947-70E740481C1C}">
                <a14:useLocalDpi xmlns:a14="http://schemas.microsoft.com/office/drawing/2010/main" val="0"/>
              </a:ext>
            </a:extLst>
          </a:blip>
          <a:srcRect l="36000" t="24141" r="28125" b="26666"/>
          <a:stretch>
            <a:fillRect/>
          </a:stretch>
        </p:blipFill>
        <p:spPr bwMode="auto">
          <a:xfrm>
            <a:off x="2592388" y="1216026"/>
            <a:ext cx="1217612" cy="1114425"/>
          </a:xfrm>
          <a:prstGeom prst="rect">
            <a:avLst/>
          </a:prstGeom>
          <a:noFill/>
          <a:extLst>
            <a:ext uri="{909E8E84-426E-40DD-AFC4-6F175D3DCCD1}">
              <a14:hiddenFill xmlns:a14="http://schemas.microsoft.com/office/drawing/2010/main">
                <a:solidFill>
                  <a:srgbClr val="FFFFFF"/>
                </a:solidFill>
              </a14:hiddenFill>
            </a:ext>
          </a:extLst>
        </p:spPr>
      </p:pic>
      <p:sp>
        <p:nvSpPr>
          <p:cNvPr id="105493" name="Text Box 21"/>
          <p:cNvSpPr txBox="1">
            <a:spLocks noChangeArrowheads="1"/>
          </p:cNvSpPr>
          <p:nvPr/>
        </p:nvSpPr>
        <p:spPr bwMode="auto">
          <a:xfrm>
            <a:off x="3352800" y="1217713"/>
            <a:ext cx="10417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you and me</a:t>
            </a:r>
          </a:p>
        </p:txBody>
      </p:sp>
      <p:sp>
        <p:nvSpPr>
          <p:cNvPr id="105494" name="Text Box 22"/>
          <p:cNvSpPr txBox="1">
            <a:spLocks noChangeArrowheads="1"/>
          </p:cNvSpPr>
          <p:nvPr/>
        </p:nvSpPr>
        <p:spPr bwMode="auto">
          <a:xfrm>
            <a:off x="8763001" y="5758934"/>
            <a:ext cx="10904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solidFill>
                  <a:srgbClr val="0000FF"/>
                </a:solidFill>
              </a:rPr>
              <a:t>Java tools</a:t>
            </a:r>
          </a:p>
        </p:txBody>
      </p:sp>
      <p:cxnSp>
        <p:nvCxnSpPr>
          <p:cNvPr id="105495" name="AutoShape 23"/>
          <p:cNvCxnSpPr>
            <a:cxnSpLocks noChangeShapeType="1"/>
            <a:stCxn id="105494" idx="0"/>
          </p:cNvCxnSpPr>
          <p:nvPr/>
        </p:nvCxnSpPr>
        <p:spPr bwMode="auto">
          <a:xfrm rot="16200000" flipV="1">
            <a:off x="7080083" y="3530771"/>
            <a:ext cx="1093270" cy="3363057"/>
          </a:xfrm>
          <a:prstGeom prst="curvedConnector2">
            <a:avLst/>
          </a:prstGeom>
          <a:noFill/>
          <a:ln w="508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496" name="AutoShape 24"/>
          <p:cNvCxnSpPr>
            <a:cxnSpLocks noChangeShapeType="1"/>
            <a:stCxn id="105494" idx="0"/>
          </p:cNvCxnSpPr>
          <p:nvPr/>
        </p:nvCxnSpPr>
        <p:spPr bwMode="auto">
          <a:xfrm rot="16200000" flipV="1">
            <a:off x="8775533" y="5226221"/>
            <a:ext cx="864670" cy="200757"/>
          </a:xfrm>
          <a:prstGeom prst="curvedConnector3">
            <a:avLst>
              <a:gd name="adj1" fmla="val 50000"/>
            </a:avLst>
          </a:prstGeom>
          <a:noFill/>
          <a:ln w="508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8333116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smtClean="0"/>
              <a:t>Keeping it simple</a:t>
            </a:r>
          </a:p>
        </p:txBody>
      </p:sp>
      <p:sp>
        <p:nvSpPr>
          <p:cNvPr id="21507" name="Content Placeholder 2"/>
          <p:cNvSpPr>
            <a:spLocks noGrp="1"/>
          </p:cNvSpPr>
          <p:nvPr>
            <p:ph idx="1"/>
          </p:nvPr>
        </p:nvSpPr>
        <p:spPr>
          <a:xfrm>
            <a:off x="1905000" y="1371600"/>
            <a:ext cx="8534400" cy="5181600"/>
          </a:xfrm>
        </p:spPr>
        <p:txBody>
          <a:bodyPr/>
          <a:lstStyle/>
          <a:p>
            <a:r>
              <a:rPr lang="en-US" sz="2400"/>
              <a:t>If you:</a:t>
            </a:r>
          </a:p>
          <a:p>
            <a:pPr lvl="1"/>
            <a:r>
              <a:rPr lang="en-US" sz="2000"/>
              <a:t>Make sure you are current with the central repository</a:t>
            </a:r>
          </a:p>
          <a:p>
            <a:pPr lvl="1"/>
            <a:r>
              <a:rPr lang="en-US" sz="2000"/>
              <a:t>Make some improvements to your code</a:t>
            </a:r>
          </a:p>
          <a:p>
            <a:pPr lvl="1"/>
            <a:r>
              <a:rPr lang="en-US" sz="2000"/>
              <a:t>Update the central repository before anyone else does</a:t>
            </a:r>
          </a:p>
          <a:p>
            <a:r>
              <a:rPr lang="en-US" sz="2400"/>
              <a:t>Then you don</a:t>
            </a:r>
            <a:r>
              <a:rPr lang="en-US" altLang="en-US" sz="2400"/>
              <a:t>’</a:t>
            </a:r>
            <a:r>
              <a:rPr lang="en-US" sz="2400"/>
              <a:t>t have to worry about resolving conflicts or working with multiple branches</a:t>
            </a:r>
          </a:p>
          <a:p>
            <a:pPr lvl="1"/>
            <a:r>
              <a:rPr lang="en-US" sz="2000"/>
              <a:t>All the complexity in git comes from dealing with these</a:t>
            </a:r>
            <a:br>
              <a:rPr lang="en-US" sz="2000"/>
            </a:br>
            <a:endParaRPr lang="en-US" sz="2000"/>
          </a:p>
          <a:p>
            <a:r>
              <a:rPr lang="en-US" sz="2400"/>
              <a:t>Therefore:</a:t>
            </a:r>
          </a:p>
          <a:p>
            <a:pPr lvl="1"/>
            <a:r>
              <a:rPr lang="en-US" sz="2000"/>
              <a:t>Make sure you are up-to-date before starting to work</a:t>
            </a:r>
          </a:p>
          <a:p>
            <a:pPr lvl="1"/>
            <a:r>
              <a:rPr lang="en-US" sz="2000"/>
              <a:t>Commit and update the central repository frequently</a:t>
            </a:r>
            <a:br>
              <a:rPr lang="en-US" sz="2000"/>
            </a:br>
            <a:endParaRPr lang="en-US" sz="2000"/>
          </a:p>
          <a:p>
            <a:r>
              <a:rPr lang="en-US" sz="2400"/>
              <a:t>If you need help: </a:t>
            </a:r>
            <a:r>
              <a:rPr lang="en-US" sz="2400">
                <a:hlinkClick r:id="rId2"/>
              </a:rPr>
              <a:t>https://help.github.com/</a:t>
            </a:r>
            <a:r>
              <a:rPr lang="en-US" sz="2400"/>
              <a:t> </a:t>
            </a:r>
          </a:p>
        </p:txBody>
      </p:sp>
    </p:spTree>
    <p:extLst>
      <p:ext uri="{BB962C8B-B14F-4D97-AF65-F5344CB8AC3E}">
        <p14:creationId xmlns:p14="http://schemas.microsoft.com/office/powerpoint/2010/main" val="253999352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en-US" smtClean="0"/>
              <a:t>The Big Picture</a:t>
            </a:r>
          </a:p>
        </p:txBody>
      </p:sp>
      <p:pic>
        <p:nvPicPr>
          <p:cNvPr id="11267" name="Picture 2" descr="http://osteele.com/images/2008/git-transpor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219200"/>
            <a:ext cx="5181600" cy="490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Box 1"/>
          <p:cNvSpPr txBox="1">
            <a:spLocks noChangeArrowheads="1"/>
          </p:cNvSpPr>
          <p:nvPr/>
        </p:nvSpPr>
        <p:spPr bwMode="auto">
          <a:xfrm>
            <a:off x="6275388" y="1981200"/>
            <a:ext cx="336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eaLnBrk="0" hangingPunct="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eaLnBrk="0" hangingPunct="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eaLnBrk="0" hangingPunct="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057400" indent="-228600" eaLnBrk="0" hangingPunct="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en-US" altLang="en-US" sz="1800" b="1">
                <a:solidFill>
                  <a:srgbClr val="7030A0"/>
                </a:solidFill>
                <a:latin typeface="Arial" panose="020B0604020202020204" pitchFamily="34" charset="0"/>
              </a:rPr>
              <a:t>Now we’ll talk about this part</a:t>
            </a:r>
          </a:p>
        </p:txBody>
      </p:sp>
    </p:spTree>
    <p:extLst>
      <p:ext uri="{BB962C8B-B14F-4D97-AF65-F5344CB8AC3E}">
        <p14:creationId xmlns:p14="http://schemas.microsoft.com/office/powerpoint/2010/main" val="37442244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smtClean="0"/>
              <a:t>GitHub</a:t>
            </a:r>
          </a:p>
        </p:txBody>
      </p:sp>
      <p:sp>
        <p:nvSpPr>
          <p:cNvPr id="12291" name="Content Placeholder 2"/>
          <p:cNvSpPr>
            <a:spLocks noGrp="1"/>
          </p:cNvSpPr>
          <p:nvPr>
            <p:ph sz="quarter" idx="1"/>
          </p:nvPr>
        </p:nvSpPr>
        <p:spPr>
          <a:xfrm>
            <a:off x="1981200" y="1219201"/>
            <a:ext cx="8229600" cy="4937125"/>
          </a:xfrm>
        </p:spPr>
        <p:txBody>
          <a:bodyPr/>
          <a:lstStyle/>
          <a:p>
            <a:r>
              <a:rPr lang="en-US" altLang="en-US" smtClean="0"/>
              <a:t>Largest open source git hosting site</a:t>
            </a:r>
          </a:p>
          <a:p>
            <a:r>
              <a:rPr lang="en-US" altLang="en-US" smtClean="0"/>
              <a:t>Public and private options</a:t>
            </a:r>
          </a:p>
          <a:p>
            <a:pPr lvl="1"/>
            <a:r>
              <a:rPr lang="en-US" altLang="en-US" smtClean="0"/>
              <a:t>Public: everyone can see, but must be a collaborator to modify files</a:t>
            </a:r>
          </a:p>
          <a:p>
            <a:pPr lvl="1"/>
            <a:r>
              <a:rPr lang="en-US" altLang="en-US" smtClean="0"/>
              <a:t>Public repos often used for large open source or to distribute libraries etc. </a:t>
            </a:r>
          </a:p>
          <a:p>
            <a:pPr lvl="1"/>
            <a:r>
              <a:rPr lang="en-US" altLang="en-US" smtClean="0"/>
              <a:t>Private: only those you choose as collaborators can see/update</a:t>
            </a:r>
          </a:p>
          <a:p>
            <a:r>
              <a:rPr lang="en-US" altLang="en-US" smtClean="0"/>
              <a:t>Try it</a:t>
            </a:r>
          </a:p>
          <a:p>
            <a:pPr lvl="1"/>
            <a:r>
              <a:rPr lang="en-US" altLang="en-US" smtClean="0"/>
              <a:t>Log onto github</a:t>
            </a:r>
          </a:p>
          <a:p>
            <a:pPr lvl="1"/>
            <a:r>
              <a:rPr lang="en-US" altLang="en-US" smtClean="0"/>
              <a:t>Walk through the tutorials</a:t>
            </a:r>
          </a:p>
          <a:p>
            <a:pPr lvl="1"/>
            <a:endParaRPr lang="en-US" altLang="en-US" smtClean="0"/>
          </a:p>
          <a:p>
            <a:endParaRPr lang="en-US" altLang="en-US" smtClean="0"/>
          </a:p>
        </p:txBody>
      </p:sp>
      <p:pic>
        <p:nvPicPr>
          <p:cNvPr id="12292" name="Picture 5" descr="https://encrypted-tbn1.gstatic.com/images?q=tbn:ANd9GcR2RwwSJGwlBT7L3kajM_-xbcAVtYjycyJJN9v8ynaEuE4Sv1H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1" y="4343401"/>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129309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mtClean="0"/>
              <a:t>Getting an account</a:t>
            </a:r>
          </a:p>
        </p:txBody>
      </p:sp>
      <p:sp>
        <p:nvSpPr>
          <p:cNvPr id="13315" name="Content Placeholder 2"/>
          <p:cNvSpPr>
            <a:spLocks noGrp="1"/>
          </p:cNvSpPr>
          <p:nvPr>
            <p:ph sz="quarter" idx="1"/>
          </p:nvPr>
        </p:nvSpPr>
        <p:spPr>
          <a:xfrm>
            <a:off x="1981200" y="1219201"/>
            <a:ext cx="8229600" cy="4937125"/>
          </a:xfrm>
        </p:spPr>
        <p:txBody>
          <a:bodyPr/>
          <a:lstStyle/>
          <a:p>
            <a:r>
              <a:rPr lang="en-US" altLang="en-US" smtClean="0"/>
              <a:t>Set up a user account </a:t>
            </a:r>
          </a:p>
          <a:p>
            <a:pPr lvl="1"/>
            <a:r>
              <a:rPr lang="en-US" altLang="en-US" smtClean="0"/>
              <a:t>Public account is free</a:t>
            </a:r>
          </a:p>
          <a:p>
            <a:pPr lvl="1"/>
            <a:r>
              <a:rPr lang="en-US" altLang="en-US" smtClean="0"/>
              <a:t>Remember your password!</a:t>
            </a:r>
          </a:p>
          <a:p>
            <a:r>
              <a:rPr lang="en-US" altLang="en-US" smtClean="0"/>
              <a:t>Get an educational account</a:t>
            </a:r>
          </a:p>
          <a:p>
            <a:pPr lvl="1"/>
            <a:r>
              <a:rPr lang="en-US" altLang="en-US" smtClean="0"/>
              <a:t>Students get 5 private repos</a:t>
            </a:r>
          </a:p>
          <a:p>
            <a:pPr lvl="1"/>
            <a:r>
              <a:rPr lang="en-US" altLang="en-US" smtClean="0"/>
              <a:t>After your account is created, send a discount request (may take a week or so to get a response)</a:t>
            </a:r>
          </a:p>
          <a:p>
            <a:pPr lvl="1"/>
            <a:r>
              <a:rPr lang="en-US" altLang="en-US" smtClean="0"/>
              <a:t>Discount button on:  </a:t>
            </a:r>
            <a:r>
              <a:rPr lang="en-US" altLang="en-US" smtClean="0">
                <a:hlinkClick r:id="rId2"/>
              </a:rPr>
              <a:t>https://education.github.com/</a:t>
            </a:r>
            <a:r>
              <a:rPr lang="en-US" altLang="en-US" smtClean="0"/>
              <a:t> </a:t>
            </a:r>
          </a:p>
          <a:p>
            <a:r>
              <a:rPr lang="en-US" altLang="en-US" smtClean="0"/>
              <a:t>CS collaboration policy</a:t>
            </a:r>
          </a:p>
          <a:p>
            <a:pPr lvl="1"/>
            <a:r>
              <a:rPr lang="en-US" altLang="en-US" smtClean="0"/>
              <a:t>Your homework must be stored in a </a:t>
            </a:r>
            <a:r>
              <a:rPr lang="en-US" altLang="en-US" i="1" smtClean="0"/>
              <a:t>private</a:t>
            </a:r>
            <a:r>
              <a:rPr lang="en-US" altLang="en-US" smtClean="0"/>
              <a:t> repository. </a:t>
            </a:r>
          </a:p>
          <a:p>
            <a:pPr lvl="1"/>
            <a:endParaRPr lang="en-US" altLang="en-US" smtClean="0"/>
          </a:p>
        </p:txBody>
      </p:sp>
      <p:pic>
        <p:nvPicPr>
          <p:cNvPr id="13316" name="Picture 2" descr="https://encrypted-tbn1.gstatic.com/images?q=tbn:ANd9GcSKvI8JVnaqvqDTHHQkL2e2CrY6s-hRig1q40pfHayy8zLDr9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228600"/>
            <a:ext cx="11049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699975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838200" y="365125"/>
            <a:ext cx="10515600" cy="763031"/>
          </a:xfrm>
        </p:spPr>
        <p:txBody>
          <a:bodyPr/>
          <a:lstStyle/>
          <a:p>
            <a:r>
              <a:rPr lang="en-US" dirty="0" smtClean="0"/>
              <a:t>Creating a repo</a:t>
            </a:r>
          </a:p>
        </p:txBody>
      </p:sp>
      <p:sp>
        <p:nvSpPr>
          <p:cNvPr id="3" name="Content Placeholder 2"/>
          <p:cNvSpPr>
            <a:spLocks noGrp="1"/>
          </p:cNvSpPr>
          <p:nvPr>
            <p:ph sz="quarter" idx="1"/>
          </p:nvPr>
        </p:nvSpPr>
        <p:spPr>
          <a:xfrm>
            <a:off x="1981201" y="1219201"/>
            <a:ext cx="4041775" cy="4937125"/>
          </a:xfrm>
        </p:spPr>
        <p:txBody>
          <a:bodyPr/>
          <a:lstStyle/>
          <a:p>
            <a:pPr marL="0" indent="0">
              <a:buNone/>
              <a:defRPr/>
            </a:pPr>
            <a:r>
              <a:rPr lang="en-US" b="1" dirty="0" smtClean="0">
                <a:solidFill>
                  <a:srgbClr val="002060"/>
                </a:solidFill>
              </a:rPr>
              <a:t>Option 1</a:t>
            </a:r>
          </a:p>
          <a:p>
            <a:pPr>
              <a:defRPr/>
            </a:pPr>
            <a:r>
              <a:rPr lang="en-US" dirty="0" smtClean="0"/>
              <a:t>Create repo on </a:t>
            </a:r>
            <a:r>
              <a:rPr lang="en-US" dirty="0" err="1" smtClean="0"/>
              <a:t>github</a:t>
            </a:r>
            <a:endParaRPr lang="en-US" dirty="0" smtClean="0"/>
          </a:p>
          <a:p>
            <a:pPr>
              <a:defRPr/>
            </a:pPr>
            <a:r>
              <a:rPr lang="en-US" dirty="0" smtClean="0"/>
              <a:t>Add collaborators</a:t>
            </a:r>
          </a:p>
          <a:p>
            <a:pPr>
              <a:defRPr/>
            </a:pPr>
            <a:r>
              <a:rPr lang="en-US" dirty="0" smtClean="0"/>
              <a:t>Clone onto all machines</a:t>
            </a:r>
            <a:endParaRPr lang="en-US" dirty="0"/>
          </a:p>
        </p:txBody>
      </p:sp>
      <p:sp>
        <p:nvSpPr>
          <p:cNvPr id="4" name="Content Placeholder 3"/>
          <p:cNvSpPr>
            <a:spLocks noGrp="1"/>
          </p:cNvSpPr>
          <p:nvPr>
            <p:ph sz="quarter" idx="2"/>
          </p:nvPr>
        </p:nvSpPr>
        <p:spPr>
          <a:xfrm>
            <a:off x="5715000" y="1216026"/>
            <a:ext cx="4572000" cy="4937125"/>
          </a:xfrm>
        </p:spPr>
        <p:txBody>
          <a:bodyPr/>
          <a:lstStyle/>
          <a:p>
            <a:pPr marL="0" indent="0">
              <a:buNone/>
            </a:pPr>
            <a:r>
              <a:rPr lang="en-US" b="1" smtClean="0">
                <a:solidFill>
                  <a:srgbClr val="002060"/>
                </a:solidFill>
              </a:rPr>
              <a:t>Option 2</a:t>
            </a:r>
          </a:p>
          <a:p>
            <a:pPr marL="0" indent="0"/>
            <a:r>
              <a:rPr lang="en-US" smtClean="0"/>
              <a:t>Use existing repo</a:t>
            </a:r>
          </a:p>
          <a:p>
            <a:pPr marL="0" indent="0"/>
            <a:r>
              <a:rPr lang="en-US" smtClean="0"/>
              <a:t>Create repo on github</a:t>
            </a:r>
          </a:p>
          <a:p>
            <a:pPr marL="0" indent="0"/>
            <a:r>
              <a:rPr lang="en-US" smtClean="0"/>
              <a:t>Add collaborators</a:t>
            </a:r>
          </a:p>
          <a:p>
            <a:pPr marL="0" indent="0"/>
            <a:r>
              <a:rPr lang="en-US" smtClean="0"/>
              <a:t>Set up the connection between existing repo and github repo (called a </a:t>
            </a:r>
            <a:r>
              <a:rPr lang="en-US" i="1" smtClean="0"/>
              <a:t>remote</a:t>
            </a:r>
            <a:r>
              <a:rPr lang="en-US" smtClean="0"/>
              <a:t>)</a:t>
            </a:r>
          </a:p>
          <a:p>
            <a:pPr marL="0" indent="0"/>
            <a:r>
              <a:rPr lang="en-US" smtClean="0"/>
              <a:t>Push code onto github</a:t>
            </a:r>
          </a:p>
          <a:p>
            <a:pPr marL="0" indent="0"/>
            <a:r>
              <a:rPr lang="en-US" smtClean="0"/>
              <a:t>Clone onto other machines</a:t>
            </a:r>
          </a:p>
          <a:p>
            <a:pPr marL="0" indent="0"/>
            <a:endParaRPr lang="en-US" smtClean="0"/>
          </a:p>
        </p:txBody>
      </p:sp>
    </p:spTree>
    <p:extLst>
      <p:ext uri="{BB962C8B-B14F-4D97-AF65-F5344CB8AC3E}">
        <p14:creationId xmlns:p14="http://schemas.microsoft.com/office/powerpoint/2010/main" val="32610911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838200" y="365125"/>
            <a:ext cx="10515600" cy="1057275"/>
          </a:xfrm>
        </p:spPr>
        <p:txBody>
          <a:bodyPr/>
          <a:lstStyle/>
          <a:p>
            <a:r>
              <a:rPr lang="en-US" altLang="en-US" dirty="0" smtClean="0"/>
              <a:t>Typical workflow (option 2)</a:t>
            </a:r>
          </a:p>
        </p:txBody>
      </p:sp>
      <p:sp>
        <p:nvSpPr>
          <p:cNvPr id="4" name="Content Placeholder 3"/>
          <p:cNvSpPr>
            <a:spLocks noGrp="1"/>
          </p:cNvSpPr>
          <p:nvPr>
            <p:ph sz="quarter" idx="1"/>
          </p:nvPr>
        </p:nvSpPr>
        <p:spPr>
          <a:xfrm>
            <a:off x="1981200" y="1219201"/>
            <a:ext cx="3352800" cy="4937125"/>
          </a:xfrm>
        </p:spPr>
        <p:txBody>
          <a:bodyPr/>
          <a:lstStyle/>
          <a:p>
            <a:pPr marL="0" indent="0">
              <a:buNone/>
            </a:pPr>
            <a:r>
              <a:rPr lang="en-US" smtClean="0"/>
              <a:t>Person A</a:t>
            </a:r>
          </a:p>
          <a:p>
            <a:pPr marL="0" indent="0"/>
            <a:r>
              <a:rPr lang="en-US" smtClean="0"/>
              <a:t>Setup project &amp; repo</a:t>
            </a:r>
          </a:p>
          <a:p>
            <a:pPr marL="0" indent="0"/>
            <a:r>
              <a:rPr lang="en-US" smtClean="0"/>
              <a:t>push code onto github</a:t>
            </a:r>
          </a:p>
          <a:p>
            <a:pPr marL="0" indent="0"/>
            <a:endParaRPr lang="en-US" smtClean="0"/>
          </a:p>
          <a:p>
            <a:pPr marL="0" indent="0"/>
            <a:r>
              <a:rPr lang="en-US" smtClean="0"/>
              <a:t>edit/commit</a:t>
            </a:r>
          </a:p>
          <a:p>
            <a:pPr marL="0" indent="0"/>
            <a:r>
              <a:rPr lang="en-US" smtClean="0"/>
              <a:t>edit/commit</a:t>
            </a:r>
          </a:p>
          <a:p>
            <a:pPr marL="0" indent="0"/>
            <a:r>
              <a:rPr lang="en-US" smtClean="0"/>
              <a:t>pull/push</a:t>
            </a:r>
          </a:p>
        </p:txBody>
      </p:sp>
      <p:sp>
        <p:nvSpPr>
          <p:cNvPr id="5" name="Content Placeholder 4"/>
          <p:cNvSpPr>
            <a:spLocks noGrp="1"/>
          </p:cNvSpPr>
          <p:nvPr>
            <p:ph sz="quarter" idx="2"/>
          </p:nvPr>
        </p:nvSpPr>
        <p:spPr>
          <a:xfrm>
            <a:off x="6781800" y="1216026"/>
            <a:ext cx="3416300" cy="4937125"/>
          </a:xfrm>
        </p:spPr>
        <p:txBody>
          <a:bodyPr/>
          <a:lstStyle/>
          <a:p>
            <a:pPr marL="0" indent="0">
              <a:buNone/>
            </a:pPr>
            <a:r>
              <a:rPr lang="en-US" smtClean="0"/>
              <a:t>Person B</a:t>
            </a:r>
          </a:p>
          <a:p>
            <a:pPr marL="0" indent="0">
              <a:buNone/>
            </a:pPr>
            <a:endParaRPr lang="en-US" smtClean="0"/>
          </a:p>
          <a:p>
            <a:pPr marL="0" indent="0">
              <a:buNone/>
            </a:pPr>
            <a:endParaRPr lang="en-US" smtClean="0"/>
          </a:p>
          <a:p>
            <a:pPr marL="0" indent="0"/>
            <a:r>
              <a:rPr lang="en-US" smtClean="0"/>
              <a:t>clone code from github</a:t>
            </a:r>
          </a:p>
          <a:p>
            <a:pPr marL="0" indent="0"/>
            <a:r>
              <a:rPr lang="en-US" smtClean="0"/>
              <a:t>edit/commit/push</a:t>
            </a:r>
          </a:p>
          <a:p>
            <a:pPr marL="0" indent="0"/>
            <a:r>
              <a:rPr lang="en-US" smtClean="0"/>
              <a:t>edit…</a:t>
            </a:r>
          </a:p>
          <a:p>
            <a:pPr marL="0" indent="0"/>
            <a:r>
              <a:rPr lang="en-US" smtClean="0"/>
              <a:t>edit… commit</a:t>
            </a:r>
          </a:p>
          <a:p>
            <a:pPr marL="0" indent="0"/>
            <a:r>
              <a:rPr lang="en-US" smtClean="0"/>
              <a:t>pull/push</a:t>
            </a:r>
          </a:p>
        </p:txBody>
      </p:sp>
      <p:sp>
        <p:nvSpPr>
          <p:cNvPr id="15365" name="TextBox 5"/>
          <p:cNvSpPr txBox="1">
            <a:spLocks noChangeArrowheads="1"/>
          </p:cNvSpPr>
          <p:nvPr/>
        </p:nvSpPr>
        <p:spPr bwMode="auto">
          <a:xfrm>
            <a:off x="2057401" y="5638801"/>
            <a:ext cx="83105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eaLnBrk="0" hangingPunct="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eaLnBrk="0" hangingPunct="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eaLnBrk="0" hangingPunct="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057400" indent="-228600" eaLnBrk="0" hangingPunct="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en-US" altLang="en-US" sz="1800">
                <a:latin typeface="Arial" panose="020B0604020202020204" pitchFamily="34" charset="0"/>
              </a:rPr>
              <a:t>This is just the flow, specific commands on following slides.</a:t>
            </a:r>
          </a:p>
          <a:p>
            <a:pPr eaLnBrk="1" hangingPunct="1">
              <a:spcBef>
                <a:spcPct val="0"/>
              </a:spcBef>
              <a:buClrTx/>
              <a:buSzTx/>
              <a:buFontTx/>
              <a:buNone/>
            </a:pPr>
            <a:r>
              <a:rPr lang="en-US" altLang="en-US" sz="1800">
                <a:latin typeface="Arial" panose="020B0604020202020204" pitchFamily="34" charset="0"/>
              </a:rPr>
              <a:t>It’s also possible to create your project first on github, then clone (i.e., no git init) </a:t>
            </a:r>
          </a:p>
        </p:txBody>
      </p:sp>
      <p:sp>
        <p:nvSpPr>
          <p:cNvPr id="7" name="Can 6"/>
          <p:cNvSpPr/>
          <p:nvPr/>
        </p:nvSpPr>
        <p:spPr>
          <a:xfrm>
            <a:off x="5486400" y="1981200"/>
            <a:ext cx="762000" cy="3581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solidFill>
                <a:srgbClr val="FFFFFF"/>
              </a:solidFill>
              <a:latin typeface="Gill Sans MT" panose="020B0502020104020203" pitchFamily="34" charset="0"/>
            </a:endParaRPr>
          </a:p>
        </p:txBody>
      </p:sp>
      <p:pic>
        <p:nvPicPr>
          <p:cNvPr id="15367" name="Picture 2" descr="https://encrypted-tbn1.gstatic.com/images?q=tbn:ANd9GcSKvI8JVnaqvqDTHHQkL2e2CrY6s-hRig1q40pfHayy8zLDr97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1175" y="1438275"/>
            <a:ext cx="5524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ight Arrow 8"/>
          <p:cNvSpPr/>
          <p:nvPr/>
        </p:nvSpPr>
        <p:spPr>
          <a:xfrm>
            <a:off x="3810000" y="2667000"/>
            <a:ext cx="1600200" cy="15240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solidFill>
                <a:srgbClr val="FFFFFF"/>
              </a:solidFill>
              <a:latin typeface="Gill Sans MT" panose="020B0502020104020203" pitchFamily="34" charset="0"/>
            </a:endParaRPr>
          </a:p>
        </p:txBody>
      </p:sp>
      <p:sp>
        <p:nvSpPr>
          <p:cNvPr id="10" name="Right Arrow 9"/>
          <p:cNvSpPr/>
          <p:nvPr/>
        </p:nvSpPr>
        <p:spPr>
          <a:xfrm>
            <a:off x="6248400" y="2971800"/>
            <a:ext cx="609600" cy="15240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solidFill>
                <a:srgbClr val="FFFFFF"/>
              </a:solidFill>
              <a:latin typeface="Gill Sans MT" panose="020B0502020104020203" pitchFamily="34" charset="0"/>
            </a:endParaRPr>
          </a:p>
        </p:txBody>
      </p:sp>
      <p:sp>
        <p:nvSpPr>
          <p:cNvPr id="11" name="Right Arrow 10"/>
          <p:cNvSpPr/>
          <p:nvPr/>
        </p:nvSpPr>
        <p:spPr>
          <a:xfrm rot="10800000">
            <a:off x="6324600" y="3771900"/>
            <a:ext cx="533400" cy="1143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solidFill>
                <a:srgbClr val="FFFFFF"/>
              </a:solidFill>
              <a:latin typeface="Gill Sans MT" panose="020B0502020104020203" pitchFamily="34" charset="0"/>
            </a:endParaRPr>
          </a:p>
        </p:txBody>
      </p:sp>
      <p:sp>
        <p:nvSpPr>
          <p:cNvPr id="13" name="Right Arrow 12"/>
          <p:cNvSpPr/>
          <p:nvPr/>
        </p:nvSpPr>
        <p:spPr>
          <a:xfrm rot="10800000">
            <a:off x="4038600" y="4495800"/>
            <a:ext cx="1371600" cy="152400"/>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solidFill>
                <a:srgbClr val="FFFFFF"/>
              </a:solidFill>
              <a:latin typeface="Gill Sans MT" panose="020B0502020104020203" pitchFamily="34" charset="0"/>
            </a:endParaRPr>
          </a:p>
        </p:txBody>
      </p:sp>
      <p:sp>
        <p:nvSpPr>
          <p:cNvPr id="14" name="Right Arrow 13"/>
          <p:cNvSpPr/>
          <p:nvPr/>
        </p:nvSpPr>
        <p:spPr>
          <a:xfrm>
            <a:off x="3886200" y="4648200"/>
            <a:ext cx="1600200" cy="1524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solidFill>
                <a:srgbClr val="FFFFFF"/>
              </a:solidFill>
              <a:latin typeface="Gill Sans MT" panose="020B0502020104020203" pitchFamily="34" charset="0"/>
            </a:endParaRPr>
          </a:p>
        </p:txBody>
      </p:sp>
      <p:sp>
        <p:nvSpPr>
          <p:cNvPr id="15" name="Right Arrow 14"/>
          <p:cNvSpPr/>
          <p:nvPr/>
        </p:nvSpPr>
        <p:spPr>
          <a:xfrm>
            <a:off x="6248400" y="5105400"/>
            <a:ext cx="609600" cy="152400"/>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solidFill>
                <a:srgbClr val="FFFFFF"/>
              </a:solidFill>
              <a:latin typeface="Gill Sans MT" panose="020B0502020104020203" pitchFamily="34" charset="0"/>
            </a:endParaRPr>
          </a:p>
        </p:txBody>
      </p:sp>
      <p:sp>
        <p:nvSpPr>
          <p:cNvPr id="16" name="Right Arrow 15"/>
          <p:cNvSpPr/>
          <p:nvPr/>
        </p:nvSpPr>
        <p:spPr>
          <a:xfrm rot="10800000">
            <a:off x="6248400" y="5273675"/>
            <a:ext cx="533400" cy="1143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solidFill>
                <a:srgbClr val="FFFFFF"/>
              </a:solidFill>
              <a:latin typeface="Gill Sans MT" panose="020B0502020104020203" pitchFamily="34" charset="0"/>
            </a:endParaRPr>
          </a:p>
        </p:txBody>
      </p:sp>
    </p:spTree>
    <p:extLst>
      <p:ext uri="{BB962C8B-B14F-4D97-AF65-F5344CB8AC3E}">
        <p14:creationId xmlns:p14="http://schemas.microsoft.com/office/powerpoint/2010/main" val="39463973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smtClean="0"/>
              <a:t>Remote repository</a:t>
            </a:r>
          </a:p>
        </p:txBody>
      </p:sp>
      <p:sp>
        <p:nvSpPr>
          <p:cNvPr id="15363" name="Content Placeholder 2"/>
          <p:cNvSpPr>
            <a:spLocks noGrp="1"/>
          </p:cNvSpPr>
          <p:nvPr>
            <p:ph sz="quarter" idx="1"/>
          </p:nvPr>
        </p:nvSpPr>
        <p:spPr>
          <a:xfrm>
            <a:off x="1981200" y="1219201"/>
            <a:ext cx="8534400" cy="3973513"/>
          </a:xfrm>
        </p:spPr>
        <p:txBody>
          <a:bodyPr>
            <a:normAutofit fontScale="92500"/>
          </a:bodyPr>
          <a:lstStyle/>
          <a:p>
            <a:r>
              <a:rPr lang="en-US" altLang="en-US" smtClean="0"/>
              <a:t>Remote repository is a </a:t>
            </a:r>
            <a:r>
              <a:rPr lang="en-US" altLang="en-US" i="1" smtClean="0"/>
              <a:t>bare repository</a:t>
            </a:r>
            <a:endParaRPr lang="en-US" altLang="en-US" smtClean="0"/>
          </a:p>
          <a:p>
            <a:r>
              <a:rPr lang="en-US" altLang="en-US" smtClean="0"/>
              <a:t>There is no working directory </a:t>
            </a:r>
          </a:p>
          <a:p>
            <a:r>
              <a:rPr lang="en-US" altLang="en-US" smtClean="0"/>
              <a:t>Four transfer protocols</a:t>
            </a:r>
          </a:p>
          <a:p>
            <a:pPr lvl="1"/>
            <a:r>
              <a:rPr lang="en-US" altLang="en-US" smtClean="0"/>
              <a:t>http – this is what I recommend/use</a:t>
            </a:r>
          </a:p>
          <a:p>
            <a:pPr lvl="1"/>
            <a:r>
              <a:rPr lang="en-US" altLang="en-US" smtClean="0"/>
              <a:t>local (not covered – good for shared filesystems)</a:t>
            </a:r>
          </a:p>
          <a:p>
            <a:pPr lvl="1"/>
            <a:r>
              <a:rPr lang="en-US" altLang="en-US" smtClean="0"/>
              <a:t>git (not covered – fast but more setup)</a:t>
            </a:r>
          </a:p>
          <a:p>
            <a:pPr lvl="1"/>
            <a:r>
              <a:rPr lang="en-US" altLang="en-US" smtClean="0"/>
              <a:t>SSH (used to be most common)</a:t>
            </a:r>
          </a:p>
          <a:p>
            <a:r>
              <a:rPr lang="en-US" smtClean="0"/>
              <a:t>Use https on the client:</a:t>
            </a:r>
          </a:p>
          <a:p>
            <a:pPr lvl="1">
              <a:buFont typeface="Wingdings 3" panose="05040102010807070707" pitchFamily="18" charset="2"/>
              <a:buNone/>
            </a:pPr>
            <a:r>
              <a:rPr lang="en-US" sz="2800"/>
              <a:t>git clone https://github.com/CyndiRader/JavaDemos.git</a:t>
            </a:r>
          </a:p>
          <a:p>
            <a:endParaRPr lang="en-US" altLang="en-US" smtClean="0"/>
          </a:p>
        </p:txBody>
      </p:sp>
      <p:sp>
        <p:nvSpPr>
          <p:cNvPr id="16388" name="TextBox 3"/>
          <p:cNvSpPr txBox="1">
            <a:spLocks noChangeArrowheads="1"/>
          </p:cNvSpPr>
          <p:nvPr/>
        </p:nvSpPr>
        <p:spPr bwMode="auto">
          <a:xfrm>
            <a:off x="2854326" y="5410200"/>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eaLnBrk="0" hangingPunct="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eaLnBrk="0" hangingPunct="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eaLnBrk="0" hangingPunct="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057400" indent="-228600" eaLnBrk="0" hangingPunct="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en-US" altLang="en-US" sz="1800" b="1">
                <a:solidFill>
                  <a:srgbClr val="002060"/>
                </a:solidFill>
                <a:latin typeface="Arial" panose="020B0604020202020204" pitchFamily="34" charset="0"/>
              </a:rPr>
              <a:t>protocol</a:t>
            </a:r>
          </a:p>
        </p:txBody>
      </p:sp>
      <p:cxnSp>
        <p:nvCxnSpPr>
          <p:cNvPr id="12" name="Straight Arrow Connector 11"/>
          <p:cNvCxnSpPr/>
          <p:nvPr/>
        </p:nvCxnSpPr>
        <p:spPr>
          <a:xfrm flipV="1">
            <a:off x="3730625" y="5268913"/>
            <a:ext cx="1905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390" name="TextBox 6"/>
          <p:cNvSpPr txBox="1">
            <a:spLocks noChangeArrowheads="1"/>
          </p:cNvSpPr>
          <p:nvPr/>
        </p:nvSpPr>
        <p:spPr bwMode="auto">
          <a:xfrm>
            <a:off x="6370638" y="5389564"/>
            <a:ext cx="901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eaLnBrk="0" hangingPunct="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eaLnBrk="0" hangingPunct="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eaLnBrk="0" hangingPunct="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057400" indent="-228600" eaLnBrk="0" hangingPunct="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en-US" altLang="en-US" sz="1800" b="1">
                <a:solidFill>
                  <a:srgbClr val="002060"/>
                </a:solidFill>
                <a:latin typeface="Arial" panose="020B0604020202020204" pitchFamily="34" charset="0"/>
              </a:rPr>
              <a:t>userID</a:t>
            </a:r>
          </a:p>
        </p:txBody>
      </p:sp>
      <p:cxnSp>
        <p:nvCxnSpPr>
          <p:cNvPr id="14" name="Straight Arrow Connector 13"/>
          <p:cNvCxnSpPr/>
          <p:nvPr/>
        </p:nvCxnSpPr>
        <p:spPr>
          <a:xfrm flipV="1">
            <a:off x="6705600" y="5192713"/>
            <a:ext cx="76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392" name="TextBox 7"/>
          <p:cNvSpPr txBox="1">
            <a:spLocks noChangeArrowheads="1"/>
          </p:cNvSpPr>
          <p:nvPr/>
        </p:nvSpPr>
        <p:spPr bwMode="auto">
          <a:xfrm>
            <a:off x="8897938" y="5421314"/>
            <a:ext cx="1312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eaLnBrk="0" hangingPunct="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eaLnBrk="0" hangingPunct="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eaLnBrk="0" hangingPunct="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057400" indent="-228600" eaLnBrk="0" hangingPunct="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en-US" altLang="en-US" sz="1800" b="1">
                <a:solidFill>
                  <a:srgbClr val="002060"/>
                </a:solidFill>
                <a:latin typeface="Arial" panose="020B0604020202020204" pitchFamily="34" charset="0"/>
              </a:rPr>
              <a:t>repository</a:t>
            </a:r>
          </a:p>
        </p:txBody>
      </p:sp>
      <p:cxnSp>
        <p:nvCxnSpPr>
          <p:cNvPr id="16" name="Straight Arrow Connector 15"/>
          <p:cNvCxnSpPr/>
          <p:nvPr/>
        </p:nvCxnSpPr>
        <p:spPr>
          <a:xfrm flipH="1" flipV="1">
            <a:off x="8974138" y="5268913"/>
            <a:ext cx="1524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394" name="TextBox 1"/>
          <p:cNvSpPr txBox="1">
            <a:spLocks noChangeArrowheads="1"/>
          </p:cNvSpPr>
          <p:nvPr/>
        </p:nvSpPr>
        <p:spPr bwMode="auto">
          <a:xfrm>
            <a:off x="2332038" y="5821363"/>
            <a:ext cx="807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eaLnBrk="0" hangingPunct="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eaLnBrk="0" hangingPunct="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eaLnBrk="0" hangingPunct="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057400" indent="-228600" eaLnBrk="0" hangingPunct="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en-US" altLang="en-US" sz="1600">
                <a:latin typeface="Arial" panose="020B0604020202020204" pitchFamily="34" charset="0"/>
              </a:rPr>
              <a:t>When you create a repo on github, it will show you the HTTPS clone URL</a:t>
            </a:r>
          </a:p>
          <a:p>
            <a:pPr eaLnBrk="1" hangingPunct="1">
              <a:spcBef>
                <a:spcPct val="0"/>
              </a:spcBef>
              <a:buClrTx/>
              <a:buSzTx/>
              <a:buFontTx/>
              <a:buNone/>
            </a:pPr>
            <a:r>
              <a:rPr lang="en-US" altLang="en-US" sz="1600">
                <a:latin typeface="Arial" panose="020B0604020202020204" pitchFamily="34" charset="0"/>
              </a:rPr>
              <a:t>Avoid typos: a) copy the URL, b) in git bash, click git-icon/edit/paste OR press Insert.</a:t>
            </a:r>
          </a:p>
        </p:txBody>
      </p:sp>
    </p:spTree>
    <p:extLst>
      <p:ext uri="{BB962C8B-B14F-4D97-AF65-F5344CB8AC3E}">
        <p14:creationId xmlns:p14="http://schemas.microsoft.com/office/powerpoint/2010/main" val="379642388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smtClean="0"/>
              <a:t>Create the repo – Option 1</a:t>
            </a:r>
          </a:p>
        </p:txBody>
      </p:sp>
      <p:sp>
        <p:nvSpPr>
          <p:cNvPr id="17411" name="Content Placeholder 2"/>
          <p:cNvSpPr>
            <a:spLocks noGrp="1"/>
          </p:cNvSpPr>
          <p:nvPr>
            <p:ph sz="quarter" idx="1"/>
          </p:nvPr>
        </p:nvSpPr>
        <p:spPr>
          <a:xfrm>
            <a:off x="1981200" y="1219201"/>
            <a:ext cx="8229600" cy="4937125"/>
          </a:xfrm>
        </p:spPr>
        <p:txBody>
          <a:bodyPr/>
          <a:lstStyle/>
          <a:p>
            <a:r>
              <a:rPr lang="en-US" altLang="en-US" smtClean="0"/>
              <a:t>Log onto github</a:t>
            </a:r>
          </a:p>
          <a:p>
            <a:r>
              <a:rPr lang="en-US" altLang="en-US" smtClean="0"/>
              <a:t>Click on + to add repository</a:t>
            </a:r>
          </a:p>
          <a:p>
            <a:r>
              <a:rPr lang="en-US" altLang="en-US" smtClean="0"/>
              <a:t>Enter name</a:t>
            </a:r>
          </a:p>
          <a:p>
            <a:r>
              <a:rPr lang="en-US" altLang="en-US" smtClean="0"/>
              <a:t>Add .gitignore, good to have a README</a:t>
            </a:r>
          </a:p>
          <a:p>
            <a:r>
              <a:rPr lang="en-US" altLang="en-US" smtClean="0"/>
              <a:t>Click on Settings to control access (Collaborators tab)</a:t>
            </a:r>
          </a:p>
          <a:p>
            <a:r>
              <a:rPr lang="en-US" altLang="en-US" smtClean="0"/>
              <a:t>On PC, do git clone</a:t>
            </a:r>
          </a:p>
        </p:txBody>
      </p:sp>
    </p:spTree>
    <p:extLst>
      <p:ext uri="{BB962C8B-B14F-4D97-AF65-F5344CB8AC3E}">
        <p14:creationId xmlns:p14="http://schemas.microsoft.com/office/powerpoint/2010/main" val="47117159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smtClean="0"/>
              <a:t>Create the repo – Option 2</a:t>
            </a:r>
          </a:p>
        </p:txBody>
      </p:sp>
      <p:sp>
        <p:nvSpPr>
          <p:cNvPr id="18435" name="Content Placeholder 2"/>
          <p:cNvSpPr>
            <a:spLocks noGrp="1"/>
          </p:cNvSpPr>
          <p:nvPr>
            <p:ph sz="quarter" idx="1"/>
          </p:nvPr>
        </p:nvSpPr>
        <p:spPr>
          <a:xfrm>
            <a:off x="1981200" y="1219201"/>
            <a:ext cx="8458200" cy="4937125"/>
          </a:xfrm>
        </p:spPr>
        <p:txBody>
          <a:bodyPr>
            <a:normAutofit fontScale="92500" lnSpcReduction="10000"/>
          </a:bodyPr>
          <a:lstStyle/>
          <a:p>
            <a:r>
              <a:rPr lang="en-US" altLang="en-US" smtClean="0"/>
              <a:t>Create your Java Project</a:t>
            </a:r>
          </a:p>
          <a:p>
            <a:r>
              <a:rPr lang="en-US" altLang="en-US" smtClean="0"/>
              <a:t>Create your local repo</a:t>
            </a:r>
          </a:p>
          <a:p>
            <a:pPr lvl="1"/>
            <a:r>
              <a:rPr lang="en-US" altLang="en-US" smtClean="0"/>
              <a:t>git init</a:t>
            </a:r>
          </a:p>
          <a:p>
            <a:pPr lvl="1"/>
            <a:r>
              <a:rPr lang="en-US" altLang="en-US" smtClean="0"/>
              <a:t>git commit –m “Initial commit”</a:t>
            </a:r>
          </a:p>
          <a:p>
            <a:r>
              <a:rPr lang="en-US" altLang="en-US" smtClean="0"/>
              <a:t>Create a repo on github</a:t>
            </a:r>
          </a:p>
          <a:p>
            <a:r>
              <a:rPr lang="en-US" altLang="en-US" smtClean="0"/>
              <a:t>Add a “shortname” for your git repository</a:t>
            </a:r>
          </a:p>
          <a:p>
            <a:pPr lvl="1"/>
            <a:r>
              <a:rPr lang="en-US" altLang="en-US" smtClean="0"/>
              <a:t>git remote add [shortname] [url]</a:t>
            </a:r>
          </a:p>
          <a:p>
            <a:pPr lvl="1"/>
            <a:r>
              <a:rPr lang="en-US" altLang="en-US" sz="2000"/>
              <a:t>git remote add origin https://github.com:[user name]/[repository name].git</a:t>
            </a:r>
          </a:p>
          <a:p>
            <a:pPr lvl="1"/>
            <a:r>
              <a:rPr lang="en-US" altLang="en-US" sz="2000"/>
              <a:t>Ex: git remote add origin https://github.com:CyndiRader/JavaDemos.git</a:t>
            </a:r>
          </a:p>
          <a:p>
            <a:pPr lvl="1"/>
            <a:r>
              <a:rPr lang="en-US" altLang="en-US" sz="2000"/>
              <a:t>Remember: You can copy/paste the repo url from github</a:t>
            </a:r>
            <a:endParaRPr lang="en-US" altLang="en-US" smtClean="0"/>
          </a:p>
          <a:p>
            <a:r>
              <a:rPr lang="en-US" altLang="en-US" smtClean="0"/>
              <a:t>Push your code onto github</a:t>
            </a:r>
          </a:p>
          <a:p>
            <a:pPr lvl="1"/>
            <a:r>
              <a:rPr lang="en-US" altLang="en-US" sz="2000"/>
              <a:t>git push –u [remote-name] [branch-name]. </a:t>
            </a:r>
          </a:p>
          <a:p>
            <a:pPr lvl="1"/>
            <a:r>
              <a:rPr lang="en-US" altLang="en-US" sz="2000"/>
              <a:t>Ex: git push –u origin master – enter username/password</a:t>
            </a:r>
          </a:p>
          <a:p>
            <a:endParaRPr lang="en-US" altLang="en-US" smtClean="0"/>
          </a:p>
        </p:txBody>
      </p:sp>
      <p:cxnSp>
        <p:nvCxnSpPr>
          <p:cNvPr id="3" name="Straight Arrow Connector 2"/>
          <p:cNvCxnSpPr/>
          <p:nvPr/>
        </p:nvCxnSpPr>
        <p:spPr>
          <a:xfrm flipH="1">
            <a:off x="4648200" y="3810000"/>
            <a:ext cx="1524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6172200" y="3810000"/>
            <a:ext cx="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30607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smtClean="0"/>
              <a:t>Collaborating via github - cloning</a:t>
            </a:r>
          </a:p>
        </p:txBody>
      </p:sp>
      <p:sp>
        <p:nvSpPr>
          <p:cNvPr id="19459" name="Content Placeholder 2"/>
          <p:cNvSpPr>
            <a:spLocks noGrp="1"/>
          </p:cNvSpPr>
          <p:nvPr>
            <p:ph sz="quarter" idx="1"/>
          </p:nvPr>
        </p:nvSpPr>
        <p:spPr>
          <a:xfrm>
            <a:off x="1981200" y="1219199"/>
            <a:ext cx="8229600" cy="1524001"/>
          </a:xfrm>
        </p:spPr>
        <p:txBody>
          <a:bodyPr>
            <a:normAutofit/>
          </a:bodyPr>
          <a:lstStyle/>
          <a:p>
            <a:r>
              <a:rPr lang="en-US" altLang="en-US" sz="2400" dirty="0" err="1"/>
              <a:t>git</a:t>
            </a:r>
            <a:r>
              <a:rPr lang="en-US" altLang="en-US" sz="2400" dirty="0"/>
              <a:t> clone adds the remote repository under the name origin</a:t>
            </a:r>
          </a:p>
          <a:p>
            <a:r>
              <a:rPr lang="en-US" altLang="en-US" sz="2400" dirty="0" err="1"/>
              <a:t>git</a:t>
            </a:r>
            <a:r>
              <a:rPr lang="en-US" altLang="en-US" sz="2400" dirty="0"/>
              <a:t> clone https://github.com:[user name]/[repository name].</a:t>
            </a:r>
            <a:r>
              <a:rPr lang="en-US" altLang="en-US" sz="2400" dirty="0" err="1"/>
              <a:t>git</a:t>
            </a:r>
            <a:endParaRPr lang="en-US" altLang="en-US" sz="2400" dirty="0"/>
          </a:p>
          <a:p>
            <a:pPr lvl="1"/>
            <a:r>
              <a:rPr lang="en-US" altLang="en-US" sz="2100" dirty="0" err="1"/>
              <a:t>git</a:t>
            </a:r>
            <a:r>
              <a:rPr lang="en-US" altLang="en-US" sz="2100" dirty="0"/>
              <a:t> clone https://github.com:CyndiRader/JavaDemos.git</a:t>
            </a:r>
          </a:p>
        </p:txBody>
      </p:sp>
      <p:pic>
        <p:nvPicPr>
          <p:cNvPr id="19460" name="Picture 2" descr="http://git-scm.com/figures/18333fig0103-t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6714" y="2743201"/>
            <a:ext cx="3036887"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20706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t>Compile it</a:t>
            </a:r>
          </a:p>
        </p:txBody>
      </p:sp>
      <p:sp>
        <p:nvSpPr>
          <p:cNvPr id="106499" name="Oval 3"/>
          <p:cNvSpPr>
            <a:spLocks noChangeArrowheads="1"/>
          </p:cNvSpPr>
          <p:nvPr/>
        </p:nvSpPr>
        <p:spPr bwMode="auto">
          <a:xfrm>
            <a:off x="5021263" y="4029503"/>
            <a:ext cx="1192614" cy="735747"/>
          </a:xfrm>
          <a:prstGeom prst="ellipse">
            <a:avLst/>
          </a:prstGeom>
          <a:noFill/>
          <a:ln w="254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compiler</a:t>
            </a:r>
          </a:p>
          <a:p>
            <a:r>
              <a:rPr lang="en-US" sz="1400">
                <a:solidFill>
                  <a:schemeClr val="accent2"/>
                </a:solidFill>
              </a:rPr>
              <a:t>javac.exe</a:t>
            </a:r>
            <a:endParaRPr lang="en-US" sz="1400"/>
          </a:p>
        </p:txBody>
      </p:sp>
      <p:sp>
        <p:nvSpPr>
          <p:cNvPr id="106500" name="Text Box 4"/>
          <p:cNvSpPr txBox="1">
            <a:spLocks noChangeArrowheads="1"/>
          </p:cNvSpPr>
          <p:nvPr/>
        </p:nvSpPr>
        <p:spPr bwMode="auto">
          <a:xfrm>
            <a:off x="2679701" y="4880303"/>
            <a:ext cx="1652825" cy="5232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class definition</a:t>
            </a:r>
          </a:p>
          <a:p>
            <a:r>
              <a:rPr lang="en-US" sz="1400"/>
              <a:t>source file: </a:t>
            </a:r>
            <a:r>
              <a:rPr lang="en-US" sz="1400">
                <a:solidFill>
                  <a:srgbClr val="FF0000"/>
                </a:solidFill>
              </a:rPr>
              <a:t>Dog.java</a:t>
            </a:r>
            <a:endParaRPr lang="en-US" sz="1400"/>
          </a:p>
        </p:txBody>
      </p:sp>
      <p:sp>
        <p:nvSpPr>
          <p:cNvPr id="106501" name="Text Box 5"/>
          <p:cNvSpPr txBox="1">
            <a:spLocks noChangeArrowheads="1"/>
          </p:cNvSpPr>
          <p:nvPr/>
        </p:nvSpPr>
        <p:spPr bwMode="auto">
          <a:xfrm>
            <a:off x="5859463" y="5570865"/>
            <a:ext cx="1682768" cy="52322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class definition</a:t>
            </a:r>
          </a:p>
          <a:p>
            <a:r>
              <a:rPr lang="en-US" sz="1400"/>
              <a:t>binary file:</a:t>
            </a:r>
            <a:r>
              <a:rPr lang="en-US" sz="1400">
                <a:solidFill>
                  <a:srgbClr val="FF0000"/>
                </a:solidFill>
              </a:rPr>
              <a:t> Dog.class</a:t>
            </a:r>
            <a:endParaRPr lang="en-US" sz="1400"/>
          </a:p>
        </p:txBody>
      </p:sp>
      <p:sp>
        <p:nvSpPr>
          <p:cNvPr id="106502" name="Oval 6"/>
          <p:cNvSpPr>
            <a:spLocks noChangeArrowheads="1"/>
          </p:cNvSpPr>
          <p:nvPr/>
        </p:nvSpPr>
        <p:spPr bwMode="auto">
          <a:xfrm>
            <a:off x="6858000" y="4258103"/>
            <a:ext cx="2974816" cy="7357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java virtual machine (JVM)</a:t>
            </a:r>
          </a:p>
          <a:p>
            <a:r>
              <a:rPr lang="en-US" sz="1400"/>
              <a:t>java.exe</a:t>
            </a:r>
          </a:p>
        </p:txBody>
      </p:sp>
      <p:sp>
        <p:nvSpPr>
          <p:cNvPr id="106503" name="Oval 7"/>
          <p:cNvSpPr>
            <a:spLocks noChangeArrowheads="1"/>
          </p:cNvSpPr>
          <p:nvPr/>
        </p:nvSpPr>
        <p:spPr bwMode="auto">
          <a:xfrm>
            <a:off x="4876800" y="2657903"/>
            <a:ext cx="3925786" cy="7357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dirty="0"/>
              <a:t>Development Environment</a:t>
            </a:r>
          </a:p>
          <a:p>
            <a:r>
              <a:rPr lang="en-US" sz="1400" dirty="0"/>
              <a:t>BlueJ.exe, jEdit, </a:t>
            </a:r>
            <a:r>
              <a:rPr lang="en-US" sz="1400" dirty="0" err="1"/>
              <a:t>jPad</a:t>
            </a:r>
            <a:r>
              <a:rPr lang="en-US" sz="1400" dirty="0"/>
              <a:t>, command line</a:t>
            </a:r>
          </a:p>
        </p:txBody>
      </p:sp>
      <p:sp>
        <p:nvSpPr>
          <p:cNvPr id="106504" name="Oval 8"/>
          <p:cNvSpPr>
            <a:spLocks noChangeArrowheads="1"/>
          </p:cNvSpPr>
          <p:nvPr/>
        </p:nvSpPr>
        <p:spPr bwMode="auto">
          <a:xfrm>
            <a:off x="1752600" y="3419903"/>
            <a:ext cx="3061644" cy="7357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dirty="0"/>
              <a:t> text editor</a:t>
            </a:r>
          </a:p>
          <a:p>
            <a:r>
              <a:rPr lang="en-US" sz="1400" dirty="0"/>
              <a:t>BlueJ, jEdit, notepad.exe, …</a:t>
            </a:r>
          </a:p>
        </p:txBody>
      </p:sp>
      <p:cxnSp>
        <p:nvCxnSpPr>
          <p:cNvPr id="106505" name="AutoShape 9"/>
          <p:cNvCxnSpPr>
            <a:cxnSpLocks noChangeShapeType="1"/>
            <a:stCxn id="106516" idx="2"/>
            <a:endCxn id="106504" idx="0"/>
          </p:cNvCxnSpPr>
          <p:nvPr/>
        </p:nvCxnSpPr>
        <p:spPr bwMode="auto">
          <a:xfrm rot="16200000" flipH="1">
            <a:off x="2697582" y="2834062"/>
            <a:ext cx="1089452" cy="82228"/>
          </a:xfrm>
          <a:prstGeom prst="curvedConnector3">
            <a:avLst>
              <a:gd name="adj1" fmla="val 50000"/>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506" name="AutoShape 10"/>
          <p:cNvCxnSpPr>
            <a:cxnSpLocks noChangeShapeType="1"/>
            <a:stCxn id="106516" idx="2"/>
            <a:endCxn id="106503" idx="2"/>
          </p:cNvCxnSpPr>
          <p:nvPr/>
        </p:nvCxnSpPr>
        <p:spPr bwMode="auto">
          <a:xfrm rot="16200000" flipH="1">
            <a:off x="3691334" y="1840310"/>
            <a:ext cx="695326" cy="1675606"/>
          </a:xfrm>
          <a:prstGeom prst="curvedConnector2">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507" name="AutoShape 11"/>
          <p:cNvCxnSpPr>
            <a:cxnSpLocks noChangeShapeType="1"/>
            <a:stCxn id="106504" idx="4"/>
            <a:endCxn id="106500" idx="0"/>
          </p:cNvCxnSpPr>
          <p:nvPr/>
        </p:nvCxnSpPr>
        <p:spPr bwMode="auto">
          <a:xfrm rot="16200000" flipH="1">
            <a:off x="3032440" y="4406631"/>
            <a:ext cx="724654" cy="222691"/>
          </a:xfrm>
          <a:prstGeom prst="curvedConnector3">
            <a:avLst>
              <a:gd name="adj1" fmla="val 50000"/>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508" name="AutoShape 12"/>
          <p:cNvCxnSpPr>
            <a:cxnSpLocks noChangeShapeType="1"/>
            <a:stCxn id="106500" idx="3"/>
            <a:endCxn id="106499" idx="3"/>
          </p:cNvCxnSpPr>
          <p:nvPr/>
        </p:nvCxnSpPr>
        <p:spPr bwMode="auto">
          <a:xfrm flipV="1">
            <a:off x="4332525" y="4657501"/>
            <a:ext cx="863392" cy="484412"/>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509" name="AutoShape 13"/>
          <p:cNvCxnSpPr>
            <a:cxnSpLocks noChangeShapeType="1"/>
            <a:stCxn id="106499" idx="4"/>
            <a:endCxn id="106501" idx="1"/>
          </p:cNvCxnSpPr>
          <p:nvPr/>
        </p:nvCxnSpPr>
        <p:spPr bwMode="auto">
          <a:xfrm rot="16200000" flipH="1">
            <a:off x="5204903" y="5177916"/>
            <a:ext cx="1067226" cy="241893"/>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510" name="AutoShape 14"/>
          <p:cNvCxnSpPr>
            <a:cxnSpLocks noChangeShapeType="1"/>
            <a:stCxn id="106501" idx="3"/>
            <a:endCxn id="106502" idx="4"/>
          </p:cNvCxnSpPr>
          <p:nvPr/>
        </p:nvCxnSpPr>
        <p:spPr bwMode="auto">
          <a:xfrm flipV="1">
            <a:off x="7542232" y="4993849"/>
            <a:ext cx="803177" cy="838626"/>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511" name="AutoShape 15"/>
          <p:cNvCxnSpPr>
            <a:cxnSpLocks noChangeShapeType="1"/>
            <a:stCxn id="106503" idx="4"/>
            <a:endCxn id="106499" idx="0"/>
          </p:cNvCxnSpPr>
          <p:nvPr/>
        </p:nvCxnSpPr>
        <p:spPr bwMode="auto">
          <a:xfrm rot="5400000">
            <a:off x="5910707" y="3100515"/>
            <a:ext cx="635853" cy="1222123"/>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512" name="AutoShape 16"/>
          <p:cNvCxnSpPr>
            <a:cxnSpLocks noChangeShapeType="1"/>
            <a:stCxn id="106503" idx="4"/>
            <a:endCxn id="106502" idx="1"/>
          </p:cNvCxnSpPr>
          <p:nvPr/>
        </p:nvCxnSpPr>
        <p:spPr bwMode="auto">
          <a:xfrm rot="16200000" flipH="1">
            <a:off x="6580573" y="3652770"/>
            <a:ext cx="972201" cy="453959"/>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6513" name="Picture 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25000" y="2819400"/>
            <a:ext cx="762000" cy="762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6514" name="AutoShape 18"/>
          <p:cNvCxnSpPr>
            <a:cxnSpLocks noChangeShapeType="1"/>
            <a:stCxn id="106502" idx="7"/>
            <a:endCxn id="106513" idx="2"/>
          </p:cNvCxnSpPr>
          <p:nvPr/>
        </p:nvCxnSpPr>
        <p:spPr bwMode="auto">
          <a:xfrm rot="5400000" flipH="1" flipV="1">
            <a:off x="9259357" y="3719207"/>
            <a:ext cx="784450" cy="50883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6515" name="Text Box 19"/>
          <p:cNvSpPr txBox="1">
            <a:spLocks noChangeArrowheads="1"/>
          </p:cNvSpPr>
          <p:nvPr/>
        </p:nvSpPr>
        <p:spPr bwMode="auto">
          <a:xfrm>
            <a:off x="9620251" y="2513113"/>
            <a:ext cx="684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output</a:t>
            </a:r>
          </a:p>
        </p:txBody>
      </p:sp>
      <p:pic>
        <p:nvPicPr>
          <p:cNvPr id="106516" name="Picture 20" descr="C:\home\finson\cse142\dev\lectures-inwork\n0069.gif"/>
          <p:cNvPicPr>
            <a:picLocks noChangeAspect="1" noChangeArrowheads="1"/>
          </p:cNvPicPr>
          <p:nvPr/>
        </p:nvPicPr>
        <p:blipFill>
          <a:blip r:embed="rId3">
            <a:extLst>
              <a:ext uri="{28A0092B-C50C-407E-A947-70E740481C1C}">
                <a14:useLocalDpi xmlns:a14="http://schemas.microsoft.com/office/drawing/2010/main" val="0"/>
              </a:ext>
            </a:extLst>
          </a:blip>
          <a:srcRect l="36000" t="24141" r="28125" b="26666"/>
          <a:stretch>
            <a:fillRect/>
          </a:stretch>
        </p:blipFill>
        <p:spPr bwMode="auto">
          <a:xfrm>
            <a:off x="2592388" y="1216026"/>
            <a:ext cx="1217612" cy="1114425"/>
          </a:xfrm>
          <a:prstGeom prst="rect">
            <a:avLst/>
          </a:prstGeom>
          <a:noFill/>
          <a:extLst>
            <a:ext uri="{909E8E84-426E-40DD-AFC4-6F175D3DCCD1}">
              <a14:hiddenFill xmlns:a14="http://schemas.microsoft.com/office/drawing/2010/main">
                <a:solidFill>
                  <a:srgbClr val="FFFFFF"/>
                </a:solidFill>
              </a14:hiddenFill>
            </a:ext>
          </a:extLst>
        </p:spPr>
      </p:pic>
      <p:sp>
        <p:nvSpPr>
          <p:cNvPr id="106517" name="Text Box 21"/>
          <p:cNvSpPr txBox="1">
            <a:spLocks noChangeArrowheads="1"/>
          </p:cNvSpPr>
          <p:nvPr/>
        </p:nvSpPr>
        <p:spPr bwMode="auto">
          <a:xfrm>
            <a:off x="3352800" y="1217713"/>
            <a:ext cx="10417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sz="1400"/>
              <a:t>you and me</a:t>
            </a:r>
          </a:p>
        </p:txBody>
      </p:sp>
      <p:sp>
        <p:nvSpPr>
          <p:cNvPr id="106518" name="Text Box 22"/>
          <p:cNvSpPr txBox="1">
            <a:spLocks noChangeArrowheads="1"/>
          </p:cNvSpPr>
          <p:nvPr/>
        </p:nvSpPr>
        <p:spPr bwMode="auto">
          <a:xfrm>
            <a:off x="4953000" y="1368495"/>
            <a:ext cx="379642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sz="2000" b="1"/>
              <a:t>The </a:t>
            </a:r>
            <a:r>
              <a:rPr lang="en-US" sz="2000" b="1">
                <a:solidFill>
                  <a:schemeClr val="accent2"/>
                </a:solidFill>
              </a:rPr>
              <a:t>compiler</a:t>
            </a:r>
            <a:r>
              <a:rPr lang="en-US" sz="2000" b="1"/>
              <a:t> reads our</a:t>
            </a:r>
            <a:r>
              <a:rPr lang="en-US" sz="2000" b="1">
                <a:solidFill>
                  <a:srgbClr val="FF0000"/>
                </a:solidFill>
              </a:rPr>
              <a:t> source file</a:t>
            </a:r>
            <a:endParaRPr lang="en-US" sz="2000" b="1"/>
          </a:p>
          <a:p>
            <a:pPr algn="l"/>
            <a:r>
              <a:rPr lang="en-US" sz="2000" b="1"/>
              <a:t>and produces a </a:t>
            </a:r>
            <a:r>
              <a:rPr lang="en-US" sz="2000" b="1">
                <a:solidFill>
                  <a:srgbClr val="FF0000"/>
                </a:solidFill>
              </a:rPr>
              <a:t>binary class file</a:t>
            </a:r>
            <a:r>
              <a:rPr lang="en-US" sz="2000" b="1"/>
              <a:t>.</a:t>
            </a:r>
          </a:p>
        </p:txBody>
      </p:sp>
      <p:sp>
        <p:nvSpPr>
          <p:cNvPr id="106519" name="Oval 23"/>
          <p:cNvSpPr>
            <a:spLocks noChangeArrowheads="1"/>
          </p:cNvSpPr>
          <p:nvPr/>
        </p:nvSpPr>
        <p:spPr bwMode="auto">
          <a:xfrm>
            <a:off x="5410200" y="5531525"/>
            <a:ext cx="2362200" cy="519351"/>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6520" name="Text Box 24"/>
          <p:cNvSpPr txBox="1">
            <a:spLocks noChangeArrowheads="1"/>
          </p:cNvSpPr>
          <p:nvPr/>
        </p:nvSpPr>
        <p:spPr bwMode="auto">
          <a:xfrm>
            <a:off x="1905000" y="5682734"/>
            <a:ext cx="22308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solidFill>
                  <a:srgbClr val="FF0000"/>
                </a:solidFill>
              </a:rPr>
              <a:t>binary class definition</a:t>
            </a:r>
          </a:p>
        </p:txBody>
      </p:sp>
      <p:cxnSp>
        <p:nvCxnSpPr>
          <p:cNvPr id="106521" name="AutoShape 25"/>
          <p:cNvCxnSpPr>
            <a:cxnSpLocks noChangeShapeType="1"/>
            <a:stCxn id="106520" idx="3"/>
            <a:endCxn id="106519" idx="2"/>
          </p:cNvCxnSpPr>
          <p:nvPr/>
        </p:nvCxnSpPr>
        <p:spPr bwMode="auto">
          <a:xfrm flipV="1">
            <a:off x="4135804" y="5791200"/>
            <a:ext cx="1274396" cy="76200"/>
          </a:xfrm>
          <a:prstGeom prst="curvedConnector3">
            <a:avLst>
              <a:gd name="adj1" fmla="val 50000"/>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6522" name="Text Box 26"/>
          <p:cNvSpPr txBox="1">
            <a:spLocks noChangeArrowheads="1"/>
          </p:cNvSpPr>
          <p:nvPr/>
        </p:nvSpPr>
        <p:spPr bwMode="auto">
          <a:xfrm>
            <a:off x="5105401" y="3429000"/>
            <a:ext cx="11308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a:solidFill>
                  <a:srgbClr val="FF0000"/>
                </a:solidFill>
              </a:rPr>
              <a:t>compile it</a:t>
            </a:r>
          </a:p>
        </p:txBody>
      </p:sp>
    </p:spTree>
    <p:extLst>
      <p:ext uri="{BB962C8B-B14F-4D97-AF65-F5344CB8AC3E}">
        <p14:creationId xmlns:p14="http://schemas.microsoft.com/office/powerpoint/2010/main" val="148382806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smtClean="0"/>
              <a:t>Example</a:t>
            </a:r>
          </a:p>
        </p:txBody>
      </p:sp>
      <p:pic>
        <p:nvPicPr>
          <p:cNvPr id="2048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95601" y="1828800"/>
            <a:ext cx="6308725"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p:txBody>
          <a:bodyPr/>
          <a:lstStyle/>
          <a:p>
            <a:endParaRPr lang="en-US" dirty="0"/>
          </a:p>
        </p:txBody>
      </p:sp>
    </p:spTree>
    <p:extLst>
      <p:ext uri="{BB962C8B-B14F-4D97-AF65-F5344CB8AC3E}">
        <p14:creationId xmlns:p14="http://schemas.microsoft.com/office/powerpoint/2010/main" val="267909614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smtClean="0"/>
              <a:t>Push example</a:t>
            </a:r>
          </a:p>
        </p:txBody>
      </p:sp>
      <p:pic>
        <p:nvPicPr>
          <p:cNvPr id="2150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71801" y="1752600"/>
            <a:ext cx="6329363"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81326" y="4724400"/>
            <a:ext cx="6086475"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220034221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smtClean="0"/>
              <a:t>Push example continued</a:t>
            </a:r>
          </a:p>
        </p:txBody>
      </p:sp>
      <p:sp>
        <p:nvSpPr>
          <p:cNvPr id="22531" name="Content Placeholder 2"/>
          <p:cNvSpPr>
            <a:spLocks noGrp="1"/>
          </p:cNvSpPr>
          <p:nvPr>
            <p:ph sz="quarter" idx="1"/>
          </p:nvPr>
        </p:nvSpPr>
        <p:spPr>
          <a:xfrm>
            <a:off x="1981200" y="1219200"/>
            <a:ext cx="8229600" cy="457200"/>
          </a:xfrm>
        </p:spPr>
        <p:txBody>
          <a:bodyPr>
            <a:normAutofit lnSpcReduction="10000"/>
          </a:bodyPr>
          <a:lstStyle/>
          <a:p>
            <a:r>
              <a:rPr lang="en-US" altLang="en-US" smtClean="0"/>
              <a:t>Commit changes – updates local repo</a:t>
            </a:r>
          </a:p>
        </p:txBody>
      </p:sp>
      <p:pic>
        <p:nvPicPr>
          <p:cNvPr id="2253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981201"/>
            <a:ext cx="7029450" cy="238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011522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smtClean="0"/>
              <a:t>Push example, continued</a:t>
            </a:r>
          </a:p>
        </p:txBody>
      </p:sp>
      <p:pic>
        <p:nvPicPr>
          <p:cNvPr id="2355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752601"/>
            <a:ext cx="6610350" cy="333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406658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2"/>
          <p:cNvSpPr>
            <a:spLocks noGrp="1"/>
          </p:cNvSpPr>
          <p:nvPr>
            <p:ph type="title"/>
          </p:nvPr>
        </p:nvSpPr>
        <p:spPr/>
        <p:txBody>
          <a:bodyPr/>
          <a:lstStyle/>
          <a:p>
            <a:r>
              <a:rPr lang="en-US" altLang="en-US" smtClean="0"/>
              <a:t>Keep everyone in synch</a:t>
            </a:r>
          </a:p>
        </p:txBody>
      </p:sp>
      <p:sp>
        <p:nvSpPr>
          <p:cNvPr id="24579" name="Content Placeholder 3"/>
          <p:cNvSpPr>
            <a:spLocks noGrp="1"/>
          </p:cNvSpPr>
          <p:nvPr>
            <p:ph sz="quarter" idx="1"/>
          </p:nvPr>
        </p:nvSpPr>
        <p:spPr>
          <a:xfrm>
            <a:off x="1981200" y="1219201"/>
            <a:ext cx="8229600" cy="4937125"/>
          </a:xfrm>
        </p:spPr>
        <p:txBody>
          <a:bodyPr/>
          <a:lstStyle/>
          <a:p>
            <a:r>
              <a:rPr lang="en-US" altLang="en-US" smtClean="0"/>
              <a:t>Be very careful not to make conflicting changes!</a:t>
            </a:r>
          </a:p>
          <a:p>
            <a:r>
              <a:rPr lang="en-US" altLang="en-US" smtClean="0"/>
              <a:t>Merge with conflicts covered later</a:t>
            </a:r>
          </a:p>
          <a:p>
            <a:r>
              <a:rPr lang="en-US" altLang="en-US" smtClean="0"/>
              <a:t>Two options for synchronizing:</a:t>
            </a:r>
          </a:p>
          <a:p>
            <a:pPr lvl="1"/>
            <a:r>
              <a:rPr lang="en-US" altLang="en-US" smtClean="0"/>
              <a:t>Fetch/merge</a:t>
            </a:r>
          </a:p>
          <a:p>
            <a:pPr lvl="1"/>
            <a:r>
              <a:rPr lang="en-US" altLang="en-US" smtClean="0"/>
              <a:t>Pull</a:t>
            </a:r>
          </a:p>
          <a:p>
            <a:r>
              <a:rPr lang="en-US" altLang="en-US" smtClean="0"/>
              <a:t>Pull is usually simpler, so that’s what we covered.  </a:t>
            </a:r>
          </a:p>
        </p:txBody>
      </p:sp>
    </p:spTree>
    <p:extLst>
      <p:ext uri="{BB962C8B-B14F-4D97-AF65-F5344CB8AC3E}">
        <p14:creationId xmlns:p14="http://schemas.microsoft.com/office/powerpoint/2010/main" val="122473408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mtClean="0"/>
              <a:t>Fetch example - On original machine</a:t>
            </a:r>
          </a:p>
        </p:txBody>
      </p:sp>
      <p:sp>
        <p:nvSpPr>
          <p:cNvPr id="25603" name="Content Placeholder 2"/>
          <p:cNvSpPr>
            <a:spLocks noGrp="1"/>
          </p:cNvSpPr>
          <p:nvPr>
            <p:ph sz="quarter" idx="1"/>
          </p:nvPr>
        </p:nvSpPr>
        <p:spPr>
          <a:xfrm>
            <a:off x="1981200" y="1219200"/>
            <a:ext cx="8229600" cy="609600"/>
          </a:xfrm>
        </p:spPr>
        <p:txBody>
          <a:bodyPr/>
          <a:lstStyle/>
          <a:p>
            <a:r>
              <a:rPr lang="en-US" altLang="en-US" smtClean="0"/>
              <a:t>Fetch, merge</a:t>
            </a:r>
          </a:p>
        </p:txBody>
      </p:sp>
      <p:pic>
        <p:nvPicPr>
          <p:cNvPr id="2560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828801"/>
            <a:ext cx="74549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5"/>
          <p:cNvPicPr>
            <a:picLocks noChangeAspect="1"/>
          </p:cNvPicPr>
          <p:nvPr/>
        </p:nvPicPr>
        <p:blipFill>
          <a:blip r:embed="rId3">
            <a:extLst>
              <a:ext uri="{28A0092B-C50C-407E-A947-70E740481C1C}">
                <a14:useLocalDpi xmlns:a14="http://schemas.microsoft.com/office/drawing/2010/main" val="0"/>
              </a:ext>
            </a:extLst>
          </a:blip>
          <a:srcRect r="11845"/>
          <a:stretch>
            <a:fillRect/>
          </a:stretch>
        </p:blipFill>
        <p:spPr bwMode="auto">
          <a:xfrm>
            <a:off x="2422526" y="3970339"/>
            <a:ext cx="758507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Box 6"/>
          <p:cNvSpPr txBox="1">
            <a:spLocks noChangeArrowheads="1"/>
          </p:cNvSpPr>
          <p:nvPr/>
        </p:nvSpPr>
        <p:spPr bwMode="auto">
          <a:xfrm>
            <a:off x="5951538" y="5988050"/>
            <a:ext cx="40179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eaLnBrk="0" hangingPunct="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eaLnBrk="0" hangingPunct="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eaLnBrk="0" hangingPunct="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057400" indent="-228600" eaLnBrk="0" hangingPunct="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en-US" altLang="en-US" sz="1800">
                <a:solidFill>
                  <a:srgbClr val="7030A0"/>
                </a:solidFill>
                <a:latin typeface="Arial" panose="020B0604020202020204" pitchFamily="34" charset="0"/>
              </a:rPr>
              <a:t>fast-forward covered under branching</a:t>
            </a:r>
          </a:p>
        </p:txBody>
      </p:sp>
    </p:spTree>
    <p:extLst>
      <p:ext uri="{BB962C8B-B14F-4D97-AF65-F5344CB8AC3E}">
        <p14:creationId xmlns:p14="http://schemas.microsoft.com/office/powerpoint/2010/main" val="223254268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smtClean="0"/>
              <a:t>Pull example – on original machine</a:t>
            </a:r>
          </a:p>
        </p:txBody>
      </p:sp>
      <p:sp>
        <p:nvSpPr>
          <p:cNvPr id="26627" name="Content Placeholder 2"/>
          <p:cNvSpPr>
            <a:spLocks noGrp="1"/>
          </p:cNvSpPr>
          <p:nvPr>
            <p:ph sz="quarter" idx="1"/>
          </p:nvPr>
        </p:nvSpPr>
        <p:spPr>
          <a:xfrm>
            <a:off x="1981200" y="1219201"/>
            <a:ext cx="8229600" cy="4937125"/>
          </a:xfrm>
        </p:spPr>
        <p:txBody>
          <a:bodyPr/>
          <a:lstStyle/>
          <a:p>
            <a:r>
              <a:rPr lang="en-US" altLang="en-US" smtClean="0"/>
              <a:t>If you’re careful to avoid conflicts, and you’re working on the master branch, easier to just pull. </a:t>
            </a:r>
          </a:p>
          <a:p>
            <a:r>
              <a:rPr lang="en-US" altLang="en-US" smtClean="0"/>
              <a:t>Make some changes on original machine</a:t>
            </a:r>
          </a:p>
          <a:p>
            <a:r>
              <a:rPr lang="en-US" altLang="en-US" smtClean="0"/>
              <a:t>Don’t forget to commit! (see push below, didn’t work)</a:t>
            </a:r>
          </a:p>
        </p:txBody>
      </p:sp>
      <p:pic>
        <p:nvPicPr>
          <p:cNvPr id="2662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70126" y="3281364"/>
            <a:ext cx="7288213"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337402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smtClean="0"/>
              <a:t>Pull continued</a:t>
            </a:r>
          </a:p>
        </p:txBody>
      </p:sp>
      <p:sp>
        <p:nvSpPr>
          <p:cNvPr id="27651" name="Content Placeholder 2"/>
          <p:cNvSpPr>
            <a:spLocks noGrp="1"/>
          </p:cNvSpPr>
          <p:nvPr>
            <p:ph sz="quarter" idx="1"/>
          </p:nvPr>
        </p:nvSpPr>
        <p:spPr>
          <a:xfrm>
            <a:off x="1981200" y="1219200"/>
            <a:ext cx="8077200" cy="1828800"/>
          </a:xfrm>
        </p:spPr>
        <p:txBody>
          <a:bodyPr>
            <a:normAutofit fontScale="92500"/>
          </a:bodyPr>
          <a:lstStyle/>
          <a:p>
            <a:r>
              <a:rPr lang="en-US" altLang="en-US" sz="2400"/>
              <a:t>Note typo. git merge origin/master BUT git push origin master. </a:t>
            </a:r>
          </a:p>
          <a:p>
            <a:r>
              <a:rPr lang="en-US" altLang="en-US" sz="2400"/>
              <a:t>Merge is specifying the branch to merge (in this case master branch on remote named origin - branches covered in detail later). </a:t>
            </a:r>
          </a:p>
          <a:p>
            <a:r>
              <a:rPr lang="en-US" altLang="en-US" sz="2400"/>
              <a:t>Push is specifying the remote and the </a:t>
            </a:r>
            <a:r>
              <a:rPr lang="en-US" altLang="en-US" smtClean="0"/>
              <a:t>local branch. </a:t>
            </a:r>
          </a:p>
        </p:txBody>
      </p:sp>
      <p:pic>
        <p:nvPicPr>
          <p:cNvPr id="2765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3697288"/>
            <a:ext cx="6013450"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Box 4"/>
          <p:cNvSpPr txBox="1">
            <a:spLocks noChangeArrowheads="1"/>
          </p:cNvSpPr>
          <p:nvPr/>
        </p:nvSpPr>
        <p:spPr bwMode="auto">
          <a:xfrm>
            <a:off x="3630613" y="4540250"/>
            <a:ext cx="620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eaLnBrk="0" hangingPunct="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eaLnBrk="0" hangingPunct="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eaLnBrk="0" hangingPunct="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057400" indent="-228600" eaLnBrk="0" hangingPunct="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en-US" altLang="en-US" sz="1800">
                <a:solidFill>
                  <a:srgbClr val="C00000"/>
                </a:solidFill>
                <a:latin typeface="Arial" panose="020B0604020202020204" pitchFamily="34" charset="0"/>
              </a:rPr>
              <a:t>typo</a:t>
            </a:r>
          </a:p>
        </p:txBody>
      </p:sp>
    </p:spTree>
    <p:extLst>
      <p:ext uri="{BB962C8B-B14F-4D97-AF65-F5344CB8AC3E}">
        <p14:creationId xmlns:p14="http://schemas.microsoft.com/office/powerpoint/2010/main" val="360420550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smtClean="0"/>
              <a:t>Pull continued – on clone machine</a:t>
            </a:r>
          </a:p>
        </p:txBody>
      </p:sp>
      <p:sp>
        <p:nvSpPr>
          <p:cNvPr id="28675" name="Content Placeholder 2"/>
          <p:cNvSpPr>
            <a:spLocks noGrp="1"/>
          </p:cNvSpPr>
          <p:nvPr>
            <p:ph sz="quarter" idx="1"/>
          </p:nvPr>
        </p:nvSpPr>
        <p:spPr>
          <a:xfrm>
            <a:off x="1905000" y="1143000"/>
            <a:ext cx="8229600" cy="1219200"/>
          </a:xfrm>
        </p:spPr>
        <p:txBody>
          <a:bodyPr/>
          <a:lstStyle/>
          <a:p>
            <a:r>
              <a:rPr lang="en-US" altLang="en-US" smtClean="0"/>
              <a:t>git pull origin master</a:t>
            </a:r>
          </a:p>
          <a:p>
            <a:r>
              <a:rPr lang="en-US" altLang="en-US" smtClean="0"/>
              <a:t>git pull (assumes origin, master)</a:t>
            </a:r>
          </a:p>
        </p:txBody>
      </p:sp>
      <p:pic>
        <p:nvPicPr>
          <p:cNvPr id="2867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4601" y="2619376"/>
            <a:ext cx="6653213"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031475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r>
              <a:rPr lang="en-US" altLang="zh-TW" smtClean="0"/>
              <a:t>A Brief History of Git</a:t>
            </a:r>
            <a:endParaRPr lang="zh-TW" altLang="en-US" smtClean="0"/>
          </a:p>
        </p:txBody>
      </p:sp>
      <p:sp>
        <p:nvSpPr>
          <p:cNvPr id="16386" name="Content Placeholder 2"/>
          <p:cNvSpPr>
            <a:spLocks noGrp="1"/>
          </p:cNvSpPr>
          <p:nvPr>
            <p:ph idx="1"/>
          </p:nvPr>
        </p:nvSpPr>
        <p:spPr/>
        <p:txBody>
          <a:bodyPr/>
          <a:lstStyle/>
          <a:p>
            <a:r>
              <a:rPr lang="en-US" altLang="zh-TW"/>
              <a:t>Linus uses BitKeeper to manage Linux code</a:t>
            </a:r>
          </a:p>
          <a:p>
            <a:r>
              <a:rPr lang="en-US" altLang="zh-TW"/>
              <a:t>Ran into BitKeeper licensing issue</a:t>
            </a:r>
          </a:p>
          <a:p>
            <a:pPr lvl="1"/>
            <a:r>
              <a:rPr lang="en-US" altLang="zh-TW"/>
              <a:t>Liked functionality</a:t>
            </a:r>
          </a:p>
          <a:p>
            <a:pPr lvl="1"/>
            <a:r>
              <a:rPr lang="en-US" altLang="zh-TW"/>
              <a:t>Looked at CVS as how not to do things</a:t>
            </a:r>
          </a:p>
          <a:p>
            <a:r>
              <a:rPr lang="en-US" altLang="zh-TW"/>
              <a:t>April 5, 2005 - Linus sends out email showing first version</a:t>
            </a:r>
          </a:p>
          <a:p>
            <a:r>
              <a:rPr lang="en-US" altLang="zh-TW"/>
              <a:t>June 15, 2005 - Git used for Linux version control</a:t>
            </a:r>
          </a:p>
        </p:txBody>
      </p:sp>
      <p:sp>
        <p:nvSpPr>
          <p:cNvPr id="6" name="Slide Number Placeholder 5"/>
          <p:cNvSpPr>
            <a:spLocks noGrp="1"/>
          </p:cNvSpPr>
          <p:nvPr>
            <p:ph type="sldNum" sz="quarter" idx="4294967295"/>
          </p:nvPr>
        </p:nvSpPr>
        <p:spPr>
          <a:xfrm>
            <a:off x="8077200" y="6356351"/>
            <a:ext cx="2133600" cy="365125"/>
          </a:xfrm>
          <a:prstGeom prst="rect">
            <a:avLst/>
          </a:prstGeom>
        </p:spPr>
        <p:txBody>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fld id="{309227E2-81BD-4B0E-A5B1-8C88D5E92D6E}" type="slidenum">
              <a:rPr lang="zh-TW" altLang="en-US">
                <a:solidFill>
                  <a:srgbClr val="898989"/>
                </a:solidFill>
              </a:rPr>
              <a:pPr/>
              <a:t>99</a:t>
            </a:fld>
            <a:endParaRPr lang="en-US" altLang="zh-TW">
              <a:solidFill>
                <a:srgbClr val="898989"/>
              </a:solidFill>
            </a:endParaRPr>
          </a:p>
        </p:txBody>
      </p:sp>
    </p:spTree>
    <p:extLst>
      <p:ext uri="{BB962C8B-B14F-4D97-AF65-F5344CB8AC3E}">
        <p14:creationId xmlns:p14="http://schemas.microsoft.com/office/powerpoint/2010/main" val="27057534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C5E9E767291647B25E179C7D7A2EEB" ma:contentTypeVersion="5" ma:contentTypeDescription="Create a new document." ma:contentTypeScope="" ma:versionID="a1bdc774f16c821bcfc236c0c838f1a6">
  <xsd:schema xmlns:xsd="http://www.w3.org/2001/XMLSchema" xmlns:xs="http://www.w3.org/2001/XMLSchema" xmlns:p="http://schemas.microsoft.com/office/2006/metadata/properties" xmlns:ns2="bcf60191-8770-4faf-baf6-71eb0abfa3bd" xmlns:ns3="a97dc15d-ac22-4d06-8742-1efedeaab33d" targetNamespace="http://schemas.microsoft.com/office/2006/metadata/properties" ma:root="true" ma:fieldsID="3af41d8a5ca3a18742cf3bb64fa8d0de" ns2:_="" ns3:_="">
    <xsd:import namespace="bcf60191-8770-4faf-baf6-71eb0abfa3bd"/>
    <xsd:import namespace="a97dc15d-ac22-4d06-8742-1efedeaab33d"/>
    <xsd:element name="properties">
      <xsd:complexType>
        <xsd:sequence>
          <xsd:element name="documentManagement">
            <xsd:complexType>
              <xsd:all>
                <xsd:element ref="ns2:SharedWithUsers" minOccurs="0"/>
                <xsd:element ref="ns2:SharedWithDetails" minOccurs="0"/>
                <xsd:element ref="ns3:Acces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f60191-8770-4faf-baf6-71eb0abfa3b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97dc15d-ac22-4d06-8742-1efedeaab33d" elementFormDefault="qualified">
    <xsd:import namespace="http://schemas.microsoft.com/office/2006/documentManagement/types"/>
    <xsd:import namespace="http://schemas.microsoft.com/office/infopath/2007/PartnerControls"/>
    <xsd:element name="Access" ma:index="10" nillable="true" ma:displayName="Access" ma:internalName="Access">
      <xsd:simpleType>
        <xsd:restriction base="dms:Text"/>
      </xsd:simpleType>
    </xsd:element>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Access xmlns="a97dc15d-ac22-4d06-8742-1efedeaab33d" xsi:nil="true"/>
  </documentManagement>
</p:properties>
</file>

<file path=customXml/itemProps1.xml><?xml version="1.0" encoding="utf-8"?>
<ds:datastoreItem xmlns:ds="http://schemas.openxmlformats.org/officeDocument/2006/customXml" ds:itemID="{ECC6A0CA-BFBD-4D1B-BD52-BC49901F6579}"/>
</file>

<file path=customXml/itemProps2.xml><?xml version="1.0" encoding="utf-8"?>
<ds:datastoreItem xmlns:ds="http://schemas.openxmlformats.org/officeDocument/2006/customXml" ds:itemID="{1DAEB59E-3074-443A-B485-823778AAC85C}"/>
</file>

<file path=customXml/itemProps3.xml><?xml version="1.0" encoding="utf-8"?>
<ds:datastoreItem xmlns:ds="http://schemas.openxmlformats.org/officeDocument/2006/customXml" ds:itemID="{889A97A2-2837-4333-BC63-BE4677771084}"/>
</file>

<file path=docProps/app.xml><?xml version="1.0" encoding="utf-8"?>
<Properties xmlns="http://schemas.openxmlformats.org/officeDocument/2006/extended-properties" xmlns:vt="http://schemas.openxmlformats.org/officeDocument/2006/docPropsVTypes">
  <TotalTime>569</TotalTime>
  <Words>7128</Words>
  <Application>Microsoft Office PowerPoint</Application>
  <PresentationFormat>Widescreen</PresentationFormat>
  <Paragraphs>1429</Paragraphs>
  <Slides>202</Slides>
  <Notes>25</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202</vt:i4>
      </vt:variant>
    </vt:vector>
  </HeadingPairs>
  <TitlesOfParts>
    <vt:vector size="222" baseType="lpstr">
      <vt:lpstr>MS PGothic</vt:lpstr>
      <vt:lpstr>PMingLiU</vt:lpstr>
      <vt:lpstr>PMingLiU</vt:lpstr>
      <vt:lpstr>宋体</vt:lpstr>
      <vt:lpstr>Algerian</vt:lpstr>
      <vt:lpstr>Arial</vt:lpstr>
      <vt:lpstr>Calibri</vt:lpstr>
      <vt:lpstr>Calibri Light</vt:lpstr>
      <vt:lpstr>Consolas</vt:lpstr>
      <vt:lpstr>Courier New</vt:lpstr>
      <vt:lpstr>Gill Sans MT</vt:lpstr>
      <vt:lpstr>Tahoma</vt:lpstr>
      <vt:lpstr>Times</vt:lpstr>
      <vt:lpstr>Times New Roman</vt:lpstr>
      <vt:lpstr>Trebuchet MS</vt:lpstr>
      <vt:lpstr>Verdana</vt:lpstr>
      <vt:lpstr>Wingdings</vt:lpstr>
      <vt:lpstr>Wingdings 3</vt:lpstr>
      <vt:lpstr>Office Theme</vt:lpstr>
      <vt:lpstr>Clip</vt:lpstr>
      <vt:lpstr>Java Dave eNVIRONMENT</vt:lpstr>
      <vt:lpstr>Contents</vt:lpstr>
      <vt:lpstr>1) Introduction of Java Development environment/tools </vt:lpstr>
      <vt:lpstr>Our Environment</vt:lpstr>
      <vt:lpstr>Us</vt:lpstr>
      <vt:lpstr>Development Environment</vt:lpstr>
      <vt:lpstr>Source code (we write this)</vt:lpstr>
      <vt:lpstr>Java compiler and virtual machine</vt:lpstr>
      <vt:lpstr>Compile it</vt:lpstr>
      <vt:lpstr>Run it</vt:lpstr>
      <vt:lpstr>Total Platform Independence</vt:lpstr>
      <vt:lpstr>   Architecture Neutral &amp; Portable</vt:lpstr>
      <vt:lpstr>From Make to Gradle</vt:lpstr>
      <vt:lpstr>Free IDE for Java Development &amp; Programming</vt:lpstr>
      <vt:lpstr>The top 11 Free IDE for Java Coding, Development &amp; Programming</vt:lpstr>
      <vt:lpstr>The top 11 Free IDE for Java Coding, Development &amp; Programming</vt:lpstr>
      <vt:lpstr>The top 11 Free IDE for Java Coding, Development &amp; Programming</vt:lpstr>
      <vt:lpstr>The top 11 Free IDE for Java Coding, Development &amp; Programming</vt:lpstr>
      <vt:lpstr>Tools - javac</vt:lpstr>
      <vt:lpstr>path example</vt:lpstr>
      <vt:lpstr>tools documentation</vt:lpstr>
      <vt:lpstr>Classpath</vt:lpstr>
      <vt:lpstr>Tools - java</vt:lpstr>
      <vt:lpstr>Launching a java program</vt:lpstr>
      <vt:lpstr>Classpath</vt:lpstr>
      <vt:lpstr>Tools - File System</vt:lpstr>
      <vt:lpstr>Delivery Challenges</vt:lpstr>
      <vt:lpstr>Reduce Delivery Gaps</vt:lpstr>
      <vt:lpstr>The Quotation on Programming language</vt:lpstr>
      <vt:lpstr>Types of Software</vt:lpstr>
      <vt:lpstr>Creation of Software</vt:lpstr>
      <vt:lpstr>Software Terminology </vt:lpstr>
      <vt:lpstr>How Programming Works</vt:lpstr>
      <vt:lpstr>Example: average a list</vt:lpstr>
      <vt:lpstr>The Algorithm</vt:lpstr>
      <vt:lpstr>The Source Code</vt:lpstr>
      <vt:lpstr>Testing the Program</vt:lpstr>
      <vt:lpstr>Specialties within  Computer Science</vt:lpstr>
      <vt:lpstr>Future Software Trends</vt:lpstr>
      <vt:lpstr>Improvements</vt:lpstr>
      <vt:lpstr>It ALL ties together…</vt:lpstr>
      <vt:lpstr>2) GIT &amp; GIT Hub</vt:lpstr>
      <vt:lpstr>Version control systems</vt:lpstr>
      <vt:lpstr>Why version control?</vt:lpstr>
      <vt:lpstr>PowerPoint Presentation</vt:lpstr>
      <vt:lpstr>Git and versions</vt:lpstr>
      <vt:lpstr>PowerPoint Presentation</vt:lpstr>
      <vt:lpstr>PowerPoint Presentation</vt:lpstr>
      <vt:lpstr>Why Git?</vt:lpstr>
      <vt:lpstr>Why Source Control?</vt:lpstr>
      <vt:lpstr>Popular Tools</vt:lpstr>
      <vt:lpstr>Centralized</vt:lpstr>
      <vt:lpstr>Centralized</vt:lpstr>
      <vt:lpstr>Centralized</vt:lpstr>
      <vt:lpstr>Centralized</vt:lpstr>
      <vt:lpstr>Centralized</vt:lpstr>
      <vt:lpstr>Centralized</vt:lpstr>
      <vt:lpstr>Centralized</vt:lpstr>
      <vt:lpstr>Centralized</vt:lpstr>
      <vt:lpstr>Distributed</vt:lpstr>
      <vt:lpstr>Distributed</vt:lpstr>
      <vt:lpstr>Distributed</vt:lpstr>
      <vt:lpstr>Distributed</vt:lpstr>
      <vt:lpstr>Distributed</vt:lpstr>
      <vt:lpstr>Distributed</vt:lpstr>
      <vt:lpstr>Download and install Git</vt:lpstr>
      <vt:lpstr>Introduce yourself to Git</vt:lpstr>
      <vt:lpstr>Create and fill a repository</vt:lpstr>
      <vt:lpstr>Clone a repository from elsewhere</vt:lpstr>
      <vt:lpstr>The repository</vt:lpstr>
      <vt:lpstr>init and the .git repository</vt:lpstr>
      <vt:lpstr>Making commits</vt:lpstr>
      <vt:lpstr>Commits and graphs</vt:lpstr>
      <vt:lpstr>Working with your own repository</vt:lpstr>
      <vt:lpstr>Commit messages</vt:lpstr>
      <vt:lpstr>Choose an editor</vt:lpstr>
      <vt:lpstr>Working with others</vt:lpstr>
      <vt:lpstr>Typical workflow</vt:lpstr>
      <vt:lpstr>Multiple versions</vt:lpstr>
      <vt:lpstr>Keeping it simple</vt:lpstr>
      <vt:lpstr>The Big Picture</vt:lpstr>
      <vt:lpstr>GitHub</vt:lpstr>
      <vt:lpstr>Getting an account</vt:lpstr>
      <vt:lpstr>Creating a repo</vt:lpstr>
      <vt:lpstr>Typical workflow (option 2)</vt:lpstr>
      <vt:lpstr>Remote repository</vt:lpstr>
      <vt:lpstr>Create the repo – Option 1</vt:lpstr>
      <vt:lpstr>Create the repo – Option 2</vt:lpstr>
      <vt:lpstr>Collaborating via github - cloning</vt:lpstr>
      <vt:lpstr>Example</vt:lpstr>
      <vt:lpstr>Push example</vt:lpstr>
      <vt:lpstr>Push example continued</vt:lpstr>
      <vt:lpstr>Push example, continued</vt:lpstr>
      <vt:lpstr>Keep everyone in synch</vt:lpstr>
      <vt:lpstr>Fetch example - On original machine</vt:lpstr>
      <vt:lpstr>Pull example – on original machine</vt:lpstr>
      <vt:lpstr>Pull continued</vt:lpstr>
      <vt:lpstr>Pull continued – on clone machine</vt:lpstr>
      <vt:lpstr>A Brief History of Git</vt:lpstr>
      <vt:lpstr>Branching</vt:lpstr>
      <vt:lpstr>Branching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Merging</vt:lpstr>
      <vt:lpstr>Merging</vt:lpstr>
      <vt:lpstr>PowerPoint Presentation</vt:lpstr>
      <vt:lpstr>PowerPoint Presentation</vt:lpstr>
      <vt:lpstr>PowerPoint Presentation</vt:lpstr>
      <vt:lpstr>PowerPoint Presentation</vt:lpstr>
      <vt:lpstr>PowerPoint Presentation</vt:lpstr>
      <vt:lpstr>PowerPoint Presentation</vt:lpstr>
      <vt:lpstr>Branching and Merging</vt:lpstr>
      <vt:lpstr>Working with remote</vt:lpstr>
      <vt:lpstr>Working with remote Local filesystem</vt:lpstr>
      <vt:lpstr>Working with remote SSH</vt:lpstr>
      <vt:lpstr>Working with remote GIT</vt:lpstr>
      <vt:lpstr>Working with remote HTTP/HTTPS</vt:lpstr>
      <vt:lpstr>Working with remote</vt:lpstr>
      <vt:lpstr>Working with remote</vt:lpstr>
      <vt:lpstr>Working with remote</vt:lpstr>
      <vt:lpstr>Working with remote</vt:lpstr>
      <vt:lpstr>Working with remote</vt:lpstr>
      <vt:lpstr>Summary</vt:lpstr>
      <vt:lpstr>Summary</vt:lpstr>
      <vt:lpstr>3) Maven</vt:lpstr>
      <vt:lpstr>Java Build Tool Comparison</vt:lpstr>
      <vt:lpstr>Results Matrix</vt:lpstr>
      <vt:lpstr>Results Matrix cont’d</vt:lpstr>
      <vt:lpstr>What is Maven?</vt:lpstr>
      <vt:lpstr>Requirements for Maven</vt:lpstr>
      <vt:lpstr>Directory Structure</vt:lpstr>
      <vt:lpstr>Directory Structure</vt:lpstr>
      <vt:lpstr>PowerPoint Presentation</vt:lpstr>
      <vt:lpstr>Why Maven?</vt:lpstr>
      <vt:lpstr>But Ma, I have Ant?</vt:lpstr>
      <vt:lpstr>Project Dependency in Ant</vt:lpstr>
      <vt:lpstr>Checking in Dependencies</vt:lpstr>
      <vt:lpstr>Convention Vs Configuration</vt:lpstr>
      <vt:lpstr>Custom Ant Tasks</vt:lpstr>
      <vt:lpstr>Reporting</vt:lpstr>
      <vt:lpstr>Software Distribution</vt:lpstr>
      <vt:lpstr>Going Deeper into Maven</vt:lpstr>
      <vt:lpstr>PowerPoint Presentation</vt:lpstr>
      <vt:lpstr>PowerPoint Presentation</vt:lpstr>
      <vt:lpstr>PowerPoint Presentation</vt:lpstr>
      <vt:lpstr>Understanding Repositories</vt:lpstr>
      <vt:lpstr>Maven Architecture</vt:lpstr>
      <vt:lpstr>Maven Concepts</vt:lpstr>
      <vt:lpstr>Maven Plugins &amp; Goals</vt:lpstr>
      <vt:lpstr>Maven LifeCycle</vt:lpstr>
      <vt:lpstr>mvn clean install</vt:lpstr>
      <vt:lpstr>Standalone Maven Project</vt:lpstr>
      <vt:lpstr>PowerPoint Presentation</vt:lpstr>
      <vt:lpstr>PowerPoint Presentation</vt:lpstr>
      <vt:lpstr>PowerPoint Presentation</vt:lpstr>
      <vt:lpstr>PowerPoint Presentation</vt:lpstr>
      <vt:lpstr>PowerPoint Presentation</vt:lpstr>
      <vt:lpstr>Effective POM</vt:lpstr>
      <vt:lpstr>PowerPoint Presentation</vt:lpstr>
      <vt:lpstr>Make Changes</vt:lpstr>
      <vt:lpstr>Maven Site Generation</vt:lpstr>
      <vt:lpstr>Maven Reporting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Maven Web App Project</vt:lpstr>
      <vt:lpstr>PowerPoint Presentation</vt:lpstr>
      <vt:lpstr>PowerPoint Presentation</vt:lpstr>
      <vt:lpstr>PowerPoint Presentation</vt:lpstr>
      <vt:lpstr>PowerPoint Presentation</vt:lpstr>
      <vt:lpstr>PowerPoint Presentation</vt:lpstr>
      <vt:lpstr>PowerPoint Presentation</vt:lpstr>
      <vt:lpstr> mvn package tomcat:run-war</vt:lpstr>
      <vt:lpstr>PowerPoint Presentation</vt:lpstr>
      <vt:lpstr>Maven Repositories</vt:lpstr>
      <vt:lpstr>Repository Options</vt:lpstr>
      <vt:lpstr>Internal Maven Repositories</vt:lpstr>
      <vt:lpstr>PowerPoint Presentation</vt:lpstr>
      <vt:lpstr>Maven Distribution</vt:lpstr>
      <vt:lpstr>Distribution Management</vt:lpstr>
      <vt:lpstr>Multi Module Projects</vt:lpstr>
      <vt:lpstr>Multi Module Project</vt:lpstr>
      <vt:lpstr>Parent Child Relationship</vt:lpstr>
      <vt:lpstr>Parent Child Relationship</vt:lpstr>
      <vt:lpstr>Maven Profiles</vt:lpstr>
      <vt:lpstr>How Often you customize your builds?</vt:lpstr>
      <vt:lpstr>Welcome Maven Profiles</vt:lpstr>
      <vt:lpstr>PowerPoint Presentation</vt:lpstr>
      <vt:lpstr>PowerPoint Presentation</vt:lpstr>
      <vt:lpstr>PowerPoint Presentation</vt:lpstr>
      <vt:lpstr>Scenario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kishore biswas</dc:creator>
  <cp:lastModifiedBy>kishore biswas</cp:lastModifiedBy>
  <cp:revision>50</cp:revision>
  <dcterms:created xsi:type="dcterms:W3CDTF">2017-07-12T15:50:36Z</dcterms:created>
  <dcterms:modified xsi:type="dcterms:W3CDTF">2017-07-13T08:05:45Z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0x01010058C5E9E767291647B25E179C7D7A2EEB</vt:lpwstr>
  </property>
</Properties>
</file>